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11"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35F1F-6C7B-3F4E-AC43-6DC2C30B649D}" type="doc">
      <dgm:prSet loTypeId="urn:microsoft.com/office/officeart/2005/8/layout/chevron1" loCatId="" qsTypeId="urn:microsoft.com/office/officeart/2005/8/quickstyle/simple4" qsCatId="simple" csTypeId="urn:microsoft.com/office/officeart/2005/8/colors/accent1_2" csCatId="accent1" phldr="1"/>
      <dgm:spPr/>
    </dgm:pt>
    <dgm:pt modelId="{48E66740-3A2A-FC47-9A17-4FBBD459155C}">
      <dgm:prSet phldrT="[Texto]"/>
      <dgm:spPr>
        <a:solidFill>
          <a:srgbClr val="FF0000"/>
        </a:solidFill>
      </dgm:spPr>
      <dgm:t>
        <a:bodyPr/>
        <a:lstStyle/>
        <a:p>
          <a:r>
            <a:rPr lang="es-ES_tradnl" dirty="0"/>
            <a:t>Neurociencia</a:t>
          </a:r>
        </a:p>
      </dgm:t>
    </dgm:pt>
    <dgm:pt modelId="{F4FA2A7D-D7D5-5A4E-9E6B-5E6E121CD858}" type="parTrans" cxnId="{C562342A-BA39-B34B-8ADE-B1F208840512}">
      <dgm:prSet/>
      <dgm:spPr/>
      <dgm:t>
        <a:bodyPr/>
        <a:lstStyle/>
        <a:p>
          <a:endParaRPr lang="es-ES_tradnl"/>
        </a:p>
      </dgm:t>
    </dgm:pt>
    <dgm:pt modelId="{BD2F21C4-C8A6-E84B-9CD3-AC38BA723F64}" type="sibTrans" cxnId="{C562342A-BA39-B34B-8ADE-B1F208840512}">
      <dgm:prSet/>
      <dgm:spPr/>
      <dgm:t>
        <a:bodyPr/>
        <a:lstStyle/>
        <a:p>
          <a:endParaRPr lang="es-ES_tradnl"/>
        </a:p>
      </dgm:t>
    </dgm:pt>
    <dgm:pt modelId="{26C847E0-2C7D-6D47-872C-A4672C28E89F}">
      <dgm:prSet phldrT="[Texto]"/>
      <dgm:spPr>
        <a:solidFill>
          <a:srgbClr val="0070C0"/>
        </a:solidFill>
      </dgm:spPr>
      <dgm:t>
        <a:bodyPr/>
        <a:lstStyle/>
        <a:p>
          <a:r>
            <a:rPr lang="es-ES_tradnl" dirty="0" err="1"/>
            <a:t>Miner</a:t>
          </a:r>
          <a:r>
            <a:rPr lang="es-ES" dirty="0" err="1"/>
            <a:t>ía</a:t>
          </a:r>
          <a:r>
            <a:rPr lang="es-ES" dirty="0"/>
            <a:t> datos</a:t>
          </a:r>
          <a:endParaRPr lang="es-ES_tradnl" dirty="0"/>
        </a:p>
      </dgm:t>
    </dgm:pt>
    <dgm:pt modelId="{CFBB5FDA-5007-3A45-AE72-55BD626AA87E}" type="parTrans" cxnId="{4FE46BF8-78EF-174F-A20F-82E56C569D96}">
      <dgm:prSet/>
      <dgm:spPr/>
      <dgm:t>
        <a:bodyPr/>
        <a:lstStyle/>
        <a:p>
          <a:endParaRPr lang="es-ES_tradnl"/>
        </a:p>
      </dgm:t>
    </dgm:pt>
    <dgm:pt modelId="{2EC84F0F-BFD8-114C-A88B-225CF3FA8DC3}" type="sibTrans" cxnId="{4FE46BF8-78EF-174F-A20F-82E56C569D96}">
      <dgm:prSet/>
      <dgm:spPr/>
      <dgm:t>
        <a:bodyPr/>
        <a:lstStyle/>
        <a:p>
          <a:endParaRPr lang="es-ES_tradnl"/>
        </a:p>
      </dgm:t>
    </dgm:pt>
    <dgm:pt modelId="{12DA956A-5779-8342-8959-3CE8B4C98009}">
      <dgm:prSet phldrT="[Texto]"/>
      <dgm:spPr>
        <a:solidFill>
          <a:srgbClr val="00B050"/>
        </a:solidFill>
      </dgm:spPr>
      <dgm:t>
        <a:bodyPr/>
        <a:lstStyle/>
        <a:p>
          <a:r>
            <a:rPr lang="es-ES_tradnl" dirty="0" err="1"/>
            <a:t>Neuromarketing</a:t>
          </a:r>
          <a:endParaRPr lang="es-ES_tradnl" dirty="0"/>
        </a:p>
      </dgm:t>
    </dgm:pt>
    <dgm:pt modelId="{73F1EC7B-A718-CE4F-ACCD-8727F32F3D35}" type="parTrans" cxnId="{4B7BC836-13E8-8C4B-8FF4-31DA81D68845}">
      <dgm:prSet/>
      <dgm:spPr/>
      <dgm:t>
        <a:bodyPr/>
        <a:lstStyle/>
        <a:p>
          <a:endParaRPr lang="es-ES_tradnl"/>
        </a:p>
      </dgm:t>
    </dgm:pt>
    <dgm:pt modelId="{9F5F79CF-1351-6348-A84E-72052F814FEF}" type="sibTrans" cxnId="{4B7BC836-13E8-8C4B-8FF4-31DA81D68845}">
      <dgm:prSet/>
      <dgm:spPr/>
      <dgm:t>
        <a:bodyPr/>
        <a:lstStyle/>
        <a:p>
          <a:endParaRPr lang="es-ES_tradnl"/>
        </a:p>
      </dgm:t>
    </dgm:pt>
    <dgm:pt modelId="{B1278194-A659-3541-BB16-B065A1BD689A}" type="pres">
      <dgm:prSet presAssocID="{DC135F1F-6C7B-3F4E-AC43-6DC2C30B649D}" presName="Name0" presStyleCnt="0">
        <dgm:presLayoutVars>
          <dgm:dir/>
          <dgm:animLvl val="lvl"/>
          <dgm:resizeHandles val="exact"/>
        </dgm:presLayoutVars>
      </dgm:prSet>
      <dgm:spPr/>
    </dgm:pt>
    <dgm:pt modelId="{CA19551C-F019-614E-85E9-EDAEDABD53A7}" type="pres">
      <dgm:prSet presAssocID="{48E66740-3A2A-FC47-9A17-4FBBD459155C}" presName="parTxOnly" presStyleLbl="node1" presStyleIdx="0" presStyleCnt="3">
        <dgm:presLayoutVars>
          <dgm:chMax val="0"/>
          <dgm:chPref val="0"/>
          <dgm:bulletEnabled val="1"/>
        </dgm:presLayoutVars>
      </dgm:prSet>
      <dgm:spPr/>
    </dgm:pt>
    <dgm:pt modelId="{C229B9D4-3C36-F740-B67C-728327B9D3E3}" type="pres">
      <dgm:prSet presAssocID="{BD2F21C4-C8A6-E84B-9CD3-AC38BA723F64}" presName="parTxOnlySpace" presStyleCnt="0"/>
      <dgm:spPr/>
    </dgm:pt>
    <dgm:pt modelId="{AEB412F5-3CF8-9E4D-B833-B106711D9751}" type="pres">
      <dgm:prSet presAssocID="{26C847E0-2C7D-6D47-872C-A4672C28E89F}" presName="parTxOnly" presStyleLbl="node1" presStyleIdx="1" presStyleCnt="3">
        <dgm:presLayoutVars>
          <dgm:chMax val="0"/>
          <dgm:chPref val="0"/>
          <dgm:bulletEnabled val="1"/>
        </dgm:presLayoutVars>
      </dgm:prSet>
      <dgm:spPr/>
    </dgm:pt>
    <dgm:pt modelId="{A3C2D809-5D7C-5843-A558-5B2D37489579}" type="pres">
      <dgm:prSet presAssocID="{2EC84F0F-BFD8-114C-A88B-225CF3FA8DC3}" presName="parTxOnlySpace" presStyleCnt="0"/>
      <dgm:spPr/>
    </dgm:pt>
    <dgm:pt modelId="{B6FF0F10-34F2-D74E-BB89-C113253DBFE9}" type="pres">
      <dgm:prSet presAssocID="{12DA956A-5779-8342-8959-3CE8B4C98009}" presName="parTxOnly" presStyleLbl="node1" presStyleIdx="2" presStyleCnt="3">
        <dgm:presLayoutVars>
          <dgm:chMax val="0"/>
          <dgm:chPref val="0"/>
          <dgm:bulletEnabled val="1"/>
        </dgm:presLayoutVars>
      </dgm:prSet>
      <dgm:spPr/>
    </dgm:pt>
  </dgm:ptLst>
  <dgm:cxnLst>
    <dgm:cxn modelId="{411F7614-E46D-3140-9E47-A8145378FCF7}" type="presOf" srcId="{DC135F1F-6C7B-3F4E-AC43-6DC2C30B649D}" destId="{B1278194-A659-3541-BB16-B065A1BD689A}" srcOrd="0" destOrd="0" presId="urn:microsoft.com/office/officeart/2005/8/layout/chevron1"/>
    <dgm:cxn modelId="{C562342A-BA39-B34B-8ADE-B1F208840512}" srcId="{DC135F1F-6C7B-3F4E-AC43-6DC2C30B649D}" destId="{48E66740-3A2A-FC47-9A17-4FBBD459155C}" srcOrd="0" destOrd="0" parTransId="{F4FA2A7D-D7D5-5A4E-9E6B-5E6E121CD858}" sibTransId="{BD2F21C4-C8A6-E84B-9CD3-AC38BA723F64}"/>
    <dgm:cxn modelId="{4B7BC836-13E8-8C4B-8FF4-31DA81D68845}" srcId="{DC135F1F-6C7B-3F4E-AC43-6DC2C30B649D}" destId="{12DA956A-5779-8342-8959-3CE8B4C98009}" srcOrd="2" destOrd="0" parTransId="{73F1EC7B-A718-CE4F-ACCD-8727F32F3D35}" sibTransId="{9F5F79CF-1351-6348-A84E-72052F814FEF}"/>
    <dgm:cxn modelId="{8EA5DC5B-5A7A-BA4D-9D4B-EAE581C8619F}" type="presOf" srcId="{12DA956A-5779-8342-8959-3CE8B4C98009}" destId="{B6FF0F10-34F2-D74E-BB89-C113253DBFE9}" srcOrd="0" destOrd="0" presId="urn:microsoft.com/office/officeart/2005/8/layout/chevron1"/>
    <dgm:cxn modelId="{4639DAD1-7EAB-6A4E-B275-452F593CDD79}" type="presOf" srcId="{26C847E0-2C7D-6D47-872C-A4672C28E89F}" destId="{AEB412F5-3CF8-9E4D-B833-B106711D9751}" srcOrd="0" destOrd="0" presId="urn:microsoft.com/office/officeart/2005/8/layout/chevron1"/>
    <dgm:cxn modelId="{4FE46BF8-78EF-174F-A20F-82E56C569D96}" srcId="{DC135F1F-6C7B-3F4E-AC43-6DC2C30B649D}" destId="{26C847E0-2C7D-6D47-872C-A4672C28E89F}" srcOrd="1" destOrd="0" parTransId="{CFBB5FDA-5007-3A45-AE72-55BD626AA87E}" sibTransId="{2EC84F0F-BFD8-114C-A88B-225CF3FA8DC3}"/>
    <dgm:cxn modelId="{EED156FE-DE7E-F34D-ACED-BF8F604D4D15}" type="presOf" srcId="{48E66740-3A2A-FC47-9A17-4FBBD459155C}" destId="{CA19551C-F019-614E-85E9-EDAEDABD53A7}" srcOrd="0" destOrd="0" presId="urn:microsoft.com/office/officeart/2005/8/layout/chevron1"/>
    <dgm:cxn modelId="{C80B0126-FECD-5044-832B-FFE86F4A232D}" type="presParOf" srcId="{B1278194-A659-3541-BB16-B065A1BD689A}" destId="{CA19551C-F019-614E-85E9-EDAEDABD53A7}" srcOrd="0" destOrd="0" presId="urn:microsoft.com/office/officeart/2005/8/layout/chevron1"/>
    <dgm:cxn modelId="{620F3B40-8256-304E-B415-E492CAA76DF2}" type="presParOf" srcId="{B1278194-A659-3541-BB16-B065A1BD689A}" destId="{C229B9D4-3C36-F740-B67C-728327B9D3E3}" srcOrd="1" destOrd="0" presId="urn:microsoft.com/office/officeart/2005/8/layout/chevron1"/>
    <dgm:cxn modelId="{D3615EA2-0D91-7146-8572-1FDBA7C95E3C}" type="presParOf" srcId="{B1278194-A659-3541-BB16-B065A1BD689A}" destId="{AEB412F5-3CF8-9E4D-B833-B106711D9751}" srcOrd="2" destOrd="0" presId="urn:microsoft.com/office/officeart/2005/8/layout/chevron1"/>
    <dgm:cxn modelId="{5E1C662E-210F-1F48-B7BB-7B34DDCBF40E}" type="presParOf" srcId="{B1278194-A659-3541-BB16-B065A1BD689A}" destId="{A3C2D809-5D7C-5843-A558-5B2D37489579}" srcOrd="3" destOrd="0" presId="urn:microsoft.com/office/officeart/2005/8/layout/chevron1"/>
    <dgm:cxn modelId="{6DD01F31-58DA-6449-AA5E-DDF69ACEE38E}" type="presParOf" srcId="{B1278194-A659-3541-BB16-B065A1BD689A}" destId="{B6FF0F10-34F2-D74E-BB89-C113253DBFE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A7402-91EA-4D2A-8F9F-98642E318F13}" type="doc">
      <dgm:prSet loTypeId="urn:microsoft.com/office/officeart/2005/8/layout/vProcess5" loCatId="process" qsTypeId="urn:microsoft.com/office/officeart/2005/8/quickstyle/simple2" qsCatId="simple" csTypeId="urn:microsoft.com/office/officeart/2005/8/colors/accent4_2" csCatId="accent4"/>
      <dgm:spPr/>
      <dgm:t>
        <a:bodyPr/>
        <a:lstStyle/>
        <a:p>
          <a:endParaRPr lang="en-US"/>
        </a:p>
      </dgm:t>
    </dgm:pt>
    <dgm:pt modelId="{3CD74932-0586-42EC-AD67-1887D4DFD6CF}">
      <dgm:prSet/>
      <dgm:spPr/>
      <dgm:t>
        <a:bodyPr/>
        <a:lstStyle/>
        <a:p>
          <a:r>
            <a:rPr lang="es-ES" b="0" i="0"/>
            <a:t>Spark soporta el flujo de datos acíclico. Cada tarea de Spark crea un DAG de etapas de trabajo para que se ejecuten en un determinado cluster.</a:t>
          </a:r>
          <a:endParaRPr lang="en-US"/>
        </a:p>
      </dgm:t>
    </dgm:pt>
    <dgm:pt modelId="{56BA6E22-2A42-4D7B-87B0-1DF521850C7B}" type="parTrans" cxnId="{383AA359-E0F4-4432-B370-55D30A8FC83A}">
      <dgm:prSet/>
      <dgm:spPr/>
      <dgm:t>
        <a:bodyPr/>
        <a:lstStyle/>
        <a:p>
          <a:endParaRPr lang="en-US"/>
        </a:p>
      </dgm:t>
    </dgm:pt>
    <dgm:pt modelId="{25B3AC37-6D66-4485-9EF4-715742529A48}" type="sibTrans" cxnId="{383AA359-E0F4-4432-B370-55D30A8FC83A}">
      <dgm:prSet/>
      <dgm:spPr/>
      <dgm:t>
        <a:bodyPr/>
        <a:lstStyle/>
        <a:p>
          <a:endParaRPr lang="en-US"/>
        </a:p>
      </dgm:t>
    </dgm:pt>
    <dgm:pt modelId="{4253DE4E-D321-459F-9970-0D547944121C}">
      <dgm:prSet/>
      <dgm:spPr/>
      <dgm:t>
        <a:bodyPr/>
        <a:lstStyle/>
        <a:p>
          <a:r>
            <a:rPr lang="es-ES" b="0" i="0"/>
            <a:t>En comparación con MapReduce, el cual crea un DAG con dos estados predefinidos (Map y Reduce), los grafos DAG creados por Spark pueden tener cualquier número de etapas. </a:t>
          </a:r>
          <a:endParaRPr lang="en-US"/>
        </a:p>
      </dgm:t>
    </dgm:pt>
    <dgm:pt modelId="{D0FC317E-1C2E-4826-8BE5-ADD9A5C49FF2}" type="parTrans" cxnId="{9CC1E475-AA1D-4A30-A8DB-C4DE7B2FE9C8}">
      <dgm:prSet/>
      <dgm:spPr/>
      <dgm:t>
        <a:bodyPr/>
        <a:lstStyle/>
        <a:p>
          <a:endParaRPr lang="en-US"/>
        </a:p>
      </dgm:t>
    </dgm:pt>
    <dgm:pt modelId="{E777DF15-C073-4B31-B708-9D98FBA1F734}" type="sibTrans" cxnId="{9CC1E475-AA1D-4A30-A8DB-C4DE7B2FE9C8}">
      <dgm:prSet/>
      <dgm:spPr/>
      <dgm:t>
        <a:bodyPr/>
        <a:lstStyle/>
        <a:p>
          <a:endParaRPr lang="en-US"/>
        </a:p>
      </dgm:t>
    </dgm:pt>
    <dgm:pt modelId="{634BD665-6085-4CDC-8C61-4CB76F8A00D3}">
      <dgm:prSet/>
      <dgm:spPr/>
      <dgm:t>
        <a:bodyPr/>
        <a:lstStyle/>
        <a:p>
          <a:r>
            <a:rPr lang="es-ES" b="0" i="0"/>
            <a:t>Spark con DAG es más rápido que MapReduce por el hecho de que no tiene que escribir en disco los resultados obtenidos en las etapas intermedias del grafo. </a:t>
          </a:r>
          <a:endParaRPr lang="en-US"/>
        </a:p>
      </dgm:t>
    </dgm:pt>
    <dgm:pt modelId="{FAB13CC3-85BB-48E8-9286-664104F70AFB}" type="parTrans" cxnId="{0780DCF8-0C8F-44E9-A07E-6105149D77C2}">
      <dgm:prSet/>
      <dgm:spPr/>
      <dgm:t>
        <a:bodyPr/>
        <a:lstStyle/>
        <a:p>
          <a:endParaRPr lang="en-US"/>
        </a:p>
      </dgm:t>
    </dgm:pt>
    <dgm:pt modelId="{C308BE08-9BC9-402E-89F4-7F4E0167C5C4}" type="sibTrans" cxnId="{0780DCF8-0C8F-44E9-A07E-6105149D77C2}">
      <dgm:prSet/>
      <dgm:spPr/>
      <dgm:t>
        <a:bodyPr/>
        <a:lstStyle/>
        <a:p>
          <a:endParaRPr lang="en-US"/>
        </a:p>
      </dgm:t>
    </dgm:pt>
    <dgm:pt modelId="{79BA3DDC-7655-4755-BDE2-2461B6DAF7DE}">
      <dgm:prSet/>
      <dgm:spPr/>
      <dgm:t>
        <a:bodyPr/>
        <a:lstStyle/>
        <a:p>
          <a:r>
            <a:rPr lang="es-ES" b="0" i="0"/>
            <a:t>MapReduce, sin embargo, debe escribir en disco los resultados entre las etapas Map y Reduce.</a:t>
          </a:r>
          <a:endParaRPr lang="en-US"/>
        </a:p>
      </dgm:t>
    </dgm:pt>
    <dgm:pt modelId="{74A02CC8-EA30-4685-A79C-A12C3711CDEF}" type="parTrans" cxnId="{FAC71520-239D-4CF7-A19D-51CB074BD369}">
      <dgm:prSet/>
      <dgm:spPr/>
      <dgm:t>
        <a:bodyPr/>
        <a:lstStyle/>
        <a:p>
          <a:endParaRPr lang="en-US"/>
        </a:p>
      </dgm:t>
    </dgm:pt>
    <dgm:pt modelId="{A0F4BACD-CDD2-4834-B7B2-D6178D420FB3}" type="sibTrans" cxnId="{FAC71520-239D-4CF7-A19D-51CB074BD369}">
      <dgm:prSet/>
      <dgm:spPr/>
      <dgm:t>
        <a:bodyPr/>
        <a:lstStyle/>
        <a:p>
          <a:endParaRPr lang="en-US"/>
        </a:p>
      </dgm:t>
    </dgm:pt>
    <dgm:pt modelId="{A4F07BB1-44F7-4B57-ADF0-A4C915C2933B}">
      <dgm:prSet/>
      <dgm:spPr/>
      <dgm:t>
        <a:bodyPr/>
        <a:lstStyle/>
        <a:p>
          <a:r>
            <a:rPr lang="es-ES" b="0" i="0"/>
            <a:t>Gracias a una completa API, es posible programar complejos hilos de ejecución paralelos en unas pocas líneas de código.</a:t>
          </a:r>
          <a:endParaRPr lang="en-US"/>
        </a:p>
      </dgm:t>
    </dgm:pt>
    <dgm:pt modelId="{826AFAEF-9B17-4E37-BC8F-6C4AF7B19DC1}" type="parTrans" cxnId="{FADACDE7-683A-4E61-AE36-2E95AA8F6055}">
      <dgm:prSet/>
      <dgm:spPr/>
      <dgm:t>
        <a:bodyPr/>
        <a:lstStyle/>
        <a:p>
          <a:endParaRPr lang="en-US"/>
        </a:p>
      </dgm:t>
    </dgm:pt>
    <dgm:pt modelId="{F85D8C6B-343A-432B-AC01-120921CD79C7}" type="sibTrans" cxnId="{FADACDE7-683A-4E61-AE36-2E95AA8F6055}">
      <dgm:prSet/>
      <dgm:spPr/>
      <dgm:t>
        <a:bodyPr/>
        <a:lstStyle/>
        <a:p>
          <a:endParaRPr lang="en-US"/>
        </a:p>
      </dgm:t>
    </dgm:pt>
    <dgm:pt modelId="{619DB41B-7B39-4F7B-AD17-870451EC2A5A}" type="pres">
      <dgm:prSet presAssocID="{3F4A7402-91EA-4D2A-8F9F-98642E318F13}" presName="outerComposite" presStyleCnt="0">
        <dgm:presLayoutVars>
          <dgm:chMax val="5"/>
          <dgm:dir/>
          <dgm:resizeHandles val="exact"/>
        </dgm:presLayoutVars>
      </dgm:prSet>
      <dgm:spPr/>
    </dgm:pt>
    <dgm:pt modelId="{6F01801D-DD0C-4C18-9172-B90B30A11830}" type="pres">
      <dgm:prSet presAssocID="{3F4A7402-91EA-4D2A-8F9F-98642E318F13}" presName="dummyMaxCanvas" presStyleCnt="0">
        <dgm:presLayoutVars/>
      </dgm:prSet>
      <dgm:spPr/>
    </dgm:pt>
    <dgm:pt modelId="{17DAE459-2F08-4EA0-80B4-0E872470DE21}" type="pres">
      <dgm:prSet presAssocID="{3F4A7402-91EA-4D2A-8F9F-98642E318F13}" presName="FiveNodes_1" presStyleLbl="node1" presStyleIdx="0" presStyleCnt="5">
        <dgm:presLayoutVars>
          <dgm:bulletEnabled val="1"/>
        </dgm:presLayoutVars>
      </dgm:prSet>
      <dgm:spPr/>
    </dgm:pt>
    <dgm:pt modelId="{A7A35721-49EA-46C0-AFF6-66A7A8C557E1}" type="pres">
      <dgm:prSet presAssocID="{3F4A7402-91EA-4D2A-8F9F-98642E318F13}" presName="FiveNodes_2" presStyleLbl="node1" presStyleIdx="1" presStyleCnt="5">
        <dgm:presLayoutVars>
          <dgm:bulletEnabled val="1"/>
        </dgm:presLayoutVars>
      </dgm:prSet>
      <dgm:spPr/>
    </dgm:pt>
    <dgm:pt modelId="{46486046-5A9B-4063-8D93-5CF556756B48}" type="pres">
      <dgm:prSet presAssocID="{3F4A7402-91EA-4D2A-8F9F-98642E318F13}" presName="FiveNodes_3" presStyleLbl="node1" presStyleIdx="2" presStyleCnt="5">
        <dgm:presLayoutVars>
          <dgm:bulletEnabled val="1"/>
        </dgm:presLayoutVars>
      </dgm:prSet>
      <dgm:spPr/>
    </dgm:pt>
    <dgm:pt modelId="{057B808A-2A2B-48C9-B406-5AF748680BEF}" type="pres">
      <dgm:prSet presAssocID="{3F4A7402-91EA-4D2A-8F9F-98642E318F13}" presName="FiveNodes_4" presStyleLbl="node1" presStyleIdx="3" presStyleCnt="5">
        <dgm:presLayoutVars>
          <dgm:bulletEnabled val="1"/>
        </dgm:presLayoutVars>
      </dgm:prSet>
      <dgm:spPr/>
    </dgm:pt>
    <dgm:pt modelId="{F8A328C3-F537-4A94-907B-A029870822C3}" type="pres">
      <dgm:prSet presAssocID="{3F4A7402-91EA-4D2A-8F9F-98642E318F13}" presName="FiveNodes_5" presStyleLbl="node1" presStyleIdx="4" presStyleCnt="5">
        <dgm:presLayoutVars>
          <dgm:bulletEnabled val="1"/>
        </dgm:presLayoutVars>
      </dgm:prSet>
      <dgm:spPr/>
    </dgm:pt>
    <dgm:pt modelId="{B4CA2183-F2FB-4CDE-A07A-AD52A5B97571}" type="pres">
      <dgm:prSet presAssocID="{3F4A7402-91EA-4D2A-8F9F-98642E318F13}" presName="FiveConn_1-2" presStyleLbl="fgAccFollowNode1" presStyleIdx="0" presStyleCnt="4">
        <dgm:presLayoutVars>
          <dgm:bulletEnabled val="1"/>
        </dgm:presLayoutVars>
      </dgm:prSet>
      <dgm:spPr/>
    </dgm:pt>
    <dgm:pt modelId="{0F2ADF14-67B6-41A6-A867-DCFE13DB71A9}" type="pres">
      <dgm:prSet presAssocID="{3F4A7402-91EA-4D2A-8F9F-98642E318F13}" presName="FiveConn_2-3" presStyleLbl="fgAccFollowNode1" presStyleIdx="1" presStyleCnt="4">
        <dgm:presLayoutVars>
          <dgm:bulletEnabled val="1"/>
        </dgm:presLayoutVars>
      </dgm:prSet>
      <dgm:spPr/>
    </dgm:pt>
    <dgm:pt modelId="{7D1CCCD1-7E73-459A-8980-EFD673F66A87}" type="pres">
      <dgm:prSet presAssocID="{3F4A7402-91EA-4D2A-8F9F-98642E318F13}" presName="FiveConn_3-4" presStyleLbl="fgAccFollowNode1" presStyleIdx="2" presStyleCnt="4">
        <dgm:presLayoutVars>
          <dgm:bulletEnabled val="1"/>
        </dgm:presLayoutVars>
      </dgm:prSet>
      <dgm:spPr/>
    </dgm:pt>
    <dgm:pt modelId="{77549E77-3418-4847-B554-1BBF7A155EE8}" type="pres">
      <dgm:prSet presAssocID="{3F4A7402-91EA-4D2A-8F9F-98642E318F13}" presName="FiveConn_4-5" presStyleLbl="fgAccFollowNode1" presStyleIdx="3" presStyleCnt="4">
        <dgm:presLayoutVars>
          <dgm:bulletEnabled val="1"/>
        </dgm:presLayoutVars>
      </dgm:prSet>
      <dgm:spPr/>
    </dgm:pt>
    <dgm:pt modelId="{951E7888-5375-47EA-8BC0-D34CD1E77EA1}" type="pres">
      <dgm:prSet presAssocID="{3F4A7402-91EA-4D2A-8F9F-98642E318F13}" presName="FiveNodes_1_text" presStyleLbl="node1" presStyleIdx="4" presStyleCnt="5">
        <dgm:presLayoutVars>
          <dgm:bulletEnabled val="1"/>
        </dgm:presLayoutVars>
      </dgm:prSet>
      <dgm:spPr/>
    </dgm:pt>
    <dgm:pt modelId="{F1BB44D3-C601-4E57-9A0D-DC15AC2CA984}" type="pres">
      <dgm:prSet presAssocID="{3F4A7402-91EA-4D2A-8F9F-98642E318F13}" presName="FiveNodes_2_text" presStyleLbl="node1" presStyleIdx="4" presStyleCnt="5">
        <dgm:presLayoutVars>
          <dgm:bulletEnabled val="1"/>
        </dgm:presLayoutVars>
      </dgm:prSet>
      <dgm:spPr/>
    </dgm:pt>
    <dgm:pt modelId="{3FEB0704-22C3-410E-AB58-C7608CCD9E3F}" type="pres">
      <dgm:prSet presAssocID="{3F4A7402-91EA-4D2A-8F9F-98642E318F13}" presName="FiveNodes_3_text" presStyleLbl="node1" presStyleIdx="4" presStyleCnt="5">
        <dgm:presLayoutVars>
          <dgm:bulletEnabled val="1"/>
        </dgm:presLayoutVars>
      </dgm:prSet>
      <dgm:spPr/>
    </dgm:pt>
    <dgm:pt modelId="{B5591991-9257-4F0B-95F6-E768DDB2A6E0}" type="pres">
      <dgm:prSet presAssocID="{3F4A7402-91EA-4D2A-8F9F-98642E318F13}" presName="FiveNodes_4_text" presStyleLbl="node1" presStyleIdx="4" presStyleCnt="5">
        <dgm:presLayoutVars>
          <dgm:bulletEnabled val="1"/>
        </dgm:presLayoutVars>
      </dgm:prSet>
      <dgm:spPr/>
    </dgm:pt>
    <dgm:pt modelId="{CAFC76ED-142F-45EC-BE25-E7777FD8F2BF}" type="pres">
      <dgm:prSet presAssocID="{3F4A7402-91EA-4D2A-8F9F-98642E318F13}" presName="FiveNodes_5_text" presStyleLbl="node1" presStyleIdx="4" presStyleCnt="5">
        <dgm:presLayoutVars>
          <dgm:bulletEnabled val="1"/>
        </dgm:presLayoutVars>
      </dgm:prSet>
      <dgm:spPr/>
    </dgm:pt>
  </dgm:ptLst>
  <dgm:cxnLst>
    <dgm:cxn modelId="{5AE85204-3AE0-4392-BBB7-0087E69E7EDC}" type="presOf" srcId="{3F4A7402-91EA-4D2A-8F9F-98642E318F13}" destId="{619DB41B-7B39-4F7B-AD17-870451EC2A5A}" srcOrd="0" destOrd="0" presId="urn:microsoft.com/office/officeart/2005/8/layout/vProcess5"/>
    <dgm:cxn modelId="{C9AD2C0B-7ECB-470B-AE30-76202402B011}" type="presOf" srcId="{C308BE08-9BC9-402E-89F4-7F4E0167C5C4}" destId="{7D1CCCD1-7E73-459A-8980-EFD673F66A87}" srcOrd="0" destOrd="0" presId="urn:microsoft.com/office/officeart/2005/8/layout/vProcess5"/>
    <dgm:cxn modelId="{BAE0F01E-AF01-41A8-96C0-21E8F33FA6A3}" type="presOf" srcId="{634BD665-6085-4CDC-8C61-4CB76F8A00D3}" destId="{46486046-5A9B-4063-8D93-5CF556756B48}" srcOrd="0" destOrd="0" presId="urn:microsoft.com/office/officeart/2005/8/layout/vProcess5"/>
    <dgm:cxn modelId="{FAC71520-239D-4CF7-A19D-51CB074BD369}" srcId="{3F4A7402-91EA-4D2A-8F9F-98642E318F13}" destId="{79BA3DDC-7655-4755-BDE2-2461B6DAF7DE}" srcOrd="3" destOrd="0" parTransId="{74A02CC8-EA30-4685-A79C-A12C3711CDEF}" sibTransId="{A0F4BACD-CDD2-4834-B7B2-D6178D420FB3}"/>
    <dgm:cxn modelId="{096CA820-07FF-4DDF-A6AD-85C8D24083E3}" type="presOf" srcId="{79BA3DDC-7655-4755-BDE2-2461B6DAF7DE}" destId="{057B808A-2A2B-48C9-B406-5AF748680BEF}" srcOrd="0" destOrd="0" presId="urn:microsoft.com/office/officeart/2005/8/layout/vProcess5"/>
    <dgm:cxn modelId="{4D482B6E-1EB4-4ABF-A612-1174C767053D}" type="presOf" srcId="{A4F07BB1-44F7-4B57-ADF0-A4C915C2933B}" destId="{F8A328C3-F537-4A94-907B-A029870822C3}" srcOrd="0" destOrd="0" presId="urn:microsoft.com/office/officeart/2005/8/layout/vProcess5"/>
    <dgm:cxn modelId="{9CC1E475-AA1D-4A30-A8DB-C4DE7B2FE9C8}" srcId="{3F4A7402-91EA-4D2A-8F9F-98642E318F13}" destId="{4253DE4E-D321-459F-9970-0D547944121C}" srcOrd="1" destOrd="0" parTransId="{D0FC317E-1C2E-4826-8BE5-ADD9A5C49FF2}" sibTransId="{E777DF15-C073-4B31-B708-9D98FBA1F734}"/>
    <dgm:cxn modelId="{79E86259-C5FB-4CE4-8C6D-5554CDA99818}" type="presOf" srcId="{E777DF15-C073-4B31-B708-9D98FBA1F734}" destId="{0F2ADF14-67B6-41A6-A867-DCFE13DB71A9}" srcOrd="0" destOrd="0" presId="urn:microsoft.com/office/officeart/2005/8/layout/vProcess5"/>
    <dgm:cxn modelId="{383AA359-E0F4-4432-B370-55D30A8FC83A}" srcId="{3F4A7402-91EA-4D2A-8F9F-98642E318F13}" destId="{3CD74932-0586-42EC-AD67-1887D4DFD6CF}" srcOrd="0" destOrd="0" parTransId="{56BA6E22-2A42-4D7B-87B0-1DF521850C7B}" sibTransId="{25B3AC37-6D66-4485-9EF4-715742529A48}"/>
    <dgm:cxn modelId="{C5E60089-6611-4B0C-B74D-BF7347D44DF6}" type="presOf" srcId="{79BA3DDC-7655-4755-BDE2-2461B6DAF7DE}" destId="{B5591991-9257-4F0B-95F6-E768DDB2A6E0}" srcOrd="1" destOrd="0" presId="urn:microsoft.com/office/officeart/2005/8/layout/vProcess5"/>
    <dgm:cxn modelId="{6A257D95-D72B-4682-A57F-F901487EF08B}" type="presOf" srcId="{A4F07BB1-44F7-4B57-ADF0-A4C915C2933B}" destId="{CAFC76ED-142F-45EC-BE25-E7777FD8F2BF}" srcOrd="1" destOrd="0" presId="urn:microsoft.com/office/officeart/2005/8/layout/vProcess5"/>
    <dgm:cxn modelId="{30C29CAB-69C8-4C10-B6D6-F1267D35AC68}" type="presOf" srcId="{4253DE4E-D321-459F-9970-0D547944121C}" destId="{A7A35721-49EA-46C0-AFF6-66A7A8C557E1}" srcOrd="0" destOrd="0" presId="urn:microsoft.com/office/officeart/2005/8/layout/vProcess5"/>
    <dgm:cxn modelId="{04C75DAE-D903-44C4-8661-B28EF46F247F}" type="presOf" srcId="{634BD665-6085-4CDC-8C61-4CB76F8A00D3}" destId="{3FEB0704-22C3-410E-AB58-C7608CCD9E3F}" srcOrd="1" destOrd="0" presId="urn:microsoft.com/office/officeart/2005/8/layout/vProcess5"/>
    <dgm:cxn modelId="{0FD8EBC9-D4C2-4E68-88C4-DF217D254FF4}" type="presOf" srcId="{25B3AC37-6D66-4485-9EF4-715742529A48}" destId="{B4CA2183-F2FB-4CDE-A07A-AD52A5B97571}" srcOrd="0" destOrd="0" presId="urn:microsoft.com/office/officeart/2005/8/layout/vProcess5"/>
    <dgm:cxn modelId="{A6C849D4-B140-4FCA-8836-35B781E28CC8}" type="presOf" srcId="{3CD74932-0586-42EC-AD67-1887D4DFD6CF}" destId="{951E7888-5375-47EA-8BC0-D34CD1E77EA1}" srcOrd="1" destOrd="0" presId="urn:microsoft.com/office/officeart/2005/8/layout/vProcess5"/>
    <dgm:cxn modelId="{B5D9F7D5-818D-4E62-BAF0-D3841808D98F}" type="presOf" srcId="{3CD74932-0586-42EC-AD67-1887D4DFD6CF}" destId="{17DAE459-2F08-4EA0-80B4-0E872470DE21}" srcOrd="0" destOrd="0" presId="urn:microsoft.com/office/officeart/2005/8/layout/vProcess5"/>
    <dgm:cxn modelId="{56572FDC-A05B-43A6-BAB3-F20441DF28FB}" type="presOf" srcId="{A0F4BACD-CDD2-4834-B7B2-D6178D420FB3}" destId="{77549E77-3418-4847-B554-1BBF7A155EE8}" srcOrd="0" destOrd="0" presId="urn:microsoft.com/office/officeart/2005/8/layout/vProcess5"/>
    <dgm:cxn modelId="{FADACDE7-683A-4E61-AE36-2E95AA8F6055}" srcId="{3F4A7402-91EA-4D2A-8F9F-98642E318F13}" destId="{A4F07BB1-44F7-4B57-ADF0-A4C915C2933B}" srcOrd="4" destOrd="0" parTransId="{826AFAEF-9B17-4E37-BC8F-6C4AF7B19DC1}" sibTransId="{F85D8C6B-343A-432B-AC01-120921CD79C7}"/>
    <dgm:cxn modelId="{49E0D3EF-49CD-4076-9697-19483C5BD21B}" type="presOf" srcId="{4253DE4E-D321-459F-9970-0D547944121C}" destId="{F1BB44D3-C601-4E57-9A0D-DC15AC2CA984}" srcOrd="1" destOrd="0" presId="urn:microsoft.com/office/officeart/2005/8/layout/vProcess5"/>
    <dgm:cxn modelId="{0780DCF8-0C8F-44E9-A07E-6105149D77C2}" srcId="{3F4A7402-91EA-4D2A-8F9F-98642E318F13}" destId="{634BD665-6085-4CDC-8C61-4CB76F8A00D3}" srcOrd="2" destOrd="0" parTransId="{FAB13CC3-85BB-48E8-9286-664104F70AFB}" sibTransId="{C308BE08-9BC9-402E-89F4-7F4E0167C5C4}"/>
    <dgm:cxn modelId="{E51E65DD-6DF4-4105-B753-7C9E34B72B52}" type="presParOf" srcId="{619DB41B-7B39-4F7B-AD17-870451EC2A5A}" destId="{6F01801D-DD0C-4C18-9172-B90B30A11830}" srcOrd="0" destOrd="0" presId="urn:microsoft.com/office/officeart/2005/8/layout/vProcess5"/>
    <dgm:cxn modelId="{854411AE-5E40-4D55-A056-21F4783F7634}" type="presParOf" srcId="{619DB41B-7B39-4F7B-AD17-870451EC2A5A}" destId="{17DAE459-2F08-4EA0-80B4-0E872470DE21}" srcOrd="1" destOrd="0" presId="urn:microsoft.com/office/officeart/2005/8/layout/vProcess5"/>
    <dgm:cxn modelId="{35A90E35-52A2-43A1-A8FF-74F093AE47CB}" type="presParOf" srcId="{619DB41B-7B39-4F7B-AD17-870451EC2A5A}" destId="{A7A35721-49EA-46C0-AFF6-66A7A8C557E1}" srcOrd="2" destOrd="0" presId="urn:microsoft.com/office/officeart/2005/8/layout/vProcess5"/>
    <dgm:cxn modelId="{00965789-B289-4CDD-8D72-AA58F0EF16B1}" type="presParOf" srcId="{619DB41B-7B39-4F7B-AD17-870451EC2A5A}" destId="{46486046-5A9B-4063-8D93-5CF556756B48}" srcOrd="3" destOrd="0" presId="urn:microsoft.com/office/officeart/2005/8/layout/vProcess5"/>
    <dgm:cxn modelId="{DD6CCEB0-584C-406D-BA09-E47357C00287}" type="presParOf" srcId="{619DB41B-7B39-4F7B-AD17-870451EC2A5A}" destId="{057B808A-2A2B-48C9-B406-5AF748680BEF}" srcOrd="4" destOrd="0" presId="urn:microsoft.com/office/officeart/2005/8/layout/vProcess5"/>
    <dgm:cxn modelId="{47F4CEDA-2BE1-4C74-8FAC-5DF2FB333244}" type="presParOf" srcId="{619DB41B-7B39-4F7B-AD17-870451EC2A5A}" destId="{F8A328C3-F537-4A94-907B-A029870822C3}" srcOrd="5" destOrd="0" presId="urn:microsoft.com/office/officeart/2005/8/layout/vProcess5"/>
    <dgm:cxn modelId="{A1E7A4C5-7B45-44E4-8D82-754AB03272ED}" type="presParOf" srcId="{619DB41B-7B39-4F7B-AD17-870451EC2A5A}" destId="{B4CA2183-F2FB-4CDE-A07A-AD52A5B97571}" srcOrd="6" destOrd="0" presId="urn:microsoft.com/office/officeart/2005/8/layout/vProcess5"/>
    <dgm:cxn modelId="{320B2DD1-B2E5-4E80-B581-6F5599442885}" type="presParOf" srcId="{619DB41B-7B39-4F7B-AD17-870451EC2A5A}" destId="{0F2ADF14-67B6-41A6-A867-DCFE13DB71A9}" srcOrd="7" destOrd="0" presId="urn:microsoft.com/office/officeart/2005/8/layout/vProcess5"/>
    <dgm:cxn modelId="{3AC280C0-E70F-45B9-BE01-138884AC332E}" type="presParOf" srcId="{619DB41B-7B39-4F7B-AD17-870451EC2A5A}" destId="{7D1CCCD1-7E73-459A-8980-EFD673F66A87}" srcOrd="8" destOrd="0" presId="urn:microsoft.com/office/officeart/2005/8/layout/vProcess5"/>
    <dgm:cxn modelId="{B1234CE2-5760-4A88-9E37-2EC4FEC7802F}" type="presParOf" srcId="{619DB41B-7B39-4F7B-AD17-870451EC2A5A}" destId="{77549E77-3418-4847-B554-1BBF7A155EE8}" srcOrd="9" destOrd="0" presId="urn:microsoft.com/office/officeart/2005/8/layout/vProcess5"/>
    <dgm:cxn modelId="{87C10E64-569D-430F-8398-3BC0A42C548E}" type="presParOf" srcId="{619DB41B-7B39-4F7B-AD17-870451EC2A5A}" destId="{951E7888-5375-47EA-8BC0-D34CD1E77EA1}" srcOrd="10" destOrd="0" presId="urn:microsoft.com/office/officeart/2005/8/layout/vProcess5"/>
    <dgm:cxn modelId="{08D3BAAF-8D4C-4FF0-90A5-A0C67BC80DAC}" type="presParOf" srcId="{619DB41B-7B39-4F7B-AD17-870451EC2A5A}" destId="{F1BB44D3-C601-4E57-9A0D-DC15AC2CA984}" srcOrd="11" destOrd="0" presId="urn:microsoft.com/office/officeart/2005/8/layout/vProcess5"/>
    <dgm:cxn modelId="{CD7FD622-A1CB-4B2E-B270-272F1AEE16B5}" type="presParOf" srcId="{619DB41B-7B39-4F7B-AD17-870451EC2A5A}" destId="{3FEB0704-22C3-410E-AB58-C7608CCD9E3F}" srcOrd="12" destOrd="0" presId="urn:microsoft.com/office/officeart/2005/8/layout/vProcess5"/>
    <dgm:cxn modelId="{5D54BF17-42DA-47DE-878D-1C49C93B41A2}" type="presParOf" srcId="{619DB41B-7B39-4F7B-AD17-870451EC2A5A}" destId="{B5591991-9257-4F0B-95F6-E768DDB2A6E0}" srcOrd="13" destOrd="0" presId="urn:microsoft.com/office/officeart/2005/8/layout/vProcess5"/>
    <dgm:cxn modelId="{3BBB52A3-C020-40FE-B0A4-C43FDBDAF1C7}" type="presParOf" srcId="{619DB41B-7B39-4F7B-AD17-870451EC2A5A}" destId="{CAFC76ED-142F-45EC-BE25-E7777FD8F2B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6533F3-B957-4CFC-B041-924591A711B3}"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B01C4C49-A91B-4652-9D30-05C5CF9E08F4}">
      <dgm:prSet/>
      <dgm:spPr/>
      <dgm:t>
        <a:bodyPr/>
        <a:lstStyle/>
        <a:p>
          <a:r>
            <a:rPr lang="es-ES" b="0" i="0"/>
            <a:t>Apache Spark mejora con respecto a los demás sistemas en cuanto a la computación en memoria. RDD permite a los programadores realizar operaciones sobre grandes cantidades de datos en clusters de una manera rápida y tolerante a fallos.</a:t>
          </a:r>
          <a:endParaRPr lang="en-US"/>
        </a:p>
      </dgm:t>
    </dgm:pt>
    <dgm:pt modelId="{D2EC2164-143C-453B-8A03-21516B3C0872}" type="parTrans" cxnId="{516B6AEB-7628-483E-9560-D7C89BA6BA4A}">
      <dgm:prSet/>
      <dgm:spPr/>
      <dgm:t>
        <a:bodyPr/>
        <a:lstStyle/>
        <a:p>
          <a:endParaRPr lang="en-US"/>
        </a:p>
      </dgm:t>
    </dgm:pt>
    <dgm:pt modelId="{3BAB9FC7-D1FB-49EB-8538-62BEB52E4AA5}" type="sibTrans" cxnId="{516B6AEB-7628-483E-9560-D7C89BA6BA4A}">
      <dgm:prSet/>
      <dgm:spPr/>
      <dgm:t>
        <a:bodyPr/>
        <a:lstStyle/>
        <a:p>
          <a:endParaRPr lang="en-US"/>
        </a:p>
      </dgm:t>
    </dgm:pt>
    <dgm:pt modelId="{02134BAA-947A-4B73-A83E-180EAEF03D18}">
      <dgm:prSet/>
      <dgm:spPr/>
      <dgm:t>
        <a:bodyPr/>
        <a:lstStyle/>
        <a:p>
          <a:r>
            <a:rPr lang="es-ES" b="0" i="0"/>
            <a:t>Surge debido a que las herramientas existentes tienen problemas que hacen que se manejen los datos ineficientemente a la hora de ejecutar algoritmos iterativos y procesos de minería de datos.</a:t>
          </a:r>
          <a:endParaRPr lang="en-US"/>
        </a:p>
      </dgm:t>
    </dgm:pt>
    <dgm:pt modelId="{3DD5D887-EF59-4F76-983D-47FAC7A792A8}" type="parTrans" cxnId="{B6B0842A-B0AC-4DE7-9084-B10462B11125}">
      <dgm:prSet/>
      <dgm:spPr/>
      <dgm:t>
        <a:bodyPr/>
        <a:lstStyle/>
        <a:p>
          <a:endParaRPr lang="en-US"/>
        </a:p>
      </dgm:t>
    </dgm:pt>
    <dgm:pt modelId="{2BD43119-4361-487B-9371-E2E334894AEC}" type="sibTrans" cxnId="{B6B0842A-B0AC-4DE7-9084-B10462B11125}">
      <dgm:prSet/>
      <dgm:spPr/>
      <dgm:t>
        <a:bodyPr/>
        <a:lstStyle/>
        <a:p>
          <a:endParaRPr lang="en-US"/>
        </a:p>
      </dgm:t>
    </dgm:pt>
    <dgm:pt modelId="{A4C5983E-6867-4C47-BBDA-BA4D20FAC857}">
      <dgm:prSet/>
      <dgm:spPr/>
      <dgm:t>
        <a:bodyPr/>
        <a:lstStyle/>
        <a:p>
          <a:r>
            <a:rPr lang="es-ES" b="0" i="0"/>
            <a:t>En ambos casos, mantener los datos en memoria puede mejorar el rendimiento considerablemente.</a:t>
          </a:r>
          <a:endParaRPr lang="en-US"/>
        </a:p>
      </dgm:t>
    </dgm:pt>
    <dgm:pt modelId="{CB510210-21D4-440F-B137-8D294268867B}" type="parTrans" cxnId="{0FCAAFEB-F90E-4B3E-BCAA-B01F102A98CF}">
      <dgm:prSet/>
      <dgm:spPr/>
      <dgm:t>
        <a:bodyPr/>
        <a:lstStyle/>
        <a:p>
          <a:endParaRPr lang="en-US"/>
        </a:p>
      </dgm:t>
    </dgm:pt>
    <dgm:pt modelId="{683AD168-C7D9-4755-B8B5-E1122F8C9C03}" type="sibTrans" cxnId="{0FCAAFEB-F90E-4B3E-BCAA-B01F102A98CF}">
      <dgm:prSet/>
      <dgm:spPr/>
      <dgm:t>
        <a:bodyPr/>
        <a:lstStyle/>
        <a:p>
          <a:endParaRPr lang="en-US"/>
        </a:p>
      </dgm:t>
    </dgm:pt>
    <dgm:pt modelId="{59A4E18E-DD57-4845-87DB-98E2B10C793A}" type="pres">
      <dgm:prSet presAssocID="{2C6533F3-B957-4CFC-B041-924591A711B3}" presName="vert0" presStyleCnt="0">
        <dgm:presLayoutVars>
          <dgm:dir/>
          <dgm:animOne val="branch"/>
          <dgm:animLvl val="lvl"/>
        </dgm:presLayoutVars>
      </dgm:prSet>
      <dgm:spPr/>
    </dgm:pt>
    <dgm:pt modelId="{F904A7A6-CBA8-4C85-826A-DD6A5D4BA872}" type="pres">
      <dgm:prSet presAssocID="{B01C4C49-A91B-4652-9D30-05C5CF9E08F4}" presName="thickLine" presStyleLbl="alignNode1" presStyleIdx="0" presStyleCnt="3"/>
      <dgm:spPr/>
    </dgm:pt>
    <dgm:pt modelId="{1817D0B4-D900-4E8E-9984-CBBB360537EA}" type="pres">
      <dgm:prSet presAssocID="{B01C4C49-A91B-4652-9D30-05C5CF9E08F4}" presName="horz1" presStyleCnt="0"/>
      <dgm:spPr/>
    </dgm:pt>
    <dgm:pt modelId="{8E0EDE57-0EE2-4D5A-9E76-7AF9B09829A0}" type="pres">
      <dgm:prSet presAssocID="{B01C4C49-A91B-4652-9D30-05C5CF9E08F4}" presName="tx1" presStyleLbl="revTx" presStyleIdx="0" presStyleCnt="3"/>
      <dgm:spPr/>
    </dgm:pt>
    <dgm:pt modelId="{8F7BA946-F235-41E0-BEBF-E89C86358F9A}" type="pres">
      <dgm:prSet presAssocID="{B01C4C49-A91B-4652-9D30-05C5CF9E08F4}" presName="vert1" presStyleCnt="0"/>
      <dgm:spPr/>
    </dgm:pt>
    <dgm:pt modelId="{2A391C9A-B1A8-4061-A2B2-C9E7A2D69D97}" type="pres">
      <dgm:prSet presAssocID="{02134BAA-947A-4B73-A83E-180EAEF03D18}" presName="thickLine" presStyleLbl="alignNode1" presStyleIdx="1" presStyleCnt="3"/>
      <dgm:spPr/>
    </dgm:pt>
    <dgm:pt modelId="{50DA055A-3BCC-44F2-8D3D-565ACD9D532C}" type="pres">
      <dgm:prSet presAssocID="{02134BAA-947A-4B73-A83E-180EAEF03D18}" presName="horz1" presStyleCnt="0"/>
      <dgm:spPr/>
    </dgm:pt>
    <dgm:pt modelId="{EF4167F1-B606-4A6A-94DA-C96CDF25BC92}" type="pres">
      <dgm:prSet presAssocID="{02134BAA-947A-4B73-A83E-180EAEF03D18}" presName="tx1" presStyleLbl="revTx" presStyleIdx="1" presStyleCnt="3"/>
      <dgm:spPr/>
    </dgm:pt>
    <dgm:pt modelId="{9B80C3D1-A205-44D0-B74C-7E036B1EF826}" type="pres">
      <dgm:prSet presAssocID="{02134BAA-947A-4B73-A83E-180EAEF03D18}" presName="vert1" presStyleCnt="0"/>
      <dgm:spPr/>
    </dgm:pt>
    <dgm:pt modelId="{E2A3DCF7-F3FE-434C-B45F-984C3852E953}" type="pres">
      <dgm:prSet presAssocID="{A4C5983E-6867-4C47-BBDA-BA4D20FAC857}" presName="thickLine" presStyleLbl="alignNode1" presStyleIdx="2" presStyleCnt="3"/>
      <dgm:spPr/>
    </dgm:pt>
    <dgm:pt modelId="{0AEB7AAD-82DF-4C06-BE34-B1D593FC4AF8}" type="pres">
      <dgm:prSet presAssocID="{A4C5983E-6867-4C47-BBDA-BA4D20FAC857}" presName="horz1" presStyleCnt="0"/>
      <dgm:spPr/>
    </dgm:pt>
    <dgm:pt modelId="{5AB019CB-5291-47B5-875C-5B82A4777A5C}" type="pres">
      <dgm:prSet presAssocID="{A4C5983E-6867-4C47-BBDA-BA4D20FAC857}" presName="tx1" presStyleLbl="revTx" presStyleIdx="2" presStyleCnt="3"/>
      <dgm:spPr/>
    </dgm:pt>
    <dgm:pt modelId="{28309F90-3BC9-4E06-B033-1B765485B918}" type="pres">
      <dgm:prSet presAssocID="{A4C5983E-6867-4C47-BBDA-BA4D20FAC857}" presName="vert1" presStyleCnt="0"/>
      <dgm:spPr/>
    </dgm:pt>
  </dgm:ptLst>
  <dgm:cxnLst>
    <dgm:cxn modelId="{EB4E8204-19B8-41CF-9BFF-29431DB906D9}" type="presOf" srcId="{02134BAA-947A-4B73-A83E-180EAEF03D18}" destId="{EF4167F1-B606-4A6A-94DA-C96CDF25BC92}" srcOrd="0" destOrd="0" presId="urn:microsoft.com/office/officeart/2008/layout/LinedList"/>
    <dgm:cxn modelId="{06CCF61C-A721-4FD3-92DF-C486DAF7F926}" type="presOf" srcId="{2C6533F3-B957-4CFC-B041-924591A711B3}" destId="{59A4E18E-DD57-4845-87DB-98E2B10C793A}" srcOrd="0" destOrd="0" presId="urn:microsoft.com/office/officeart/2008/layout/LinedList"/>
    <dgm:cxn modelId="{B6B0842A-B0AC-4DE7-9084-B10462B11125}" srcId="{2C6533F3-B957-4CFC-B041-924591A711B3}" destId="{02134BAA-947A-4B73-A83E-180EAEF03D18}" srcOrd="1" destOrd="0" parTransId="{3DD5D887-EF59-4F76-983D-47FAC7A792A8}" sibTransId="{2BD43119-4361-487B-9371-E2E334894AEC}"/>
    <dgm:cxn modelId="{7AF0DC70-6EA7-4199-BBE8-84CB53202BC3}" type="presOf" srcId="{A4C5983E-6867-4C47-BBDA-BA4D20FAC857}" destId="{5AB019CB-5291-47B5-875C-5B82A4777A5C}" srcOrd="0" destOrd="0" presId="urn:microsoft.com/office/officeart/2008/layout/LinedList"/>
    <dgm:cxn modelId="{CD10B155-A5A6-4698-B313-E2D1DE46E229}" type="presOf" srcId="{B01C4C49-A91B-4652-9D30-05C5CF9E08F4}" destId="{8E0EDE57-0EE2-4D5A-9E76-7AF9B09829A0}" srcOrd="0" destOrd="0" presId="urn:microsoft.com/office/officeart/2008/layout/LinedList"/>
    <dgm:cxn modelId="{516B6AEB-7628-483E-9560-D7C89BA6BA4A}" srcId="{2C6533F3-B957-4CFC-B041-924591A711B3}" destId="{B01C4C49-A91B-4652-9D30-05C5CF9E08F4}" srcOrd="0" destOrd="0" parTransId="{D2EC2164-143C-453B-8A03-21516B3C0872}" sibTransId="{3BAB9FC7-D1FB-49EB-8538-62BEB52E4AA5}"/>
    <dgm:cxn modelId="{0FCAAFEB-F90E-4B3E-BCAA-B01F102A98CF}" srcId="{2C6533F3-B957-4CFC-B041-924591A711B3}" destId="{A4C5983E-6867-4C47-BBDA-BA4D20FAC857}" srcOrd="2" destOrd="0" parTransId="{CB510210-21D4-440F-B137-8D294268867B}" sibTransId="{683AD168-C7D9-4755-B8B5-E1122F8C9C03}"/>
    <dgm:cxn modelId="{18B9FDE8-35E7-47F3-9246-9B8C9852DF64}" type="presParOf" srcId="{59A4E18E-DD57-4845-87DB-98E2B10C793A}" destId="{F904A7A6-CBA8-4C85-826A-DD6A5D4BA872}" srcOrd="0" destOrd="0" presId="urn:microsoft.com/office/officeart/2008/layout/LinedList"/>
    <dgm:cxn modelId="{A6D082BF-4A0F-4CA0-8093-D7F2FE97B92E}" type="presParOf" srcId="{59A4E18E-DD57-4845-87DB-98E2B10C793A}" destId="{1817D0B4-D900-4E8E-9984-CBBB360537EA}" srcOrd="1" destOrd="0" presId="urn:microsoft.com/office/officeart/2008/layout/LinedList"/>
    <dgm:cxn modelId="{31B667EC-B178-4014-9B29-C631E9A3EF05}" type="presParOf" srcId="{1817D0B4-D900-4E8E-9984-CBBB360537EA}" destId="{8E0EDE57-0EE2-4D5A-9E76-7AF9B09829A0}" srcOrd="0" destOrd="0" presId="urn:microsoft.com/office/officeart/2008/layout/LinedList"/>
    <dgm:cxn modelId="{3F8149A2-58DE-4316-A9A9-E16EF76827D0}" type="presParOf" srcId="{1817D0B4-D900-4E8E-9984-CBBB360537EA}" destId="{8F7BA946-F235-41E0-BEBF-E89C86358F9A}" srcOrd="1" destOrd="0" presId="urn:microsoft.com/office/officeart/2008/layout/LinedList"/>
    <dgm:cxn modelId="{6C3A9DB0-B03E-49B3-B39E-A69F67BCA102}" type="presParOf" srcId="{59A4E18E-DD57-4845-87DB-98E2B10C793A}" destId="{2A391C9A-B1A8-4061-A2B2-C9E7A2D69D97}" srcOrd="2" destOrd="0" presId="urn:microsoft.com/office/officeart/2008/layout/LinedList"/>
    <dgm:cxn modelId="{196312D4-6EDE-4A4A-A392-0F20921FD1E7}" type="presParOf" srcId="{59A4E18E-DD57-4845-87DB-98E2B10C793A}" destId="{50DA055A-3BCC-44F2-8D3D-565ACD9D532C}" srcOrd="3" destOrd="0" presId="urn:microsoft.com/office/officeart/2008/layout/LinedList"/>
    <dgm:cxn modelId="{F2017192-9A79-4E1D-AD0E-5A6CA6A73643}" type="presParOf" srcId="{50DA055A-3BCC-44F2-8D3D-565ACD9D532C}" destId="{EF4167F1-B606-4A6A-94DA-C96CDF25BC92}" srcOrd="0" destOrd="0" presId="urn:microsoft.com/office/officeart/2008/layout/LinedList"/>
    <dgm:cxn modelId="{4D5F4F54-6D77-4632-A552-D2AD8A7E406E}" type="presParOf" srcId="{50DA055A-3BCC-44F2-8D3D-565ACD9D532C}" destId="{9B80C3D1-A205-44D0-B74C-7E036B1EF826}" srcOrd="1" destOrd="0" presId="urn:microsoft.com/office/officeart/2008/layout/LinedList"/>
    <dgm:cxn modelId="{7F306D3E-FD66-4E7C-A4A1-ECD333319826}" type="presParOf" srcId="{59A4E18E-DD57-4845-87DB-98E2B10C793A}" destId="{E2A3DCF7-F3FE-434C-B45F-984C3852E953}" srcOrd="4" destOrd="0" presId="urn:microsoft.com/office/officeart/2008/layout/LinedList"/>
    <dgm:cxn modelId="{FA1764F7-BE18-40AB-9AC7-805C73386118}" type="presParOf" srcId="{59A4E18E-DD57-4845-87DB-98E2B10C793A}" destId="{0AEB7AAD-82DF-4C06-BE34-B1D593FC4AF8}" srcOrd="5" destOrd="0" presId="urn:microsoft.com/office/officeart/2008/layout/LinedList"/>
    <dgm:cxn modelId="{E2FDCA69-C8BB-46E0-894E-A37DC69E0D82}" type="presParOf" srcId="{0AEB7AAD-82DF-4C06-BE34-B1D593FC4AF8}" destId="{5AB019CB-5291-47B5-875C-5B82A4777A5C}" srcOrd="0" destOrd="0" presId="urn:microsoft.com/office/officeart/2008/layout/LinedList"/>
    <dgm:cxn modelId="{8D06788D-06B6-4BF3-B2E4-8F34F735BA66}" type="presParOf" srcId="{0AEB7AAD-82DF-4C06-BE34-B1D593FC4AF8}" destId="{28309F90-3BC9-4E06-B033-1B765485B91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22D027-76DA-4EBA-8C6F-0D79B670604A}"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4122CE98-E385-4023-94DC-2AB4C3C51189}">
      <dgm:prSet/>
      <dgm:spPr/>
      <dgm:t>
        <a:bodyPr/>
        <a:lstStyle/>
        <a:p>
          <a:r>
            <a:rPr lang="es-ES"/>
            <a:t>Una vez que los datos han sido leídos como objetos RDD en Spark, pueden realizarse diversas operaciones mediante sus APIs. Los dos tipos de operaciones que se pueden realizar son:</a:t>
          </a:r>
          <a:endParaRPr lang="en-US"/>
        </a:p>
      </dgm:t>
    </dgm:pt>
    <dgm:pt modelId="{EEF8B46F-9C9A-437F-92A9-DA910AD0D8F7}" type="parTrans" cxnId="{DF9E0F32-D707-4CCA-93C2-FFF1524DA503}">
      <dgm:prSet/>
      <dgm:spPr/>
      <dgm:t>
        <a:bodyPr/>
        <a:lstStyle/>
        <a:p>
          <a:endParaRPr lang="en-US"/>
        </a:p>
      </dgm:t>
    </dgm:pt>
    <dgm:pt modelId="{72579ED6-BF83-494C-9C3C-B249E1002C54}" type="sibTrans" cxnId="{DF9E0F32-D707-4CCA-93C2-FFF1524DA503}">
      <dgm:prSet/>
      <dgm:spPr/>
      <dgm:t>
        <a:bodyPr/>
        <a:lstStyle/>
        <a:p>
          <a:endParaRPr lang="en-US"/>
        </a:p>
      </dgm:t>
    </dgm:pt>
    <dgm:pt modelId="{F84E5D97-5C38-4CB7-AD4A-2742546F3310}">
      <dgm:prSet/>
      <dgm:spPr/>
      <dgm:t>
        <a:bodyPr/>
        <a:lstStyle/>
        <a:p>
          <a:r>
            <a:rPr lang="es-ES" b="1"/>
            <a:t>Transformaciones</a:t>
          </a:r>
          <a:r>
            <a:rPr lang="es-ES"/>
            <a:t>: tras aplicar una transformación, obtenemos un nuevo y modificado RDD basado en el original.</a:t>
          </a:r>
          <a:endParaRPr lang="en-US"/>
        </a:p>
      </dgm:t>
    </dgm:pt>
    <dgm:pt modelId="{54E2893D-0E71-4AD0-8A96-5FFC697FBC03}" type="parTrans" cxnId="{6CC43E1A-DDEC-4760-8078-C542C9901204}">
      <dgm:prSet/>
      <dgm:spPr/>
      <dgm:t>
        <a:bodyPr/>
        <a:lstStyle/>
        <a:p>
          <a:endParaRPr lang="en-US"/>
        </a:p>
      </dgm:t>
    </dgm:pt>
    <dgm:pt modelId="{EC46ABAA-B99A-490E-B557-605322FA155B}" type="sibTrans" cxnId="{6CC43E1A-DDEC-4760-8078-C542C9901204}">
      <dgm:prSet/>
      <dgm:spPr/>
      <dgm:t>
        <a:bodyPr/>
        <a:lstStyle/>
        <a:p>
          <a:endParaRPr lang="en-US"/>
        </a:p>
      </dgm:t>
    </dgm:pt>
    <dgm:pt modelId="{1F161A2B-45AD-4E4E-9996-0530542F825E}">
      <dgm:prSet/>
      <dgm:spPr/>
      <dgm:t>
        <a:bodyPr/>
        <a:lstStyle/>
        <a:p>
          <a:r>
            <a:rPr lang="es-ES" b="1"/>
            <a:t>Acciones</a:t>
          </a:r>
          <a:r>
            <a:rPr lang="es-ES"/>
            <a:t>: una acción consiste simplemente en aplicar una operación sobre un RDD y obtener un valor como resultado, que dependerá del tipo de operación.</a:t>
          </a:r>
          <a:endParaRPr lang="en-US"/>
        </a:p>
      </dgm:t>
    </dgm:pt>
    <dgm:pt modelId="{20BF198C-9ED9-4616-834E-C226D2018D51}" type="parTrans" cxnId="{3F9350F5-051E-44F3-A373-01BE0FACB68B}">
      <dgm:prSet/>
      <dgm:spPr/>
      <dgm:t>
        <a:bodyPr/>
        <a:lstStyle/>
        <a:p>
          <a:endParaRPr lang="en-US"/>
        </a:p>
      </dgm:t>
    </dgm:pt>
    <dgm:pt modelId="{8A1F4DE1-71E7-435D-8811-67E3E6C5A591}" type="sibTrans" cxnId="{3F9350F5-051E-44F3-A373-01BE0FACB68B}">
      <dgm:prSet/>
      <dgm:spPr/>
      <dgm:t>
        <a:bodyPr/>
        <a:lstStyle/>
        <a:p>
          <a:endParaRPr lang="en-US"/>
        </a:p>
      </dgm:t>
    </dgm:pt>
    <dgm:pt modelId="{E2F403FF-FE66-4184-B3FF-C6CA0986C64D}" type="pres">
      <dgm:prSet presAssocID="{0022D027-76DA-4EBA-8C6F-0D79B670604A}" presName="outerComposite" presStyleCnt="0">
        <dgm:presLayoutVars>
          <dgm:chMax val="5"/>
          <dgm:dir/>
          <dgm:resizeHandles val="exact"/>
        </dgm:presLayoutVars>
      </dgm:prSet>
      <dgm:spPr/>
    </dgm:pt>
    <dgm:pt modelId="{8F5C0A19-557F-4DCF-A191-C9A18D845EE7}" type="pres">
      <dgm:prSet presAssocID="{0022D027-76DA-4EBA-8C6F-0D79B670604A}" presName="dummyMaxCanvas" presStyleCnt="0">
        <dgm:presLayoutVars/>
      </dgm:prSet>
      <dgm:spPr/>
    </dgm:pt>
    <dgm:pt modelId="{332BE088-F548-4136-A264-48F2DC38CDC0}" type="pres">
      <dgm:prSet presAssocID="{0022D027-76DA-4EBA-8C6F-0D79B670604A}" presName="ThreeNodes_1" presStyleLbl="node1" presStyleIdx="0" presStyleCnt="3">
        <dgm:presLayoutVars>
          <dgm:bulletEnabled val="1"/>
        </dgm:presLayoutVars>
      </dgm:prSet>
      <dgm:spPr/>
    </dgm:pt>
    <dgm:pt modelId="{DB60F3E1-D07A-40CB-B072-92D05C7A687C}" type="pres">
      <dgm:prSet presAssocID="{0022D027-76DA-4EBA-8C6F-0D79B670604A}" presName="ThreeNodes_2" presStyleLbl="node1" presStyleIdx="1" presStyleCnt="3">
        <dgm:presLayoutVars>
          <dgm:bulletEnabled val="1"/>
        </dgm:presLayoutVars>
      </dgm:prSet>
      <dgm:spPr/>
    </dgm:pt>
    <dgm:pt modelId="{DD0190D6-44C2-41B0-B8B1-96705BDA5C52}" type="pres">
      <dgm:prSet presAssocID="{0022D027-76DA-4EBA-8C6F-0D79B670604A}" presName="ThreeNodes_3" presStyleLbl="node1" presStyleIdx="2" presStyleCnt="3">
        <dgm:presLayoutVars>
          <dgm:bulletEnabled val="1"/>
        </dgm:presLayoutVars>
      </dgm:prSet>
      <dgm:spPr/>
    </dgm:pt>
    <dgm:pt modelId="{DEA795DC-DA96-40B4-B430-04A7D2C44EE8}" type="pres">
      <dgm:prSet presAssocID="{0022D027-76DA-4EBA-8C6F-0D79B670604A}" presName="ThreeConn_1-2" presStyleLbl="fgAccFollowNode1" presStyleIdx="0" presStyleCnt="2">
        <dgm:presLayoutVars>
          <dgm:bulletEnabled val="1"/>
        </dgm:presLayoutVars>
      </dgm:prSet>
      <dgm:spPr/>
    </dgm:pt>
    <dgm:pt modelId="{5752D279-34FA-48B0-8A08-84CB6EFA12E7}" type="pres">
      <dgm:prSet presAssocID="{0022D027-76DA-4EBA-8C6F-0D79B670604A}" presName="ThreeConn_2-3" presStyleLbl="fgAccFollowNode1" presStyleIdx="1" presStyleCnt="2">
        <dgm:presLayoutVars>
          <dgm:bulletEnabled val="1"/>
        </dgm:presLayoutVars>
      </dgm:prSet>
      <dgm:spPr/>
    </dgm:pt>
    <dgm:pt modelId="{EC4FAFD4-74A4-4449-85A0-681AC035201D}" type="pres">
      <dgm:prSet presAssocID="{0022D027-76DA-4EBA-8C6F-0D79B670604A}" presName="ThreeNodes_1_text" presStyleLbl="node1" presStyleIdx="2" presStyleCnt="3">
        <dgm:presLayoutVars>
          <dgm:bulletEnabled val="1"/>
        </dgm:presLayoutVars>
      </dgm:prSet>
      <dgm:spPr/>
    </dgm:pt>
    <dgm:pt modelId="{CD728CC8-89AD-4990-80C7-476B5EA19389}" type="pres">
      <dgm:prSet presAssocID="{0022D027-76DA-4EBA-8C6F-0D79B670604A}" presName="ThreeNodes_2_text" presStyleLbl="node1" presStyleIdx="2" presStyleCnt="3">
        <dgm:presLayoutVars>
          <dgm:bulletEnabled val="1"/>
        </dgm:presLayoutVars>
      </dgm:prSet>
      <dgm:spPr/>
    </dgm:pt>
    <dgm:pt modelId="{943EFED6-EB57-4AEC-8966-905E5C912D1C}" type="pres">
      <dgm:prSet presAssocID="{0022D027-76DA-4EBA-8C6F-0D79B670604A}" presName="ThreeNodes_3_text" presStyleLbl="node1" presStyleIdx="2" presStyleCnt="3">
        <dgm:presLayoutVars>
          <dgm:bulletEnabled val="1"/>
        </dgm:presLayoutVars>
      </dgm:prSet>
      <dgm:spPr/>
    </dgm:pt>
  </dgm:ptLst>
  <dgm:cxnLst>
    <dgm:cxn modelId="{38BC7F0C-7DD6-42CC-A390-218A71F3F697}" type="presOf" srcId="{1F161A2B-45AD-4E4E-9996-0530542F825E}" destId="{DD0190D6-44C2-41B0-B8B1-96705BDA5C52}" srcOrd="0" destOrd="0" presId="urn:microsoft.com/office/officeart/2005/8/layout/vProcess5"/>
    <dgm:cxn modelId="{7A4FF917-5B33-4BEC-9BA6-0A916623FF01}" type="presOf" srcId="{4122CE98-E385-4023-94DC-2AB4C3C51189}" destId="{EC4FAFD4-74A4-4449-85A0-681AC035201D}" srcOrd="1" destOrd="0" presId="urn:microsoft.com/office/officeart/2005/8/layout/vProcess5"/>
    <dgm:cxn modelId="{6CC43E1A-DDEC-4760-8078-C542C9901204}" srcId="{0022D027-76DA-4EBA-8C6F-0D79B670604A}" destId="{F84E5D97-5C38-4CB7-AD4A-2742546F3310}" srcOrd="1" destOrd="0" parTransId="{54E2893D-0E71-4AD0-8A96-5FFC697FBC03}" sibTransId="{EC46ABAA-B99A-490E-B557-605322FA155B}"/>
    <dgm:cxn modelId="{DF9E0F32-D707-4CCA-93C2-FFF1524DA503}" srcId="{0022D027-76DA-4EBA-8C6F-0D79B670604A}" destId="{4122CE98-E385-4023-94DC-2AB4C3C51189}" srcOrd="0" destOrd="0" parTransId="{EEF8B46F-9C9A-437F-92A9-DA910AD0D8F7}" sibTransId="{72579ED6-BF83-494C-9C3C-B249E1002C54}"/>
    <dgm:cxn modelId="{03EA1447-AF6D-4D13-92A1-E527D7AAA03F}" type="presOf" srcId="{1F161A2B-45AD-4E4E-9996-0530542F825E}" destId="{943EFED6-EB57-4AEC-8966-905E5C912D1C}" srcOrd="1" destOrd="0" presId="urn:microsoft.com/office/officeart/2005/8/layout/vProcess5"/>
    <dgm:cxn modelId="{C168DF4B-0CD0-4904-8A98-FB7CC5D29597}" type="presOf" srcId="{F84E5D97-5C38-4CB7-AD4A-2742546F3310}" destId="{CD728CC8-89AD-4990-80C7-476B5EA19389}" srcOrd="1" destOrd="0" presId="urn:microsoft.com/office/officeart/2005/8/layout/vProcess5"/>
    <dgm:cxn modelId="{DABFD86F-E1AC-4EDC-B593-A5FD81286A9C}" type="presOf" srcId="{4122CE98-E385-4023-94DC-2AB4C3C51189}" destId="{332BE088-F548-4136-A264-48F2DC38CDC0}" srcOrd="0" destOrd="0" presId="urn:microsoft.com/office/officeart/2005/8/layout/vProcess5"/>
    <dgm:cxn modelId="{CC7289A6-86BC-48FA-AB0B-2E043C9B0613}" type="presOf" srcId="{72579ED6-BF83-494C-9C3C-B249E1002C54}" destId="{DEA795DC-DA96-40B4-B430-04A7D2C44EE8}" srcOrd="0" destOrd="0" presId="urn:microsoft.com/office/officeart/2005/8/layout/vProcess5"/>
    <dgm:cxn modelId="{B4CE04D4-E3D1-4E8E-977B-1821636BB303}" type="presOf" srcId="{F84E5D97-5C38-4CB7-AD4A-2742546F3310}" destId="{DB60F3E1-D07A-40CB-B072-92D05C7A687C}" srcOrd="0" destOrd="0" presId="urn:microsoft.com/office/officeart/2005/8/layout/vProcess5"/>
    <dgm:cxn modelId="{D19598E0-7121-472D-B424-1AC695CCA549}" type="presOf" srcId="{0022D027-76DA-4EBA-8C6F-0D79B670604A}" destId="{E2F403FF-FE66-4184-B3FF-C6CA0986C64D}" srcOrd="0" destOrd="0" presId="urn:microsoft.com/office/officeart/2005/8/layout/vProcess5"/>
    <dgm:cxn modelId="{3F9350F5-051E-44F3-A373-01BE0FACB68B}" srcId="{0022D027-76DA-4EBA-8C6F-0D79B670604A}" destId="{1F161A2B-45AD-4E4E-9996-0530542F825E}" srcOrd="2" destOrd="0" parTransId="{20BF198C-9ED9-4616-834E-C226D2018D51}" sibTransId="{8A1F4DE1-71E7-435D-8811-67E3E6C5A591}"/>
    <dgm:cxn modelId="{9ADD8DFB-4B1C-4F2B-A377-36EAB264BF4D}" type="presOf" srcId="{EC46ABAA-B99A-490E-B557-605322FA155B}" destId="{5752D279-34FA-48B0-8A08-84CB6EFA12E7}" srcOrd="0" destOrd="0" presId="urn:microsoft.com/office/officeart/2005/8/layout/vProcess5"/>
    <dgm:cxn modelId="{AEA1D6B3-D249-4935-B257-39DE3D8FCABD}" type="presParOf" srcId="{E2F403FF-FE66-4184-B3FF-C6CA0986C64D}" destId="{8F5C0A19-557F-4DCF-A191-C9A18D845EE7}" srcOrd="0" destOrd="0" presId="urn:microsoft.com/office/officeart/2005/8/layout/vProcess5"/>
    <dgm:cxn modelId="{92858834-7DE4-4EF1-B2EA-BABDDF74BA5C}" type="presParOf" srcId="{E2F403FF-FE66-4184-B3FF-C6CA0986C64D}" destId="{332BE088-F548-4136-A264-48F2DC38CDC0}" srcOrd="1" destOrd="0" presId="urn:microsoft.com/office/officeart/2005/8/layout/vProcess5"/>
    <dgm:cxn modelId="{9078B2A9-14CB-41B2-A6E3-202C9A955228}" type="presParOf" srcId="{E2F403FF-FE66-4184-B3FF-C6CA0986C64D}" destId="{DB60F3E1-D07A-40CB-B072-92D05C7A687C}" srcOrd="2" destOrd="0" presId="urn:microsoft.com/office/officeart/2005/8/layout/vProcess5"/>
    <dgm:cxn modelId="{89B88383-945C-4821-A7E1-99E88A3552B0}" type="presParOf" srcId="{E2F403FF-FE66-4184-B3FF-C6CA0986C64D}" destId="{DD0190D6-44C2-41B0-B8B1-96705BDA5C52}" srcOrd="3" destOrd="0" presId="urn:microsoft.com/office/officeart/2005/8/layout/vProcess5"/>
    <dgm:cxn modelId="{19AEBBA1-E064-4B20-AA71-3383EF364F8F}" type="presParOf" srcId="{E2F403FF-FE66-4184-B3FF-C6CA0986C64D}" destId="{DEA795DC-DA96-40B4-B430-04A7D2C44EE8}" srcOrd="4" destOrd="0" presId="urn:microsoft.com/office/officeart/2005/8/layout/vProcess5"/>
    <dgm:cxn modelId="{6CAB0EF4-CB29-4791-8AA3-5711CF213554}" type="presParOf" srcId="{E2F403FF-FE66-4184-B3FF-C6CA0986C64D}" destId="{5752D279-34FA-48B0-8A08-84CB6EFA12E7}" srcOrd="5" destOrd="0" presId="urn:microsoft.com/office/officeart/2005/8/layout/vProcess5"/>
    <dgm:cxn modelId="{EA10FE31-DA51-4085-A01B-E0C9B989B099}" type="presParOf" srcId="{E2F403FF-FE66-4184-B3FF-C6CA0986C64D}" destId="{EC4FAFD4-74A4-4449-85A0-681AC035201D}" srcOrd="6" destOrd="0" presId="urn:microsoft.com/office/officeart/2005/8/layout/vProcess5"/>
    <dgm:cxn modelId="{2D5B03D5-474E-4E1E-91AC-A724C0416E31}" type="presParOf" srcId="{E2F403FF-FE66-4184-B3FF-C6CA0986C64D}" destId="{CD728CC8-89AD-4990-80C7-476B5EA19389}" srcOrd="7" destOrd="0" presId="urn:microsoft.com/office/officeart/2005/8/layout/vProcess5"/>
    <dgm:cxn modelId="{8A877266-52BA-47FF-B3A7-CC8934D7D2EB}" type="presParOf" srcId="{E2F403FF-FE66-4184-B3FF-C6CA0986C64D}" destId="{943EFED6-EB57-4AEC-8966-905E5C912D1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99FEC3-59C1-46D4-8203-83B51DB8F799}" type="doc">
      <dgm:prSet loTypeId="urn:microsoft.com/office/officeart/2005/8/layout/vProcess5" loCatId="process" qsTypeId="urn:microsoft.com/office/officeart/2005/8/quickstyle/simple3" qsCatId="simple" csTypeId="urn:microsoft.com/office/officeart/2005/8/colors/accent1_2" csCatId="accent1"/>
      <dgm:spPr/>
      <dgm:t>
        <a:bodyPr/>
        <a:lstStyle/>
        <a:p>
          <a:endParaRPr lang="en-US"/>
        </a:p>
      </dgm:t>
    </dgm:pt>
    <dgm:pt modelId="{E9F115E1-4D35-4843-96D6-A71599E4E679}">
      <dgm:prSet/>
      <dgm:spPr/>
      <dgm:t>
        <a:bodyPr/>
        <a:lstStyle/>
        <a:p>
          <a:r>
            <a:rPr lang="es-ES"/>
            <a:t>Dado que las tareas de Spark pueden necesitar realizar diversas acciones o transformaciones sobre un conjunto de datos en particular, es altamente recomendable y beneficioso en cuanto a eficiencia el almacenar RDDs en memoria para un rápido acceso a los mismos.</a:t>
          </a:r>
          <a:endParaRPr lang="en-US"/>
        </a:p>
      </dgm:t>
    </dgm:pt>
    <dgm:pt modelId="{CD68B0C5-A65F-4C55-8B36-157BA9E2C7DB}" type="parTrans" cxnId="{4810446C-F72A-4635-8C75-6DF1BF2AC9DE}">
      <dgm:prSet/>
      <dgm:spPr/>
      <dgm:t>
        <a:bodyPr/>
        <a:lstStyle/>
        <a:p>
          <a:endParaRPr lang="en-US"/>
        </a:p>
      </dgm:t>
    </dgm:pt>
    <dgm:pt modelId="{5653BA98-9B2F-4E9F-AB80-611AD2D4CA79}" type="sibTrans" cxnId="{4810446C-F72A-4635-8C75-6DF1BF2AC9DE}">
      <dgm:prSet/>
      <dgm:spPr/>
      <dgm:t>
        <a:bodyPr/>
        <a:lstStyle/>
        <a:p>
          <a:endParaRPr lang="en-US"/>
        </a:p>
      </dgm:t>
    </dgm:pt>
    <dgm:pt modelId="{278AE5D0-B26D-4DC4-9CA3-5F86402E7C30}">
      <dgm:prSet/>
      <dgm:spPr/>
      <dgm:t>
        <a:bodyPr/>
        <a:lstStyle/>
        <a:p>
          <a:r>
            <a:rPr lang="es-ES"/>
            <a:t>Mediante la función cache() se almacenan los datos en memoria para que no sea necesario acceder a ellos en disco.</a:t>
          </a:r>
          <a:endParaRPr lang="en-US"/>
        </a:p>
      </dgm:t>
    </dgm:pt>
    <dgm:pt modelId="{33661676-0C96-41D2-B4B3-A7EA932039A7}" type="parTrans" cxnId="{54A85F77-1968-4C12-B830-E24EF21EAB4C}">
      <dgm:prSet/>
      <dgm:spPr/>
      <dgm:t>
        <a:bodyPr/>
        <a:lstStyle/>
        <a:p>
          <a:endParaRPr lang="en-US"/>
        </a:p>
      </dgm:t>
    </dgm:pt>
    <dgm:pt modelId="{7122314C-3347-4517-80CF-9571AF6C9BBB}" type="sibTrans" cxnId="{54A85F77-1968-4C12-B830-E24EF21EAB4C}">
      <dgm:prSet/>
      <dgm:spPr/>
      <dgm:t>
        <a:bodyPr/>
        <a:lstStyle/>
        <a:p>
          <a:endParaRPr lang="en-US"/>
        </a:p>
      </dgm:t>
    </dgm:pt>
    <dgm:pt modelId="{FC3AD934-6D48-4D47-B44B-7F3FF452DE59}">
      <dgm:prSet/>
      <dgm:spPr/>
      <dgm:t>
        <a:bodyPr/>
        <a:lstStyle/>
        <a:p>
          <a:r>
            <a:rPr lang="es-ES"/>
            <a:t>El almacenamiento de los datos en memoria caché hace que los algoritmos de machine learning ejecutados que realizan varias iteraciones sobre el conjunto de datos de entrenamiento sea más eficiente. Además, se pueden almacenar versiones transformadas de dichos datos.</a:t>
          </a:r>
          <a:endParaRPr lang="en-US"/>
        </a:p>
      </dgm:t>
    </dgm:pt>
    <dgm:pt modelId="{AB5EF86D-16A6-49A3-A77B-D47165EFDC86}" type="parTrans" cxnId="{FDB2956B-5375-4A34-9B2E-2F983DA349FB}">
      <dgm:prSet/>
      <dgm:spPr/>
      <dgm:t>
        <a:bodyPr/>
        <a:lstStyle/>
        <a:p>
          <a:endParaRPr lang="en-US"/>
        </a:p>
      </dgm:t>
    </dgm:pt>
    <dgm:pt modelId="{B9E0099E-2240-4E31-919E-CF1C148D146F}" type="sibTrans" cxnId="{FDB2956B-5375-4A34-9B2E-2F983DA349FB}">
      <dgm:prSet/>
      <dgm:spPr/>
      <dgm:t>
        <a:bodyPr/>
        <a:lstStyle/>
        <a:p>
          <a:endParaRPr lang="en-US"/>
        </a:p>
      </dgm:t>
    </dgm:pt>
    <dgm:pt modelId="{C58336A3-A13C-4263-A29F-4DDEC936EA22}" type="pres">
      <dgm:prSet presAssocID="{ED99FEC3-59C1-46D4-8203-83B51DB8F799}" presName="outerComposite" presStyleCnt="0">
        <dgm:presLayoutVars>
          <dgm:chMax val="5"/>
          <dgm:dir/>
          <dgm:resizeHandles val="exact"/>
        </dgm:presLayoutVars>
      </dgm:prSet>
      <dgm:spPr/>
    </dgm:pt>
    <dgm:pt modelId="{49806332-42C6-4027-B90D-42F188CEB268}" type="pres">
      <dgm:prSet presAssocID="{ED99FEC3-59C1-46D4-8203-83B51DB8F799}" presName="dummyMaxCanvas" presStyleCnt="0">
        <dgm:presLayoutVars/>
      </dgm:prSet>
      <dgm:spPr/>
    </dgm:pt>
    <dgm:pt modelId="{0DC9AFD9-42A1-40CB-B7DC-0EC122467765}" type="pres">
      <dgm:prSet presAssocID="{ED99FEC3-59C1-46D4-8203-83B51DB8F799}" presName="ThreeNodes_1" presStyleLbl="node1" presStyleIdx="0" presStyleCnt="3">
        <dgm:presLayoutVars>
          <dgm:bulletEnabled val="1"/>
        </dgm:presLayoutVars>
      </dgm:prSet>
      <dgm:spPr/>
    </dgm:pt>
    <dgm:pt modelId="{9BE06167-E660-4355-A206-68F1A06C03C5}" type="pres">
      <dgm:prSet presAssocID="{ED99FEC3-59C1-46D4-8203-83B51DB8F799}" presName="ThreeNodes_2" presStyleLbl="node1" presStyleIdx="1" presStyleCnt="3">
        <dgm:presLayoutVars>
          <dgm:bulletEnabled val="1"/>
        </dgm:presLayoutVars>
      </dgm:prSet>
      <dgm:spPr/>
    </dgm:pt>
    <dgm:pt modelId="{CA336379-6B50-426A-A3B1-7235418B4312}" type="pres">
      <dgm:prSet presAssocID="{ED99FEC3-59C1-46D4-8203-83B51DB8F799}" presName="ThreeNodes_3" presStyleLbl="node1" presStyleIdx="2" presStyleCnt="3">
        <dgm:presLayoutVars>
          <dgm:bulletEnabled val="1"/>
        </dgm:presLayoutVars>
      </dgm:prSet>
      <dgm:spPr/>
    </dgm:pt>
    <dgm:pt modelId="{936B90E9-4B76-4307-816A-30F6611FDADB}" type="pres">
      <dgm:prSet presAssocID="{ED99FEC3-59C1-46D4-8203-83B51DB8F799}" presName="ThreeConn_1-2" presStyleLbl="fgAccFollowNode1" presStyleIdx="0" presStyleCnt="2">
        <dgm:presLayoutVars>
          <dgm:bulletEnabled val="1"/>
        </dgm:presLayoutVars>
      </dgm:prSet>
      <dgm:spPr/>
    </dgm:pt>
    <dgm:pt modelId="{672EF6B8-45F9-4158-B1A3-46A4CE55F264}" type="pres">
      <dgm:prSet presAssocID="{ED99FEC3-59C1-46D4-8203-83B51DB8F799}" presName="ThreeConn_2-3" presStyleLbl="fgAccFollowNode1" presStyleIdx="1" presStyleCnt="2">
        <dgm:presLayoutVars>
          <dgm:bulletEnabled val="1"/>
        </dgm:presLayoutVars>
      </dgm:prSet>
      <dgm:spPr/>
    </dgm:pt>
    <dgm:pt modelId="{1B3FEFB4-74CD-4E2C-A643-CEB3AC7E2C65}" type="pres">
      <dgm:prSet presAssocID="{ED99FEC3-59C1-46D4-8203-83B51DB8F799}" presName="ThreeNodes_1_text" presStyleLbl="node1" presStyleIdx="2" presStyleCnt="3">
        <dgm:presLayoutVars>
          <dgm:bulletEnabled val="1"/>
        </dgm:presLayoutVars>
      </dgm:prSet>
      <dgm:spPr/>
    </dgm:pt>
    <dgm:pt modelId="{7F0EEC4E-4A47-48C9-B816-2E41A8E3B0F8}" type="pres">
      <dgm:prSet presAssocID="{ED99FEC3-59C1-46D4-8203-83B51DB8F799}" presName="ThreeNodes_2_text" presStyleLbl="node1" presStyleIdx="2" presStyleCnt="3">
        <dgm:presLayoutVars>
          <dgm:bulletEnabled val="1"/>
        </dgm:presLayoutVars>
      </dgm:prSet>
      <dgm:spPr/>
    </dgm:pt>
    <dgm:pt modelId="{D1EBCA73-779A-451C-A6DA-A077496A0204}" type="pres">
      <dgm:prSet presAssocID="{ED99FEC3-59C1-46D4-8203-83B51DB8F799}" presName="ThreeNodes_3_text" presStyleLbl="node1" presStyleIdx="2" presStyleCnt="3">
        <dgm:presLayoutVars>
          <dgm:bulletEnabled val="1"/>
        </dgm:presLayoutVars>
      </dgm:prSet>
      <dgm:spPr/>
    </dgm:pt>
  </dgm:ptLst>
  <dgm:cxnLst>
    <dgm:cxn modelId="{67CE8F1F-4069-4EA4-BF2A-96C62169B074}" type="presOf" srcId="{E9F115E1-4D35-4843-96D6-A71599E4E679}" destId="{0DC9AFD9-42A1-40CB-B7DC-0EC122467765}" srcOrd="0" destOrd="0" presId="urn:microsoft.com/office/officeart/2005/8/layout/vProcess5"/>
    <dgm:cxn modelId="{FDB2956B-5375-4A34-9B2E-2F983DA349FB}" srcId="{ED99FEC3-59C1-46D4-8203-83B51DB8F799}" destId="{FC3AD934-6D48-4D47-B44B-7F3FF452DE59}" srcOrd="2" destOrd="0" parTransId="{AB5EF86D-16A6-49A3-A77B-D47165EFDC86}" sibTransId="{B9E0099E-2240-4E31-919E-CF1C148D146F}"/>
    <dgm:cxn modelId="{4810446C-F72A-4635-8C75-6DF1BF2AC9DE}" srcId="{ED99FEC3-59C1-46D4-8203-83B51DB8F799}" destId="{E9F115E1-4D35-4843-96D6-A71599E4E679}" srcOrd="0" destOrd="0" parTransId="{CD68B0C5-A65F-4C55-8B36-157BA9E2C7DB}" sibTransId="{5653BA98-9B2F-4E9F-AB80-611AD2D4CA79}"/>
    <dgm:cxn modelId="{39FA684C-2567-4A9B-90B3-3A8C177B8058}" type="presOf" srcId="{E9F115E1-4D35-4843-96D6-A71599E4E679}" destId="{1B3FEFB4-74CD-4E2C-A643-CEB3AC7E2C65}" srcOrd="1" destOrd="0" presId="urn:microsoft.com/office/officeart/2005/8/layout/vProcess5"/>
    <dgm:cxn modelId="{54A85F77-1968-4C12-B830-E24EF21EAB4C}" srcId="{ED99FEC3-59C1-46D4-8203-83B51DB8F799}" destId="{278AE5D0-B26D-4DC4-9CA3-5F86402E7C30}" srcOrd="1" destOrd="0" parTransId="{33661676-0C96-41D2-B4B3-A7EA932039A7}" sibTransId="{7122314C-3347-4517-80CF-9571AF6C9BBB}"/>
    <dgm:cxn modelId="{DA0A4778-F6DF-48DE-A2CC-E04E86979BD2}" type="presOf" srcId="{278AE5D0-B26D-4DC4-9CA3-5F86402E7C30}" destId="{7F0EEC4E-4A47-48C9-B816-2E41A8E3B0F8}" srcOrd="1" destOrd="0" presId="urn:microsoft.com/office/officeart/2005/8/layout/vProcess5"/>
    <dgm:cxn modelId="{51A5C7AD-B454-4BF0-9EC7-21E7DA8C9931}" type="presOf" srcId="{278AE5D0-B26D-4DC4-9CA3-5F86402E7C30}" destId="{9BE06167-E660-4355-A206-68F1A06C03C5}" srcOrd="0" destOrd="0" presId="urn:microsoft.com/office/officeart/2005/8/layout/vProcess5"/>
    <dgm:cxn modelId="{946D4EB2-E063-4690-B35D-3EF1EA57A886}" type="presOf" srcId="{FC3AD934-6D48-4D47-B44B-7F3FF452DE59}" destId="{D1EBCA73-779A-451C-A6DA-A077496A0204}" srcOrd="1" destOrd="0" presId="urn:microsoft.com/office/officeart/2005/8/layout/vProcess5"/>
    <dgm:cxn modelId="{E1F593B3-BA41-4A33-91ED-F2B0DE6C1BD0}" type="presOf" srcId="{7122314C-3347-4517-80CF-9571AF6C9BBB}" destId="{672EF6B8-45F9-4158-B1A3-46A4CE55F264}" srcOrd="0" destOrd="0" presId="urn:microsoft.com/office/officeart/2005/8/layout/vProcess5"/>
    <dgm:cxn modelId="{F3F2ACCD-B99C-4F90-A16F-8C45C3B5D661}" type="presOf" srcId="{ED99FEC3-59C1-46D4-8203-83B51DB8F799}" destId="{C58336A3-A13C-4263-A29F-4DDEC936EA22}" srcOrd="0" destOrd="0" presId="urn:microsoft.com/office/officeart/2005/8/layout/vProcess5"/>
    <dgm:cxn modelId="{0097ECE7-4CED-495F-86D4-6F5A07C985AA}" type="presOf" srcId="{FC3AD934-6D48-4D47-B44B-7F3FF452DE59}" destId="{CA336379-6B50-426A-A3B1-7235418B4312}" srcOrd="0" destOrd="0" presId="urn:microsoft.com/office/officeart/2005/8/layout/vProcess5"/>
    <dgm:cxn modelId="{6AD3B4F9-EDD2-4B15-B43C-5F400E1C4E71}" type="presOf" srcId="{5653BA98-9B2F-4E9F-AB80-611AD2D4CA79}" destId="{936B90E9-4B76-4307-816A-30F6611FDADB}" srcOrd="0" destOrd="0" presId="urn:microsoft.com/office/officeart/2005/8/layout/vProcess5"/>
    <dgm:cxn modelId="{78B31DAA-490B-4AED-BE9A-850906B8F53B}" type="presParOf" srcId="{C58336A3-A13C-4263-A29F-4DDEC936EA22}" destId="{49806332-42C6-4027-B90D-42F188CEB268}" srcOrd="0" destOrd="0" presId="urn:microsoft.com/office/officeart/2005/8/layout/vProcess5"/>
    <dgm:cxn modelId="{5923E4DB-9581-4324-887D-EFEDDDECA378}" type="presParOf" srcId="{C58336A3-A13C-4263-A29F-4DDEC936EA22}" destId="{0DC9AFD9-42A1-40CB-B7DC-0EC122467765}" srcOrd="1" destOrd="0" presId="urn:microsoft.com/office/officeart/2005/8/layout/vProcess5"/>
    <dgm:cxn modelId="{753E59D7-8DC9-4D58-AD8C-C8B1816B453A}" type="presParOf" srcId="{C58336A3-A13C-4263-A29F-4DDEC936EA22}" destId="{9BE06167-E660-4355-A206-68F1A06C03C5}" srcOrd="2" destOrd="0" presId="urn:microsoft.com/office/officeart/2005/8/layout/vProcess5"/>
    <dgm:cxn modelId="{D91F032C-6994-4E39-B753-35EA145B32D9}" type="presParOf" srcId="{C58336A3-A13C-4263-A29F-4DDEC936EA22}" destId="{CA336379-6B50-426A-A3B1-7235418B4312}" srcOrd="3" destOrd="0" presId="urn:microsoft.com/office/officeart/2005/8/layout/vProcess5"/>
    <dgm:cxn modelId="{C5710D11-5994-4E0A-B9F5-D323ABB502A5}" type="presParOf" srcId="{C58336A3-A13C-4263-A29F-4DDEC936EA22}" destId="{936B90E9-4B76-4307-816A-30F6611FDADB}" srcOrd="4" destOrd="0" presId="urn:microsoft.com/office/officeart/2005/8/layout/vProcess5"/>
    <dgm:cxn modelId="{8F4A6173-8B1E-4F1C-A6BD-DBDBAB46C3F3}" type="presParOf" srcId="{C58336A3-A13C-4263-A29F-4DDEC936EA22}" destId="{672EF6B8-45F9-4158-B1A3-46A4CE55F264}" srcOrd="5" destOrd="0" presId="urn:microsoft.com/office/officeart/2005/8/layout/vProcess5"/>
    <dgm:cxn modelId="{997C1B43-9A86-4FBA-8B5F-CA6B92E30DB7}" type="presParOf" srcId="{C58336A3-A13C-4263-A29F-4DDEC936EA22}" destId="{1B3FEFB4-74CD-4E2C-A643-CEB3AC7E2C65}" srcOrd="6" destOrd="0" presId="urn:microsoft.com/office/officeart/2005/8/layout/vProcess5"/>
    <dgm:cxn modelId="{468C9E34-733C-42B8-8AF5-CFE109CC064F}" type="presParOf" srcId="{C58336A3-A13C-4263-A29F-4DDEC936EA22}" destId="{7F0EEC4E-4A47-48C9-B816-2E41A8E3B0F8}" srcOrd="7" destOrd="0" presId="urn:microsoft.com/office/officeart/2005/8/layout/vProcess5"/>
    <dgm:cxn modelId="{C818651F-A548-47E3-9B2D-773F1CD1B001}" type="presParOf" srcId="{C58336A3-A13C-4263-A29F-4DDEC936EA22}" destId="{D1EBCA73-779A-451C-A6DA-A077496A020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7F076C-E427-4839-8096-21C20FD3B9D7}" type="doc">
      <dgm:prSet loTypeId="urn:microsoft.com/office/officeart/2016/7/layout/LinearBlockProcessNumbered" loCatId="process" qsTypeId="urn:microsoft.com/office/officeart/2005/8/quickstyle/simple5" qsCatId="simple" csTypeId="urn:microsoft.com/office/officeart/2005/8/colors/colorful2" csCatId="colorful"/>
      <dgm:spPr/>
      <dgm:t>
        <a:bodyPr/>
        <a:lstStyle/>
        <a:p>
          <a:endParaRPr lang="en-US"/>
        </a:p>
      </dgm:t>
    </dgm:pt>
    <dgm:pt modelId="{23484CB5-7EDE-4CD1-8009-AE7548BF6D17}">
      <dgm:prSet/>
      <dgm:spPr/>
      <dgm:t>
        <a:bodyPr/>
        <a:lstStyle/>
        <a:p>
          <a:r>
            <a:rPr lang="es-ES"/>
            <a:t>Un programa típico se organiza de la siguiente manera:</a:t>
          </a:r>
          <a:endParaRPr lang="en-US"/>
        </a:p>
      </dgm:t>
    </dgm:pt>
    <dgm:pt modelId="{9319B453-B9A5-4F69-9295-9BEA949BD274}" type="parTrans" cxnId="{BDEF1DD1-E0D8-4F3F-8930-98E2B2A11818}">
      <dgm:prSet/>
      <dgm:spPr/>
      <dgm:t>
        <a:bodyPr/>
        <a:lstStyle/>
        <a:p>
          <a:endParaRPr lang="en-US"/>
        </a:p>
      </dgm:t>
    </dgm:pt>
    <dgm:pt modelId="{FFF56777-F17F-4F42-A65F-6FDC27D70ECA}" type="sibTrans" cxnId="{BDEF1DD1-E0D8-4F3F-8930-98E2B2A11818}">
      <dgm:prSet phldrT="01" phldr="0"/>
      <dgm:spPr/>
      <dgm:t>
        <a:bodyPr/>
        <a:lstStyle/>
        <a:p>
          <a:r>
            <a:rPr lang="en-US"/>
            <a:t>01</a:t>
          </a:r>
        </a:p>
      </dgm:t>
    </dgm:pt>
    <dgm:pt modelId="{866B0A5F-B9EB-4DF9-8323-1545E5086CC3}">
      <dgm:prSet/>
      <dgm:spPr/>
      <dgm:t>
        <a:bodyPr/>
        <a:lstStyle/>
        <a:p>
          <a:r>
            <a:rPr lang="es-ES"/>
            <a:t>1. A partir de una variable de entorno llamada context se crea un objeto RDD leyendo datos de fichero, bases de datos o cualquier otra fuente de información.</a:t>
          </a:r>
          <a:endParaRPr lang="en-US"/>
        </a:p>
      </dgm:t>
    </dgm:pt>
    <dgm:pt modelId="{48117275-38E0-416B-806F-59EDE7DB75A9}" type="parTrans" cxnId="{806F2B65-125B-4554-A2A7-E17978ED6FAF}">
      <dgm:prSet/>
      <dgm:spPr/>
      <dgm:t>
        <a:bodyPr/>
        <a:lstStyle/>
        <a:p>
          <a:endParaRPr lang="en-US"/>
        </a:p>
      </dgm:t>
    </dgm:pt>
    <dgm:pt modelId="{548FE334-96CD-411B-BFAC-FCFB87F8A88A}" type="sibTrans" cxnId="{806F2B65-125B-4554-A2A7-E17978ED6FAF}">
      <dgm:prSet phldrT="02" phldr="0"/>
      <dgm:spPr/>
      <dgm:t>
        <a:bodyPr/>
        <a:lstStyle/>
        <a:p>
          <a:r>
            <a:rPr lang="en-US"/>
            <a:t>02</a:t>
          </a:r>
        </a:p>
      </dgm:t>
    </dgm:pt>
    <dgm:pt modelId="{9F490431-BF2C-42BF-A422-00D17DFE4FFA}">
      <dgm:prSet/>
      <dgm:spPr/>
      <dgm:t>
        <a:bodyPr/>
        <a:lstStyle/>
        <a:p>
          <a:r>
            <a:rPr lang="es-ES"/>
            <a:t>2. Una vez creado el RDD inicial se realizan transformaciones para crear más objetos RDD a partir del primero. Dichas transformaciones se expresan en términos de programación funcional y no eliminan el RDD original, sino que crean uno nuevo.</a:t>
          </a:r>
          <a:endParaRPr lang="en-US"/>
        </a:p>
      </dgm:t>
    </dgm:pt>
    <dgm:pt modelId="{4B147E05-0A83-4704-B26B-6652777BDB0E}" type="parTrans" cxnId="{4BCD2816-2A6C-4E61-B7DA-047BD93F53C3}">
      <dgm:prSet/>
      <dgm:spPr/>
      <dgm:t>
        <a:bodyPr/>
        <a:lstStyle/>
        <a:p>
          <a:endParaRPr lang="en-US"/>
        </a:p>
      </dgm:t>
    </dgm:pt>
    <dgm:pt modelId="{2265B13F-AB0D-4CB4-AD38-BF5A6F863BE8}" type="sibTrans" cxnId="{4BCD2816-2A6C-4E61-B7DA-047BD93F53C3}">
      <dgm:prSet phldrT="03" phldr="0"/>
      <dgm:spPr/>
      <dgm:t>
        <a:bodyPr/>
        <a:lstStyle/>
        <a:p>
          <a:r>
            <a:rPr lang="en-US"/>
            <a:t>03</a:t>
          </a:r>
        </a:p>
      </dgm:t>
    </dgm:pt>
    <dgm:pt modelId="{DDB1532C-7207-43DD-9704-5E0C2A61668A}" type="pres">
      <dgm:prSet presAssocID="{007F076C-E427-4839-8096-21C20FD3B9D7}" presName="Name0" presStyleCnt="0">
        <dgm:presLayoutVars>
          <dgm:animLvl val="lvl"/>
          <dgm:resizeHandles val="exact"/>
        </dgm:presLayoutVars>
      </dgm:prSet>
      <dgm:spPr/>
    </dgm:pt>
    <dgm:pt modelId="{D117EC48-415B-4FCA-A4ED-B754616F9998}" type="pres">
      <dgm:prSet presAssocID="{23484CB5-7EDE-4CD1-8009-AE7548BF6D17}" presName="compositeNode" presStyleCnt="0">
        <dgm:presLayoutVars>
          <dgm:bulletEnabled val="1"/>
        </dgm:presLayoutVars>
      </dgm:prSet>
      <dgm:spPr/>
    </dgm:pt>
    <dgm:pt modelId="{FD9E950B-9326-4639-BB47-CD02DC71FBAB}" type="pres">
      <dgm:prSet presAssocID="{23484CB5-7EDE-4CD1-8009-AE7548BF6D17}" presName="bgRect" presStyleLbl="alignNode1" presStyleIdx="0" presStyleCnt="3"/>
      <dgm:spPr/>
    </dgm:pt>
    <dgm:pt modelId="{C2A3A2C4-4BC2-4F1F-937C-9AB09C4F61E8}" type="pres">
      <dgm:prSet presAssocID="{FFF56777-F17F-4F42-A65F-6FDC27D70ECA}" presName="sibTransNodeRect" presStyleLbl="alignNode1" presStyleIdx="0" presStyleCnt="3">
        <dgm:presLayoutVars>
          <dgm:chMax val="0"/>
          <dgm:bulletEnabled val="1"/>
        </dgm:presLayoutVars>
      </dgm:prSet>
      <dgm:spPr/>
    </dgm:pt>
    <dgm:pt modelId="{8124B3C9-0F51-4B18-BE5C-CEE60ABF170F}" type="pres">
      <dgm:prSet presAssocID="{23484CB5-7EDE-4CD1-8009-AE7548BF6D17}" presName="nodeRect" presStyleLbl="alignNode1" presStyleIdx="0" presStyleCnt="3">
        <dgm:presLayoutVars>
          <dgm:bulletEnabled val="1"/>
        </dgm:presLayoutVars>
      </dgm:prSet>
      <dgm:spPr/>
    </dgm:pt>
    <dgm:pt modelId="{A5ECADDB-6F46-464B-BE0D-429818BF695A}" type="pres">
      <dgm:prSet presAssocID="{FFF56777-F17F-4F42-A65F-6FDC27D70ECA}" presName="sibTrans" presStyleCnt="0"/>
      <dgm:spPr/>
    </dgm:pt>
    <dgm:pt modelId="{A64C93A9-3545-4229-9A25-7A9A2D37B1C8}" type="pres">
      <dgm:prSet presAssocID="{866B0A5F-B9EB-4DF9-8323-1545E5086CC3}" presName="compositeNode" presStyleCnt="0">
        <dgm:presLayoutVars>
          <dgm:bulletEnabled val="1"/>
        </dgm:presLayoutVars>
      </dgm:prSet>
      <dgm:spPr/>
    </dgm:pt>
    <dgm:pt modelId="{7A6EEFE2-7150-4858-997A-5B3958F1C755}" type="pres">
      <dgm:prSet presAssocID="{866B0A5F-B9EB-4DF9-8323-1545E5086CC3}" presName="bgRect" presStyleLbl="alignNode1" presStyleIdx="1" presStyleCnt="3"/>
      <dgm:spPr/>
    </dgm:pt>
    <dgm:pt modelId="{A17435CC-7732-4496-A5C9-0898F042ABBB}" type="pres">
      <dgm:prSet presAssocID="{548FE334-96CD-411B-BFAC-FCFB87F8A88A}" presName="sibTransNodeRect" presStyleLbl="alignNode1" presStyleIdx="1" presStyleCnt="3">
        <dgm:presLayoutVars>
          <dgm:chMax val="0"/>
          <dgm:bulletEnabled val="1"/>
        </dgm:presLayoutVars>
      </dgm:prSet>
      <dgm:spPr/>
    </dgm:pt>
    <dgm:pt modelId="{95BC3996-FF29-4DED-A44A-FD72E7DF6D8B}" type="pres">
      <dgm:prSet presAssocID="{866B0A5F-B9EB-4DF9-8323-1545E5086CC3}" presName="nodeRect" presStyleLbl="alignNode1" presStyleIdx="1" presStyleCnt="3">
        <dgm:presLayoutVars>
          <dgm:bulletEnabled val="1"/>
        </dgm:presLayoutVars>
      </dgm:prSet>
      <dgm:spPr/>
    </dgm:pt>
    <dgm:pt modelId="{27C8F83C-FE11-4BF4-9D0F-4A59EBB966DD}" type="pres">
      <dgm:prSet presAssocID="{548FE334-96CD-411B-BFAC-FCFB87F8A88A}" presName="sibTrans" presStyleCnt="0"/>
      <dgm:spPr/>
    </dgm:pt>
    <dgm:pt modelId="{60A744A1-8CDF-4552-BEF4-6B349C930810}" type="pres">
      <dgm:prSet presAssocID="{9F490431-BF2C-42BF-A422-00D17DFE4FFA}" presName="compositeNode" presStyleCnt="0">
        <dgm:presLayoutVars>
          <dgm:bulletEnabled val="1"/>
        </dgm:presLayoutVars>
      </dgm:prSet>
      <dgm:spPr/>
    </dgm:pt>
    <dgm:pt modelId="{65365A9F-A0CF-4E47-834C-5238C439E463}" type="pres">
      <dgm:prSet presAssocID="{9F490431-BF2C-42BF-A422-00D17DFE4FFA}" presName="bgRect" presStyleLbl="alignNode1" presStyleIdx="2" presStyleCnt="3"/>
      <dgm:spPr/>
    </dgm:pt>
    <dgm:pt modelId="{7448BB01-C26E-4153-B7F2-60E042148C1E}" type="pres">
      <dgm:prSet presAssocID="{2265B13F-AB0D-4CB4-AD38-BF5A6F863BE8}" presName="sibTransNodeRect" presStyleLbl="alignNode1" presStyleIdx="2" presStyleCnt="3">
        <dgm:presLayoutVars>
          <dgm:chMax val="0"/>
          <dgm:bulletEnabled val="1"/>
        </dgm:presLayoutVars>
      </dgm:prSet>
      <dgm:spPr/>
    </dgm:pt>
    <dgm:pt modelId="{6B4B3E36-1DC0-43F2-B1DB-5B3C9FC0D342}" type="pres">
      <dgm:prSet presAssocID="{9F490431-BF2C-42BF-A422-00D17DFE4FFA}" presName="nodeRect" presStyleLbl="alignNode1" presStyleIdx="2" presStyleCnt="3">
        <dgm:presLayoutVars>
          <dgm:bulletEnabled val="1"/>
        </dgm:presLayoutVars>
      </dgm:prSet>
      <dgm:spPr/>
    </dgm:pt>
  </dgm:ptLst>
  <dgm:cxnLst>
    <dgm:cxn modelId="{AFDA030A-DC23-41B1-882C-27FBBB74C076}" type="presOf" srcId="{548FE334-96CD-411B-BFAC-FCFB87F8A88A}" destId="{A17435CC-7732-4496-A5C9-0898F042ABBB}" srcOrd="0" destOrd="0" presId="urn:microsoft.com/office/officeart/2016/7/layout/LinearBlockProcessNumbered"/>
    <dgm:cxn modelId="{4BCD2816-2A6C-4E61-B7DA-047BD93F53C3}" srcId="{007F076C-E427-4839-8096-21C20FD3B9D7}" destId="{9F490431-BF2C-42BF-A422-00D17DFE4FFA}" srcOrd="2" destOrd="0" parTransId="{4B147E05-0A83-4704-B26B-6652777BDB0E}" sibTransId="{2265B13F-AB0D-4CB4-AD38-BF5A6F863BE8}"/>
    <dgm:cxn modelId="{122D8360-4748-435E-BD53-195CB70099D3}" type="presOf" srcId="{23484CB5-7EDE-4CD1-8009-AE7548BF6D17}" destId="{FD9E950B-9326-4639-BB47-CD02DC71FBAB}" srcOrd="0" destOrd="0" presId="urn:microsoft.com/office/officeart/2016/7/layout/LinearBlockProcessNumbered"/>
    <dgm:cxn modelId="{758DE963-39C0-4E85-874B-E8BD152D2243}" type="presOf" srcId="{007F076C-E427-4839-8096-21C20FD3B9D7}" destId="{DDB1532C-7207-43DD-9704-5E0C2A61668A}" srcOrd="0" destOrd="0" presId="urn:microsoft.com/office/officeart/2016/7/layout/LinearBlockProcessNumbered"/>
    <dgm:cxn modelId="{806F2B65-125B-4554-A2A7-E17978ED6FAF}" srcId="{007F076C-E427-4839-8096-21C20FD3B9D7}" destId="{866B0A5F-B9EB-4DF9-8323-1545E5086CC3}" srcOrd="1" destOrd="0" parTransId="{48117275-38E0-416B-806F-59EDE7DB75A9}" sibTransId="{548FE334-96CD-411B-BFAC-FCFB87F8A88A}"/>
    <dgm:cxn modelId="{78C2574C-704D-47BA-9CB6-4E5CBF0D37E2}" type="presOf" srcId="{866B0A5F-B9EB-4DF9-8323-1545E5086CC3}" destId="{7A6EEFE2-7150-4858-997A-5B3958F1C755}" srcOrd="0" destOrd="0" presId="urn:microsoft.com/office/officeart/2016/7/layout/LinearBlockProcessNumbered"/>
    <dgm:cxn modelId="{23FB159F-78AF-4592-B164-079DE1ECFBC2}" type="presOf" srcId="{23484CB5-7EDE-4CD1-8009-AE7548BF6D17}" destId="{8124B3C9-0F51-4B18-BE5C-CEE60ABF170F}" srcOrd="1" destOrd="0" presId="urn:microsoft.com/office/officeart/2016/7/layout/LinearBlockProcessNumbered"/>
    <dgm:cxn modelId="{53ADF4B1-AEF6-4801-9744-0D9794C8B38B}" type="presOf" srcId="{9F490431-BF2C-42BF-A422-00D17DFE4FFA}" destId="{65365A9F-A0CF-4E47-834C-5238C439E463}" srcOrd="0" destOrd="0" presId="urn:microsoft.com/office/officeart/2016/7/layout/LinearBlockProcessNumbered"/>
    <dgm:cxn modelId="{91F400B7-CF4D-4907-AE4A-111C01940073}" type="presOf" srcId="{9F490431-BF2C-42BF-A422-00D17DFE4FFA}" destId="{6B4B3E36-1DC0-43F2-B1DB-5B3C9FC0D342}" srcOrd="1" destOrd="0" presId="urn:microsoft.com/office/officeart/2016/7/layout/LinearBlockProcessNumbered"/>
    <dgm:cxn modelId="{BDEF1DD1-E0D8-4F3F-8930-98E2B2A11818}" srcId="{007F076C-E427-4839-8096-21C20FD3B9D7}" destId="{23484CB5-7EDE-4CD1-8009-AE7548BF6D17}" srcOrd="0" destOrd="0" parTransId="{9319B453-B9A5-4F69-9295-9BEA949BD274}" sibTransId="{FFF56777-F17F-4F42-A65F-6FDC27D70ECA}"/>
    <dgm:cxn modelId="{186BE4D3-8D55-4016-9E6E-60C646284083}" type="presOf" srcId="{FFF56777-F17F-4F42-A65F-6FDC27D70ECA}" destId="{C2A3A2C4-4BC2-4F1F-937C-9AB09C4F61E8}" srcOrd="0" destOrd="0" presId="urn:microsoft.com/office/officeart/2016/7/layout/LinearBlockProcessNumbered"/>
    <dgm:cxn modelId="{AABABEDC-09A2-4A14-9D53-CD91A7233911}" type="presOf" srcId="{866B0A5F-B9EB-4DF9-8323-1545E5086CC3}" destId="{95BC3996-FF29-4DED-A44A-FD72E7DF6D8B}" srcOrd="1" destOrd="0" presId="urn:microsoft.com/office/officeart/2016/7/layout/LinearBlockProcessNumbered"/>
    <dgm:cxn modelId="{361B44F4-EFFD-4D0A-812E-DD8D2299D8BF}" type="presOf" srcId="{2265B13F-AB0D-4CB4-AD38-BF5A6F863BE8}" destId="{7448BB01-C26E-4153-B7F2-60E042148C1E}" srcOrd="0" destOrd="0" presId="urn:microsoft.com/office/officeart/2016/7/layout/LinearBlockProcessNumbered"/>
    <dgm:cxn modelId="{77AE7418-3C3D-42A1-A113-1AA943793D9D}" type="presParOf" srcId="{DDB1532C-7207-43DD-9704-5E0C2A61668A}" destId="{D117EC48-415B-4FCA-A4ED-B754616F9998}" srcOrd="0" destOrd="0" presId="urn:microsoft.com/office/officeart/2016/7/layout/LinearBlockProcessNumbered"/>
    <dgm:cxn modelId="{57377C3F-8478-47ED-90D4-2FAFD8D7126B}" type="presParOf" srcId="{D117EC48-415B-4FCA-A4ED-B754616F9998}" destId="{FD9E950B-9326-4639-BB47-CD02DC71FBAB}" srcOrd="0" destOrd="0" presId="urn:microsoft.com/office/officeart/2016/7/layout/LinearBlockProcessNumbered"/>
    <dgm:cxn modelId="{5497BD2D-50C2-4D3A-B68B-458D5D4B3ED2}" type="presParOf" srcId="{D117EC48-415B-4FCA-A4ED-B754616F9998}" destId="{C2A3A2C4-4BC2-4F1F-937C-9AB09C4F61E8}" srcOrd="1" destOrd="0" presId="urn:microsoft.com/office/officeart/2016/7/layout/LinearBlockProcessNumbered"/>
    <dgm:cxn modelId="{AA89DFDA-6F06-4294-8E00-3397647D5FDF}" type="presParOf" srcId="{D117EC48-415B-4FCA-A4ED-B754616F9998}" destId="{8124B3C9-0F51-4B18-BE5C-CEE60ABF170F}" srcOrd="2" destOrd="0" presId="urn:microsoft.com/office/officeart/2016/7/layout/LinearBlockProcessNumbered"/>
    <dgm:cxn modelId="{3B746757-EF1A-4844-848C-F9A8BAAB0B4B}" type="presParOf" srcId="{DDB1532C-7207-43DD-9704-5E0C2A61668A}" destId="{A5ECADDB-6F46-464B-BE0D-429818BF695A}" srcOrd="1" destOrd="0" presId="urn:microsoft.com/office/officeart/2016/7/layout/LinearBlockProcessNumbered"/>
    <dgm:cxn modelId="{9F598220-9C89-4AE3-ADA2-6B432F184D7A}" type="presParOf" srcId="{DDB1532C-7207-43DD-9704-5E0C2A61668A}" destId="{A64C93A9-3545-4229-9A25-7A9A2D37B1C8}" srcOrd="2" destOrd="0" presId="urn:microsoft.com/office/officeart/2016/7/layout/LinearBlockProcessNumbered"/>
    <dgm:cxn modelId="{DB1F5FEF-A28A-4FCB-B52B-645B3CDC17E0}" type="presParOf" srcId="{A64C93A9-3545-4229-9A25-7A9A2D37B1C8}" destId="{7A6EEFE2-7150-4858-997A-5B3958F1C755}" srcOrd="0" destOrd="0" presId="urn:microsoft.com/office/officeart/2016/7/layout/LinearBlockProcessNumbered"/>
    <dgm:cxn modelId="{56D537F1-F64D-4DC3-ADE8-4E9C964FA94A}" type="presParOf" srcId="{A64C93A9-3545-4229-9A25-7A9A2D37B1C8}" destId="{A17435CC-7732-4496-A5C9-0898F042ABBB}" srcOrd="1" destOrd="0" presId="urn:microsoft.com/office/officeart/2016/7/layout/LinearBlockProcessNumbered"/>
    <dgm:cxn modelId="{3FAF97AE-C4E9-46AC-B104-9C248AE0F9B4}" type="presParOf" srcId="{A64C93A9-3545-4229-9A25-7A9A2D37B1C8}" destId="{95BC3996-FF29-4DED-A44A-FD72E7DF6D8B}" srcOrd="2" destOrd="0" presId="urn:microsoft.com/office/officeart/2016/7/layout/LinearBlockProcessNumbered"/>
    <dgm:cxn modelId="{C214041F-9E2C-47C1-9B8A-4E8FAEFECA0E}" type="presParOf" srcId="{DDB1532C-7207-43DD-9704-5E0C2A61668A}" destId="{27C8F83C-FE11-4BF4-9D0F-4A59EBB966DD}" srcOrd="3" destOrd="0" presId="urn:microsoft.com/office/officeart/2016/7/layout/LinearBlockProcessNumbered"/>
    <dgm:cxn modelId="{13A71F8C-497F-4426-912C-3FFFE9EFC9B0}" type="presParOf" srcId="{DDB1532C-7207-43DD-9704-5E0C2A61668A}" destId="{60A744A1-8CDF-4552-BEF4-6B349C930810}" srcOrd="4" destOrd="0" presId="urn:microsoft.com/office/officeart/2016/7/layout/LinearBlockProcessNumbered"/>
    <dgm:cxn modelId="{87BCD2CF-4188-4900-B3E3-2E5D68904533}" type="presParOf" srcId="{60A744A1-8CDF-4552-BEF4-6B349C930810}" destId="{65365A9F-A0CF-4E47-834C-5238C439E463}" srcOrd="0" destOrd="0" presId="urn:microsoft.com/office/officeart/2016/7/layout/LinearBlockProcessNumbered"/>
    <dgm:cxn modelId="{1938E499-5635-4053-9905-BD28F6398E68}" type="presParOf" srcId="{60A744A1-8CDF-4552-BEF4-6B349C930810}" destId="{7448BB01-C26E-4153-B7F2-60E042148C1E}" srcOrd="1" destOrd="0" presId="urn:microsoft.com/office/officeart/2016/7/layout/LinearBlockProcessNumbered"/>
    <dgm:cxn modelId="{B052B2B8-275B-4C44-BE7C-7663F64200D8}" type="presParOf" srcId="{60A744A1-8CDF-4552-BEF4-6B349C930810}" destId="{6B4B3E36-1DC0-43F2-B1DB-5B3C9FC0D34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9551C-F019-614E-85E9-EDAEDABD53A7}">
      <dsp:nvSpPr>
        <dsp:cNvPr id="0" name=""/>
        <dsp:cNvSpPr/>
      </dsp:nvSpPr>
      <dsp:spPr>
        <a:xfrm>
          <a:off x="2585" y="1078168"/>
          <a:ext cx="3149907" cy="1259963"/>
        </a:xfrm>
        <a:prstGeom prst="chevron">
          <a:avLst/>
        </a:prstGeom>
        <a:solidFill>
          <a:srgbClr val="FF0000"/>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s-ES_tradnl" sz="1700" kern="1200" dirty="0"/>
            <a:t>Neurociencia</a:t>
          </a:r>
        </a:p>
      </dsp:txBody>
      <dsp:txXfrm>
        <a:off x="632567" y="1078168"/>
        <a:ext cx="1889944" cy="1259963"/>
      </dsp:txXfrm>
    </dsp:sp>
    <dsp:sp modelId="{AEB412F5-3CF8-9E4D-B833-B106711D9751}">
      <dsp:nvSpPr>
        <dsp:cNvPr id="0" name=""/>
        <dsp:cNvSpPr/>
      </dsp:nvSpPr>
      <dsp:spPr>
        <a:xfrm>
          <a:off x="2837502" y="1078168"/>
          <a:ext cx="3149907" cy="1259963"/>
        </a:xfrm>
        <a:prstGeom prst="chevron">
          <a:avLst/>
        </a:prstGeom>
        <a:solidFill>
          <a:srgbClr val="0070C0"/>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s-ES_tradnl" sz="1700" kern="1200" dirty="0" err="1"/>
            <a:t>Miner</a:t>
          </a:r>
          <a:r>
            <a:rPr lang="es-ES" sz="1700" kern="1200" dirty="0" err="1"/>
            <a:t>ía</a:t>
          </a:r>
          <a:r>
            <a:rPr lang="es-ES" sz="1700" kern="1200" dirty="0"/>
            <a:t> datos</a:t>
          </a:r>
          <a:endParaRPr lang="es-ES_tradnl" sz="1700" kern="1200" dirty="0"/>
        </a:p>
      </dsp:txBody>
      <dsp:txXfrm>
        <a:off x="3467484" y="1078168"/>
        <a:ext cx="1889944" cy="1259963"/>
      </dsp:txXfrm>
    </dsp:sp>
    <dsp:sp modelId="{B6FF0F10-34F2-D74E-BB89-C113253DBFE9}">
      <dsp:nvSpPr>
        <dsp:cNvPr id="0" name=""/>
        <dsp:cNvSpPr/>
      </dsp:nvSpPr>
      <dsp:spPr>
        <a:xfrm>
          <a:off x="5672419" y="1078168"/>
          <a:ext cx="3149907" cy="1259963"/>
        </a:xfrm>
        <a:prstGeom prst="chevron">
          <a:avLst/>
        </a:prstGeom>
        <a:solidFill>
          <a:srgbClr val="00B050"/>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s-ES_tradnl" sz="1700" kern="1200" dirty="0" err="1"/>
            <a:t>Neuromarketing</a:t>
          </a:r>
          <a:endParaRPr lang="es-ES_tradnl" sz="1700" kern="1200" dirty="0"/>
        </a:p>
      </dsp:txBody>
      <dsp:txXfrm>
        <a:off x="6302401" y="1078168"/>
        <a:ext cx="1889944" cy="1259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AE459-2F08-4EA0-80B4-0E872470DE21}">
      <dsp:nvSpPr>
        <dsp:cNvPr id="0" name=""/>
        <dsp:cNvSpPr/>
      </dsp:nvSpPr>
      <dsp:spPr>
        <a:xfrm>
          <a:off x="0" y="0"/>
          <a:ext cx="4709932" cy="887171"/>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0" i="0" kern="1200"/>
            <a:t>Spark soporta el flujo de datos acíclico. Cada tarea de Spark crea un DAG de etapas de trabajo para que se ejecuten en un determinado cluster.</a:t>
          </a:r>
          <a:endParaRPr lang="en-US" sz="1200" kern="1200"/>
        </a:p>
      </dsp:txBody>
      <dsp:txXfrm>
        <a:off x="25984" y="25984"/>
        <a:ext cx="3648807" cy="835203"/>
      </dsp:txXfrm>
    </dsp:sp>
    <dsp:sp modelId="{A7A35721-49EA-46C0-AFF6-66A7A8C557E1}">
      <dsp:nvSpPr>
        <dsp:cNvPr id="0" name=""/>
        <dsp:cNvSpPr/>
      </dsp:nvSpPr>
      <dsp:spPr>
        <a:xfrm>
          <a:off x="351715" y="1010389"/>
          <a:ext cx="4709932" cy="887171"/>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0" i="0" kern="1200"/>
            <a:t>En comparación con MapReduce, el cual crea un DAG con dos estados predefinidos (Map y Reduce), los grafos DAG creados por Spark pueden tener cualquier número de etapas. </a:t>
          </a:r>
          <a:endParaRPr lang="en-US" sz="1200" kern="1200"/>
        </a:p>
      </dsp:txBody>
      <dsp:txXfrm>
        <a:off x="377699" y="1036373"/>
        <a:ext cx="3729587" cy="835203"/>
      </dsp:txXfrm>
    </dsp:sp>
    <dsp:sp modelId="{46486046-5A9B-4063-8D93-5CF556756B48}">
      <dsp:nvSpPr>
        <dsp:cNvPr id="0" name=""/>
        <dsp:cNvSpPr/>
      </dsp:nvSpPr>
      <dsp:spPr>
        <a:xfrm>
          <a:off x="703431" y="2020778"/>
          <a:ext cx="4709932" cy="887171"/>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0" i="0" kern="1200"/>
            <a:t>Spark con DAG es más rápido que MapReduce por el hecho de que no tiene que escribir en disco los resultados obtenidos en las etapas intermedias del grafo. </a:t>
          </a:r>
          <a:endParaRPr lang="en-US" sz="1200" kern="1200"/>
        </a:p>
      </dsp:txBody>
      <dsp:txXfrm>
        <a:off x="729415" y="2046762"/>
        <a:ext cx="3729587" cy="835203"/>
      </dsp:txXfrm>
    </dsp:sp>
    <dsp:sp modelId="{057B808A-2A2B-48C9-B406-5AF748680BEF}">
      <dsp:nvSpPr>
        <dsp:cNvPr id="0" name=""/>
        <dsp:cNvSpPr/>
      </dsp:nvSpPr>
      <dsp:spPr>
        <a:xfrm>
          <a:off x="1055147" y="3031167"/>
          <a:ext cx="4709932" cy="887171"/>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0" i="0" kern="1200"/>
            <a:t>MapReduce, sin embargo, debe escribir en disco los resultados entre las etapas Map y Reduce.</a:t>
          </a:r>
          <a:endParaRPr lang="en-US" sz="1200" kern="1200"/>
        </a:p>
      </dsp:txBody>
      <dsp:txXfrm>
        <a:off x="1081131" y="3057151"/>
        <a:ext cx="3729587" cy="835203"/>
      </dsp:txXfrm>
    </dsp:sp>
    <dsp:sp modelId="{F8A328C3-F537-4A94-907B-A029870822C3}">
      <dsp:nvSpPr>
        <dsp:cNvPr id="0" name=""/>
        <dsp:cNvSpPr/>
      </dsp:nvSpPr>
      <dsp:spPr>
        <a:xfrm>
          <a:off x="1406862" y="4041556"/>
          <a:ext cx="4709932" cy="887171"/>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b="0" i="0" kern="1200"/>
            <a:t>Gracias a una completa API, es posible programar complejos hilos de ejecución paralelos en unas pocas líneas de código.</a:t>
          </a:r>
          <a:endParaRPr lang="en-US" sz="1200" kern="1200"/>
        </a:p>
      </dsp:txBody>
      <dsp:txXfrm>
        <a:off x="1432846" y="4067540"/>
        <a:ext cx="3729587" cy="835203"/>
      </dsp:txXfrm>
    </dsp:sp>
    <dsp:sp modelId="{B4CA2183-F2FB-4CDE-A07A-AD52A5B97571}">
      <dsp:nvSpPr>
        <dsp:cNvPr id="0" name=""/>
        <dsp:cNvSpPr/>
      </dsp:nvSpPr>
      <dsp:spPr>
        <a:xfrm>
          <a:off x="4133270" y="648127"/>
          <a:ext cx="576661" cy="576661"/>
        </a:xfrm>
        <a:prstGeom prst="downArrow">
          <a:avLst>
            <a:gd name="adj1" fmla="val 55000"/>
            <a:gd name="adj2" fmla="val 45000"/>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263019" y="648127"/>
        <a:ext cx="317163" cy="433937"/>
      </dsp:txXfrm>
    </dsp:sp>
    <dsp:sp modelId="{0F2ADF14-67B6-41A6-A867-DCFE13DB71A9}">
      <dsp:nvSpPr>
        <dsp:cNvPr id="0" name=""/>
        <dsp:cNvSpPr/>
      </dsp:nvSpPr>
      <dsp:spPr>
        <a:xfrm>
          <a:off x="4484986" y="1658516"/>
          <a:ext cx="576661" cy="576661"/>
        </a:xfrm>
        <a:prstGeom prst="downArrow">
          <a:avLst>
            <a:gd name="adj1" fmla="val 55000"/>
            <a:gd name="adj2" fmla="val 45000"/>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14735" y="1658516"/>
        <a:ext cx="317163" cy="433937"/>
      </dsp:txXfrm>
    </dsp:sp>
    <dsp:sp modelId="{7D1CCCD1-7E73-459A-8980-EFD673F66A87}">
      <dsp:nvSpPr>
        <dsp:cNvPr id="0" name=""/>
        <dsp:cNvSpPr/>
      </dsp:nvSpPr>
      <dsp:spPr>
        <a:xfrm>
          <a:off x="4836702" y="2654120"/>
          <a:ext cx="576661" cy="576661"/>
        </a:xfrm>
        <a:prstGeom prst="downArrow">
          <a:avLst>
            <a:gd name="adj1" fmla="val 55000"/>
            <a:gd name="adj2" fmla="val 45000"/>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966451" y="2654120"/>
        <a:ext cx="317163" cy="433937"/>
      </dsp:txXfrm>
    </dsp:sp>
    <dsp:sp modelId="{77549E77-3418-4847-B554-1BBF7A155EE8}">
      <dsp:nvSpPr>
        <dsp:cNvPr id="0" name=""/>
        <dsp:cNvSpPr/>
      </dsp:nvSpPr>
      <dsp:spPr>
        <a:xfrm>
          <a:off x="5188418" y="3674366"/>
          <a:ext cx="576661" cy="576661"/>
        </a:xfrm>
        <a:prstGeom prst="downArrow">
          <a:avLst>
            <a:gd name="adj1" fmla="val 55000"/>
            <a:gd name="adj2" fmla="val 45000"/>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18167" y="3674366"/>
        <a:ext cx="317163" cy="433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4A7A6-CBA8-4C85-826A-DD6A5D4BA872}">
      <dsp:nvSpPr>
        <dsp:cNvPr id="0" name=""/>
        <dsp:cNvSpPr/>
      </dsp:nvSpPr>
      <dsp:spPr>
        <a:xfrm>
          <a:off x="0" y="2561"/>
          <a:ext cx="6391275"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EDE57-0EE2-4D5A-9E76-7AF9B09829A0}">
      <dsp:nvSpPr>
        <dsp:cNvPr id="0" name=""/>
        <dsp:cNvSpPr/>
      </dsp:nvSpPr>
      <dsp:spPr>
        <a:xfrm>
          <a:off x="0" y="2561"/>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0" i="0" kern="1200"/>
            <a:t>Apache Spark mejora con respecto a los demás sistemas en cuanto a la computación en memoria. RDD permite a los programadores realizar operaciones sobre grandes cantidades de datos en clusters de una manera rápida y tolerante a fallos.</a:t>
          </a:r>
          <a:endParaRPr lang="en-US" sz="1900" kern="1200"/>
        </a:p>
      </dsp:txBody>
      <dsp:txXfrm>
        <a:off x="0" y="2561"/>
        <a:ext cx="6391275" cy="1747187"/>
      </dsp:txXfrm>
    </dsp:sp>
    <dsp:sp modelId="{2A391C9A-B1A8-4061-A2B2-C9E7A2D69D97}">
      <dsp:nvSpPr>
        <dsp:cNvPr id="0" name=""/>
        <dsp:cNvSpPr/>
      </dsp:nvSpPr>
      <dsp:spPr>
        <a:xfrm>
          <a:off x="0" y="1749749"/>
          <a:ext cx="6391275"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4167F1-B606-4A6A-94DA-C96CDF25BC92}">
      <dsp:nvSpPr>
        <dsp:cNvPr id="0" name=""/>
        <dsp:cNvSpPr/>
      </dsp:nvSpPr>
      <dsp:spPr>
        <a:xfrm>
          <a:off x="0" y="1749749"/>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0" i="0" kern="1200"/>
            <a:t>Surge debido a que las herramientas existentes tienen problemas que hacen que se manejen los datos ineficientemente a la hora de ejecutar algoritmos iterativos y procesos de minería de datos.</a:t>
          </a:r>
          <a:endParaRPr lang="en-US" sz="1900" kern="1200"/>
        </a:p>
      </dsp:txBody>
      <dsp:txXfrm>
        <a:off x="0" y="1749749"/>
        <a:ext cx="6391275" cy="1747187"/>
      </dsp:txXfrm>
    </dsp:sp>
    <dsp:sp modelId="{E2A3DCF7-F3FE-434C-B45F-984C3852E953}">
      <dsp:nvSpPr>
        <dsp:cNvPr id="0" name=""/>
        <dsp:cNvSpPr/>
      </dsp:nvSpPr>
      <dsp:spPr>
        <a:xfrm>
          <a:off x="0" y="3496937"/>
          <a:ext cx="6391275"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019CB-5291-47B5-875C-5B82A4777A5C}">
      <dsp:nvSpPr>
        <dsp:cNvPr id="0" name=""/>
        <dsp:cNvSpPr/>
      </dsp:nvSpPr>
      <dsp:spPr>
        <a:xfrm>
          <a:off x="0" y="3496937"/>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0" i="0" kern="1200"/>
            <a:t>En ambos casos, mantener los datos en memoria puede mejorar el rendimiento considerablemente.</a:t>
          </a:r>
          <a:endParaRPr lang="en-US" sz="1900" kern="1200"/>
        </a:p>
      </dsp:txBody>
      <dsp:txXfrm>
        <a:off x="0" y="3496937"/>
        <a:ext cx="6391275" cy="1747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E088-F548-4136-A264-48F2DC38CDC0}">
      <dsp:nvSpPr>
        <dsp:cNvPr id="0" name=""/>
        <dsp:cNvSpPr/>
      </dsp:nvSpPr>
      <dsp:spPr>
        <a:xfrm>
          <a:off x="0" y="0"/>
          <a:ext cx="5432583" cy="1574006"/>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a:t>Una vez que los datos han sido leídos como objetos RDD en Spark, pueden realizarse diversas operaciones mediante sus APIs. Los dos tipos de operaciones que se pueden realizar son:</a:t>
          </a:r>
          <a:endParaRPr lang="en-US" sz="1600" kern="1200"/>
        </a:p>
      </dsp:txBody>
      <dsp:txXfrm>
        <a:off x="46101" y="46101"/>
        <a:ext cx="3734108" cy="1481804"/>
      </dsp:txXfrm>
    </dsp:sp>
    <dsp:sp modelId="{DB60F3E1-D07A-40CB-B072-92D05C7A687C}">
      <dsp:nvSpPr>
        <dsp:cNvPr id="0" name=""/>
        <dsp:cNvSpPr/>
      </dsp:nvSpPr>
      <dsp:spPr>
        <a:xfrm>
          <a:off x="479345" y="1836340"/>
          <a:ext cx="5432583" cy="1574006"/>
        </a:xfrm>
        <a:prstGeom prst="roundRect">
          <a:avLst>
            <a:gd name="adj" fmla="val 10000"/>
          </a:avLst>
        </a:prstGeom>
        <a:gradFill rotWithShape="0">
          <a:gsLst>
            <a:gs pos="0">
              <a:schemeClr val="accent5">
                <a:hueOff val="3655316"/>
                <a:satOff val="397"/>
                <a:lumOff val="-1"/>
                <a:alphaOff val="0"/>
                <a:tint val="98000"/>
                <a:lumMod val="114000"/>
              </a:schemeClr>
            </a:gs>
            <a:gs pos="100000">
              <a:schemeClr val="accent5">
                <a:hueOff val="3655316"/>
                <a:satOff val="397"/>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t>Transformaciones</a:t>
          </a:r>
          <a:r>
            <a:rPr lang="es-ES" sz="1600" kern="1200"/>
            <a:t>: tras aplicar una transformación, obtenemos un nuevo y modificado RDD basado en el original.</a:t>
          </a:r>
          <a:endParaRPr lang="en-US" sz="1600" kern="1200"/>
        </a:p>
      </dsp:txBody>
      <dsp:txXfrm>
        <a:off x="525446" y="1882441"/>
        <a:ext cx="3837932" cy="1481804"/>
      </dsp:txXfrm>
    </dsp:sp>
    <dsp:sp modelId="{DD0190D6-44C2-41B0-B8B1-96705BDA5C52}">
      <dsp:nvSpPr>
        <dsp:cNvPr id="0" name=""/>
        <dsp:cNvSpPr/>
      </dsp:nvSpPr>
      <dsp:spPr>
        <a:xfrm>
          <a:off x="958691" y="3672680"/>
          <a:ext cx="5432583" cy="1574006"/>
        </a:xfrm>
        <a:prstGeom prst="roundRect">
          <a:avLst>
            <a:gd name="adj" fmla="val 10000"/>
          </a:avLst>
        </a:prstGeom>
        <a:gradFill rotWithShape="0">
          <a:gsLst>
            <a:gs pos="0">
              <a:schemeClr val="accent5">
                <a:hueOff val="7310632"/>
                <a:satOff val="795"/>
                <a:lumOff val="-1"/>
                <a:alphaOff val="0"/>
                <a:tint val="98000"/>
                <a:lumMod val="114000"/>
              </a:schemeClr>
            </a:gs>
            <a:gs pos="100000">
              <a:schemeClr val="accent5">
                <a:hueOff val="7310632"/>
                <a:satOff val="795"/>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a:t>Acciones</a:t>
          </a:r>
          <a:r>
            <a:rPr lang="es-ES" sz="1600" kern="1200"/>
            <a:t>: una acción consiste simplemente en aplicar una operación sobre un RDD y obtener un valor como resultado, que dependerá del tipo de operación.</a:t>
          </a:r>
          <a:endParaRPr lang="en-US" sz="1600" kern="1200"/>
        </a:p>
      </dsp:txBody>
      <dsp:txXfrm>
        <a:off x="1004792" y="3718781"/>
        <a:ext cx="3837932" cy="1481804"/>
      </dsp:txXfrm>
    </dsp:sp>
    <dsp:sp modelId="{DEA795DC-DA96-40B4-B430-04A7D2C44EE8}">
      <dsp:nvSpPr>
        <dsp:cNvPr id="0" name=""/>
        <dsp:cNvSpPr/>
      </dsp:nvSpPr>
      <dsp:spPr>
        <a:xfrm>
          <a:off x="4409479" y="1193621"/>
          <a:ext cx="1023103" cy="1023103"/>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9677" y="1193621"/>
        <a:ext cx="562707" cy="769885"/>
      </dsp:txXfrm>
    </dsp:sp>
    <dsp:sp modelId="{5752D279-34FA-48B0-8A08-84CB6EFA12E7}">
      <dsp:nvSpPr>
        <dsp:cNvPr id="0" name=""/>
        <dsp:cNvSpPr/>
      </dsp:nvSpPr>
      <dsp:spPr>
        <a:xfrm>
          <a:off x="4888825" y="3019468"/>
          <a:ext cx="1023103" cy="1023103"/>
        </a:xfrm>
        <a:prstGeom prst="downArrow">
          <a:avLst>
            <a:gd name="adj1" fmla="val 55000"/>
            <a:gd name="adj2" fmla="val 45000"/>
          </a:avLst>
        </a:prstGeom>
        <a:solidFill>
          <a:schemeClr val="accent5">
            <a:tint val="40000"/>
            <a:alpha val="90000"/>
            <a:hueOff val="7340025"/>
            <a:satOff val="542"/>
            <a:lumOff val="21"/>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9023" y="3019468"/>
        <a:ext cx="562707" cy="7698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9AFD9-42A1-40CB-B7DC-0EC122467765}">
      <dsp:nvSpPr>
        <dsp:cNvPr id="0" name=""/>
        <dsp:cNvSpPr/>
      </dsp:nvSpPr>
      <dsp:spPr>
        <a:xfrm>
          <a:off x="0" y="0"/>
          <a:ext cx="5432583" cy="1574006"/>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Dado que las tareas de Spark pueden necesitar realizar diversas acciones o transformaciones sobre un conjunto de datos en particular, es altamente recomendable y beneficioso en cuanto a eficiencia el almacenar RDDs en memoria para un rápido acceso a los mismos.</a:t>
          </a:r>
          <a:endParaRPr lang="en-US" sz="1300" kern="1200"/>
        </a:p>
      </dsp:txBody>
      <dsp:txXfrm>
        <a:off x="46101" y="46101"/>
        <a:ext cx="3734108" cy="1481804"/>
      </dsp:txXfrm>
    </dsp:sp>
    <dsp:sp modelId="{9BE06167-E660-4355-A206-68F1A06C03C5}">
      <dsp:nvSpPr>
        <dsp:cNvPr id="0" name=""/>
        <dsp:cNvSpPr/>
      </dsp:nvSpPr>
      <dsp:spPr>
        <a:xfrm>
          <a:off x="479345" y="1836340"/>
          <a:ext cx="5432583" cy="1574006"/>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Mediante la función cache() se almacenan los datos en memoria para que no sea necesario acceder a ellos en disco.</a:t>
          </a:r>
          <a:endParaRPr lang="en-US" sz="1300" kern="1200"/>
        </a:p>
      </dsp:txBody>
      <dsp:txXfrm>
        <a:off x="525446" y="1882441"/>
        <a:ext cx="3837932" cy="1481804"/>
      </dsp:txXfrm>
    </dsp:sp>
    <dsp:sp modelId="{CA336379-6B50-426A-A3B1-7235418B4312}">
      <dsp:nvSpPr>
        <dsp:cNvPr id="0" name=""/>
        <dsp:cNvSpPr/>
      </dsp:nvSpPr>
      <dsp:spPr>
        <a:xfrm>
          <a:off x="958691" y="3672680"/>
          <a:ext cx="5432583" cy="1574006"/>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kern="1200"/>
            <a:t>El almacenamiento de los datos en memoria caché hace que los algoritmos de machine learning ejecutados que realizan varias iteraciones sobre el conjunto de datos de entrenamiento sea más eficiente. Además, se pueden almacenar versiones transformadas de dichos datos.</a:t>
          </a:r>
          <a:endParaRPr lang="en-US" sz="1300" kern="1200"/>
        </a:p>
      </dsp:txBody>
      <dsp:txXfrm>
        <a:off x="1004792" y="3718781"/>
        <a:ext cx="3837932" cy="1481804"/>
      </dsp:txXfrm>
    </dsp:sp>
    <dsp:sp modelId="{936B90E9-4B76-4307-816A-30F6611FDADB}">
      <dsp:nvSpPr>
        <dsp:cNvPr id="0" name=""/>
        <dsp:cNvSpPr/>
      </dsp:nvSpPr>
      <dsp:spPr>
        <a:xfrm>
          <a:off x="4409479" y="1193621"/>
          <a:ext cx="1023103" cy="102310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9677" y="1193621"/>
        <a:ext cx="562707" cy="769885"/>
      </dsp:txXfrm>
    </dsp:sp>
    <dsp:sp modelId="{672EF6B8-45F9-4158-B1A3-46A4CE55F264}">
      <dsp:nvSpPr>
        <dsp:cNvPr id="0" name=""/>
        <dsp:cNvSpPr/>
      </dsp:nvSpPr>
      <dsp:spPr>
        <a:xfrm>
          <a:off x="4888825" y="3019468"/>
          <a:ext cx="1023103" cy="102310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9023" y="3019468"/>
        <a:ext cx="562707" cy="7698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E950B-9326-4639-BB47-CD02DC71FBAB}">
      <dsp:nvSpPr>
        <dsp:cNvPr id="0" name=""/>
        <dsp:cNvSpPr/>
      </dsp:nvSpPr>
      <dsp:spPr>
        <a:xfrm>
          <a:off x="751" y="0"/>
          <a:ext cx="3045531" cy="3422683"/>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533400">
            <a:lnSpc>
              <a:spcPct val="90000"/>
            </a:lnSpc>
            <a:spcBef>
              <a:spcPct val="0"/>
            </a:spcBef>
            <a:spcAft>
              <a:spcPct val="35000"/>
            </a:spcAft>
            <a:buNone/>
          </a:pPr>
          <a:r>
            <a:rPr lang="es-ES" sz="1200" kern="1200"/>
            <a:t>Un programa típico se organiza de la siguiente manera:</a:t>
          </a:r>
          <a:endParaRPr lang="en-US" sz="1200" kern="1200"/>
        </a:p>
      </dsp:txBody>
      <dsp:txXfrm>
        <a:off x="751" y="1369073"/>
        <a:ext cx="3045531" cy="2053609"/>
      </dsp:txXfrm>
    </dsp:sp>
    <dsp:sp modelId="{C2A3A2C4-4BC2-4F1F-937C-9AB09C4F61E8}">
      <dsp:nvSpPr>
        <dsp:cNvPr id="0" name=""/>
        <dsp:cNvSpPr/>
      </dsp:nvSpPr>
      <dsp:spPr>
        <a:xfrm>
          <a:off x="751" y="0"/>
          <a:ext cx="3045531" cy="1369073"/>
        </a:xfrm>
        <a:prstGeom prst="rect">
          <a:avLst/>
        </a:prstGeom>
        <a:noFill/>
        <a:ln w="9525" cap="rnd" cmpd="sng" algn="ctr">
          <a:noFill/>
          <a:prstDash val="solid"/>
        </a:ln>
        <a:effectLst>
          <a:outerShdw blurRad="63500" dist="38100" dir="5400000" rotWithShape="0">
            <a:srgbClr val="000000">
              <a:alpha val="60000"/>
            </a:srgbClr>
          </a:outerShdw>
        </a:effectLst>
        <a:scene3d>
          <a:camera prst="orthographicFront">
            <a:rot lat="0" lon="0" rev="0"/>
          </a:camera>
          <a:lightRig rig="threeP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51" y="0"/>
        <a:ext cx="3045531" cy="1369073"/>
      </dsp:txXfrm>
    </dsp:sp>
    <dsp:sp modelId="{7A6EEFE2-7150-4858-997A-5B3958F1C755}">
      <dsp:nvSpPr>
        <dsp:cNvPr id="0" name=""/>
        <dsp:cNvSpPr/>
      </dsp:nvSpPr>
      <dsp:spPr>
        <a:xfrm>
          <a:off x="3289925" y="0"/>
          <a:ext cx="3045531" cy="3422683"/>
        </a:xfrm>
        <a:prstGeom prst="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533400">
            <a:lnSpc>
              <a:spcPct val="90000"/>
            </a:lnSpc>
            <a:spcBef>
              <a:spcPct val="0"/>
            </a:spcBef>
            <a:spcAft>
              <a:spcPct val="35000"/>
            </a:spcAft>
            <a:buNone/>
          </a:pPr>
          <a:r>
            <a:rPr lang="es-ES" sz="1200" kern="1200"/>
            <a:t>1. A partir de una variable de entorno llamada context se crea un objeto RDD leyendo datos de fichero, bases de datos o cualquier otra fuente de información.</a:t>
          </a:r>
          <a:endParaRPr lang="en-US" sz="1200" kern="1200"/>
        </a:p>
      </dsp:txBody>
      <dsp:txXfrm>
        <a:off x="3289925" y="1369073"/>
        <a:ext cx="3045531" cy="2053609"/>
      </dsp:txXfrm>
    </dsp:sp>
    <dsp:sp modelId="{A17435CC-7732-4496-A5C9-0898F042ABBB}">
      <dsp:nvSpPr>
        <dsp:cNvPr id="0" name=""/>
        <dsp:cNvSpPr/>
      </dsp:nvSpPr>
      <dsp:spPr>
        <a:xfrm>
          <a:off x="3289925" y="0"/>
          <a:ext cx="3045531" cy="1369073"/>
        </a:xfrm>
        <a:prstGeom prst="rect">
          <a:avLst/>
        </a:prstGeom>
        <a:noFill/>
        <a:ln w="9525" cap="rnd" cmpd="sng" algn="ctr">
          <a:noFill/>
          <a:prstDash val="solid"/>
        </a:ln>
        <a:effectLst>
          <a:outerShdw blurRad="63500" dist="38100" dir="5400000" rotWithShape="0">
            <a:srgbClr val="000000">
              <a:alpha val="60000"/>
            </a:srgbClr>
          </a:outerShdw>
        </a:effectLst>
        <a:scene3d>
          <a:camera prst="orthographicFront">
            <a:rot lat="0" lon="0" rev="0"/>
          </a:camera>
          <a:lightRig rig="threeP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9925" y="0"/>
        <a:ext cx="3045531" cy="1369073"/>
      </dsp:txXfrm>
    </dsp:sp>
    <dsp:sp modelId="{65365A9F-A0CF-4E47-834C-5238C439E463}">
      <dsp:nvSpPr>
        <dsp:cNvPr id="0" name=""/>
        <dsp:cNvSpPr/>
      </dsp:nvSpPr>
      <dsp:spPr>
        <a:xfrm>
          <a:off x="6579099" y="0"/>
          <a:ext cx="3045531" cy="3422683"/>
        </a:xfrm>
        <a:prstGeom prst="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300831" tIns="0" rIns="300831" bIns="330200" numCol="1" spcCol="1270" anchor="t" anchorCtr="0">
          <a:noAutofit/>
        </a:bodyPr>
        <a:lstStyle/>
        <a:p>
          <a:pPr marL="0" lvl="0" indent="0" algn="l" defTabSz="533400">
            <a:lnSpc>
              <a:spcPct val="90000"/>
            </a:lnSpc>
            <a:spcBef>
              <a:spcPct val="0"/>
            </a:spcBef>
            <a:spcAft>
              <a:spcPct val="35000"/>
            </a:spcAft>
            <a:buNone/>
          </a:pPr>
          <a:r>
            <a:rPr lang="es-ES" sz="1200" kern="1200"/>
            <a:t>2. Una vez creado el RDD inicial se realizan transformaciones para crear más objetos RDD a partir del primero. Dichas transformaciones se expresan en términos de programación funcional y no eliminan el RDD original, sino que crean uno nuevo.</a:t>
          </a:r>
          <a:endParaRPr lang="en-US" sz="1200" kern="1200"/>
        </a:p>
      </dsp:txBody>
      <dsp:txXfrm>
        <a:off x="6579099" y="1369073"/>
        <a:ext cx="3045531" cy="2053609"/>
      </dsp:txXfrm>
    </dsp:sp>
    <dsp:sp modelId="{7448BB01-C26E-4153-B7F2-60E042148C1E}">
      <dsp:nvSpPr>
        <dsp:cNvPr id="0" name=""/>
        <dsp:cNvSpPr/>
      </dsp:nvSpPr>
      <dsp:spPr>
        <a:xfrm>
          <a:off x="6579099" y="0"/>
          <a:ext cx="3045531" cy="1369073"/>
        </a:xfrm>
        <a:prstGeom prst="rect">
          <a:avLst/>
        </a:prstGeom>
        <a:noFill/>
        <a:ln w="9525" cap="rnd" cmpd="sng" algn="ctr">
          <a:noFill/>
          <a:prstDash val="solid"/>
        </a:ln>
        <a:effectLst>
          <a:outerShdw blurRad="63500" dist="38100" dir="5400000" rotWithShape="0">
            <a:srgbClr val="000000">
              <a:alpha val="60000"/>
            </a:srgbClr>
          </a:outerShdw>
        </a:effectLst>
        <a:scene3d>
          <a:camera prst="orthographicFront">
            <a:rot lat="0" lon="0" rev="0"/>
          </a:camera>
          <a:lightRig rig="threeP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300831" tIns="165100" rIns="30083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79099" y="0"/>
        <a:ext cx="3045531" cy="13690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5/24/2018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5/24/2018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5/24/2018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5/24/2018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5/24/2018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5/24/2018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5/24/2018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5/24/2018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5/24/2018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5/24/2018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5/24/2018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5/24/2018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s://pastebin.com/2wrq2K5j"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5D991-335C-479F-AB16-39E2E0B562DA}"/>
              </a:ext>
            </a:extLst>
          </p:cNvPr>
          <p:cNvSpPr>
            <a:spLocks noGrp="1"/>
          </p:cNvSpPr>
          <p:nvPr>
            <p:ph type="ctrTitle"/>
          </p:nvPr>
        </p:nvSpPr>
        <p:spPr/>
        <p:txBody>
          <a:bodyPr/>
          <a:lstStyle/>
          <a:p>
            <a:r>
              <a:rPr lang="es-CL" dirty="0"/>
              <a:t>Big Data </a:t>
            </a:r>
            <a:r>
              <a:rPr lang="es-CL" dirty="0" err="1"/>
              <a:t>Spark</a:t>
            </a:r>
            <a:r>
              <a:rPr lang="es-CL" dirty="0"/>
              <a:t> y </a:t>
            </a:r>
            <a:r>
              <a:rPr lang="es-CL" dirty="0" err="1"/>
              <a:t>Cassandra</a:t>
            </a:r>
            <a:endParaRPr lang="es-CL" dirty="0"/>
          </a:p>
        </p:txBody>
      </p:sp>
      <p:sp>
        <p:nvSpPr>
          <p:cNvPr id="3" name="Subtítulo 2">
            <a:extLst>
              <a:ext uri="{FF2B5EF4-FFF2-40B4-BE49-F238E27FC236}">
                <a16:creationId xmlns:a16="http://schemas.microsoft.com/office/drawing/2014/main" id="{560D5CAD-51CC-4FE1-8D1E-D3A8DC723CB7}"/>
              </a:ext>
            </a:extLst>
          </p:cNvPr>
          <p:cNvSpPr>
            <a:spLocks noGrp="1"/>
          </p:cNvSpPr>
          <p:nvPr>
            <p:ph type="subTitle" idx="1"/>
          </p:nvPr>
        </p:nvSpPr>
        <p:spPr/>
        <p:txBody>
          <a:bodyPr/>
          <a:lstStyle/>
          <a:p>
            <a:r>
              <a:rPr lang="es-CL" dirty="0"/>
              <a:t>Rodrigo Alfaro pinto</a:t>
            </a:r>
          </a:p>
        </p:txBody>
      </p:sp>
    </p:spTree>
    <p:extLst>
      <p:ext uri="{BB962C8B-B14F-4D97-AF65-F5344CB8AC3E}">
        <p14:creationId xmlns:p14="http://schemas.microsoft.com/office/powerpoint/2010/main" val="376273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91E9D-6E98-482C-9E0C-28D77F4A3CC5}"/>
              </a:ext>
            </a:extLst>
          </p:cNvPr>
          <p:cNvSpPr>
            <a:spLocks noGrp="1"/>
          </p:cNvSpPr>
          <p:nvPr>
            <p:ph type="title"/>
          </p:nvPr>
        </p:nvSpPr>
        <p:spPr/>
        <p:txBody>
          <a:bodyPr/>
          <a:lstStyle/>
          <a:p>
            <a:r>
              <a:rPr lang="es-CL" dirty="0"/>
              <a:t>Data </a:t>
            </a:r>
            <a:r>
              <a:rPr lang="es-CL" dirty="0" err="1"/>
              <a:t>Driven</a:t>
            </a:r>
            <a:endParaRPr lang="es-CL" dirty="0"/>
          </a:p>
        </p:txBody>
      </p:sp>
      <p:sp>
        <p:nvSpPr>
          <p:cNvPr id="3" name="Marcador de contenido 2">
            <a:extLst>
              <a:ext uri="{FF2B5EF4-FFF2-40B4-BE49-F238E27FC236}">
                <a16:creationId xmlns:a16="http://schemas.microsoft.com/office/drawing/2014/main" id="{93B4C724-AF8D-43F7-8C0D-745BF381B82A}"/>
              </a:ext>
            </a:extLst>
          </p:cNvPr>
          <p:cNvSpPr>
            <a:spLocks noGrp="1"/>
          </p:cNvSpPr>
          <p:nvPr>
            <p:ph idx="1"/>
          </p:nvPr>
        </p:nvSpPr>
        <p:spPr/>
        <p:txBody>
          <a:bodyPr>
            <a:normAutofit fontScale="92500" lnSpcReduction="20000"/>
          </a:bodyPr>
          <a:lstStyle/>
          <a:p>
            <a:r>
              <a:rPr lang="es-CL" b="1" dirty="0"/>
              <a:t>Neurociencia</a:t>
            </a:r>
            <a:r>
              <a:rPr lang="es-CL" dirty="0"/>
              <a:t>, </a:t>
            </a:r>
            <a:r>
              <a:rPr lang="es-ES" dirty="0"/>
              <a:t>es un campo unificado del conocimiento científico que estudia la estructura, la función, el desarrollo de la bioquímica, la farmacología y la patología del sistema nervioso y de cómo sus diferentes elementos interactúan, dando lugar a las bases biológicas de la conducta.</a:t>
            </a:r>
          </a:p>
          <a:p>
            <a:r>
              <a:rPr lang="es-ES" b="1" dirty="0"/>
              <a:t>Minería de datos</a:t>
            </a:r>
            <a:r>
              <a:rPr lang="es-ES" dirty="0"/>
              <a:t>, encontrar información granular en grandes lagos de información.</a:t>
            </a:r>
          </a:p>
          <a:p>
            <a:r>
              <a:rPr lang="es-ES" b="1" dirty="0"/>
              <a:t>Neuromarketing</a:t>
            </a:r>
            <a:r>
              <a:rPr lang="es-ES" dirty="0"/>
              <a:t>, se trata de una combinación entre neurociencia y minería de datos, que integra el aprendizaje computacional automático con la intuición humana y el </a:t>
            </a:r>
            <a:r>
              <a:rPr lang="es-ES" dirty="0" err="1"/>
              <a:t>big</a:t>
            </a:r>
            <a:r>
              <a:rPr lang="es-ES" dirty="0"/>
              <a:t> data.</a:t>
            </a:r>
          </a:p>
          <a:p>
            <a:r>
              <a:rPr lang="es-ES" dirty="0"/>
              <a:t>Esto permite una medición directa de los pensamientos del consumidor acerca de un anuncio para conocer sus efectos persuasivos, teniendo en cuenta que serán mayores cuanto más se alineen emocionalmente con el espectador.</a:t>
            </a:r>
          </a:p>
          <a:p>
            <a:endParaRPr lang="es-ES" dirty="0"/>
          </a:p>
          <a:p>
            <a:endParaRPr lang="es-CL" dirty="0"/>
          </a:p>
        </p:txBody>
      </p:sp>
    </p:spTree>
    <p:extLst>
      <p:ext uri="{BB962C8B-B14F-4D97-AF65-F5344CB8AC3E}">
        <p14:creationId xmlns:p14="http://schemas.microsoft.com/office/powerpoint/2010/main" val="294420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6B101-5041-4F80-B6BB-F01B8A55B8E3}"/>
              </a:ext>
            </a:extLst>
          </p:cNvPr>
          <p:cNvSpPr>
            <a:spLocks noGrp="1"/>
          </p:cNvSpPr>
          <p:nvPr>
            <p:ph type="title"/>
          </p:nvPr>
        </p:nvSpPr>
        <p:spPr/>
        <p:txBody>
          <a:bodyPr/>
          <a:lstStyle/>
          <a:p>
            <a:r>
              <a:rPr lang="es-CL" dirty="0"/>
              <a:t>¿Por qué Big Data?</a:t>
            </a:r>
          </a:p>
        </p:txBody>
      </p:sp>
      <p:sp>
        <p:nvSpPr>
          <p:cNvPr id="3" name="Marcador de contenido 2">
            <a:extLst>
              <a:ext uri="{FF2B5EF4-FFF2-40B4-BE49-F238E27FC236}">
                <a16:creationId xmlns:a16="http://schemas.microsoft.com/office/drawing/2014/main" id="{8164B48D-347C-4C7C-A89E-153D73BF6B81}"/>
              </a:ext>
            </a:extLst>
          </p:cNvPr>
          <p:cNvSpPr>
            <a:spLocks noGrp="1"/>
          </p:cNvSpPr>
          <p:nvPr>
            <p:ph idx="1"/>
          </p:nvPr>
        </p:nvSpPr>
        <p:spPr/>
        <p:txBody>
          <a:bodyPr/>
          <a:lstStyle/>
          <a:p>
            <a:r>
              <a:rPr lang="es-ES" u="sng" dirty="0"/>
              <a:t>Gestionar y supervisar la ejecución de una estrategia en las organizaciones pasa ahora por una evolución de la metodología de gestión de procesos de negocio gracias a que la cantidad de datos es enorme hoy en día</a:t>
            </a:r>
            <a:r>
              <a:rPr lang="es-ES" dirty="0"/>
              <a:t>.</a:t>
            </a:r>
          </a:p>
          <a:p>
            <a:r>
              <a:rPr lang="es-ES" b="1" dirty="0"/>
              <a:t>El objetivo es reducir los costos y mejorar la eficiencia dentro de la empresa. Para crear ventajas competitivas</a:t>
            </a:r>
            <a:r>
              <a:rPr lang="es-ES" dirty="0"/>
              <a:t>.</a:t>
            </a:r>
          </a:p>
        </p:txBody>
      </p:sp>
    </p:spTree>
    <p:extLst>
      <p:ext uri="{BB962C8B-B14F-4D97-AF65-F5344CB8AC3E}">
        <p14:creationId xmlns:p14="http://schemas.microsoft.com/office/powerpoint/2010/main" val="41525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7A3AE-81EE-489D-B0ED-A098BC034E0B}"/>
              </a:ext>
            </a:extLst>
          </p:cNvPr>
          <p:cNvSpPr>
            <a:spLocks noGrp="1"/>
          </p:cNvSpPr>
          <p:nvPr>
            <p:ph type="title"/>
          </p:nvPr>
        </p:nvSpPr>
        <p:spPr/>
        <p:txBody>
          <a:bodyPr/>
          <a:lstStyle/>
          <a:p>
            <a:r>
              <a:rPr lang="es-CL" dirty="0"/>
              <a:t>¿Por qué Big data?</a:t>
            </a:r>
          </a:p>
        </p:txBody>
      </p:sp>
      <p:sp>
        <p:nvSpPr>
          <p:cNvPr id="4" name="Marcador de texto 3">
            <a:extLst>
              <a:ext uri="{FF2B5EF4-FFF2-40B4-BE49-F238E27FC236}">
                <a16:creationId xmlns:a16="http://schemas.microsoft.com/office/drawing/2014/main" id="{86E433B3-917A-46D6-8F11-57A9F1650466}"/>
              </a:ext>
            </a:extLst>
          </p:cNvPr>
          <p:cNvSpPr>
            <a:spLocks noGrp="1"/>
          </p:cNvSpPr>
          <p:nvPr>
            <p:ph type="body" sz="half" idx="14"/>
          </p:nvPr>
        </p:nvSpPr>
        <p:spPr/>
        <p:txBody>
          <a:bodyPr>
            <a:normAutofit fontScale="92500"/>
          </a:bodyPr>
          <a:lstStyle/>
          <a:p>
            <a:r>
              <a:rPr lang="es-ES" dirty="0"/>
              <a:t>No es la tecnología, sino la administración de los datos, es como utilizar los datos del negocio.</a:t>
            </a:r>
          </a:p>
          <a:p>
            <a:endParaRPr lang="es-CL" dirty="0"/>
          </a:p>
        </p:txBody>
      </p:sp>
      <p:sp>
        <p:nvSpPr>
          <p:cNvPr id="3" name="Marcador de contenido 2">
            <a:extLst>
              <a:ext uri="{FF2B5EF4-FFF2-40B4-BE49-F238E27FC236}">
                <a16:creationId xmlns:a16="http://schemas.microsoft.com/office/drawing/2014/main" id="{897C4311-0657-4E1E-B27E-2F6F7F947BAD}"/>
              </a:ext>
            </a:extLst>
          </p:cNvPr>
          <p:cNvSpPr>
            <a:spLocks noGrp="1"/>
          </p:cNvSpPr>
          <p:nvPr>
            <p:ph type="body" sz="half" idx="2"/>
          </p:nvPr>
        </p:nvSpPr>
        <p:spPr/>
        <p:txBody>
          <a:bodyPr/>
          <a:lstStyle/>
          <a:p>
            <a:r>
              <a:rPr lang="es-ES" dirty="0"/>
              <a:t>Debemos auditar todos nuestros datos, para conocer nuestro negocio.</a:t>
            </a:r>
          </a:p>
        </p:txBody>
      </p:sp>
    </p:spTree>
    <p:extLst>
      <p:ext uri="{BB962C8B-B14F-4D97-AF65-F5344CB8AC3E}">
        <p14:creationId xmlns:p14="http://schemas.microsoft.com/office/powerpoint/2010/main" val="148668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EB30868-BE30-447D-A9E0-D124A56BE00C}"/>
              </a:ext>
            </a:extLst>
          </p:cNvPr>
          <p:cNvSpPr>
            <a:spLocks noGrp="1"/>
          </p:cNvSpPr>
          <p:nvPr>
            <p:ph type="title"/>
          </p:nvPr>
        </p:nvSpPr>
        <p:spPr/>
        <p:txBody>
          <a:bodyPr/>
          <a:lstStyle/>
          <a:p>
            <a:r>
              <a:rPr lang="es-CL" dirty="0"/>
              <a:t>3v del Big Data</a:t>
            </a:r>
          </a:p>
        </p:txBody>
      </p:sp>
      <p:sp>
        <p:nvSpPr>
          <p:cNvPr id="6" name="Marcador de contenido 5">
            <a:extLst>
              <a:ext uri="{FF2B5EF4-FFF2-40B4-BE49-F238E27FC236}">
                <a16:creationId xmlns:a16="http://schemas.microsoft.com/office/drawing/2014/main" id="{01279B01-4E8A-4E4B-A865-49FE3995DF21}"/>
              </a:ext>
            </a:extLst>
          </p:cNvPr>
          <p:cNvSpPr>
            <a:spLocks noGrp="1"/>
          </p:cNvSpPr>
          <p:nvPr>
            <p:ph idx="1"/>
          </p:nvPr>
        </p:nvSpPr>
        <p:spPr/>
        <p:txBody>
          <a:bodyPr/>
          <a:lstStyle/>
          <a:p>
            <a:r>
              <a:rPr lang="es-ES" dirty="0"/>
              <a:t>Esta es una de las "3 </a:t>
            </a:r>
            <a:r>
              <a:rPr lang="es-ES" dirty="0" err="1"/>
              <a:t>V's</a:t>
            </a:r>
            <a:r>
              <a:rPr lang="es-ES" dirty="0"/>
              <a:t>" del Big Data (</a:t>
            </a:r>
            <a:r>
              <a:rPr lang="es-ES" u="sng" dirty="0"/>
              <a:t>velocidad, variedad, volumetría</a:t>
            </a:r>
            <a:r>
              <a:rPr lang="es-ES" dirty="0"/>
              <a:t>).</a:t>
            </a:r>
          </a:p>
          <a:p>
            <a:r>
              <a:rPr lang="es-ES" dirty="0"/>
              <a:t>La velocidad de generación de datos hoy en día es muy elevada, simplemente hay que verlo con las redes sociales actuales.</a:t>
            </a:r>
          </a:p>
          <a:p>
            <a:r>
              <a:rPr lang="es-ES" dirty="0"/>
              <a:t>Donde sí influye la velocidad es en el procesamiento de todo este conjunto ingente de datos, pues cuantos más datos tengamos más tiempo requieren.</a:t>
            </a:r>
          </a:p>
          <a:p>
            <a:r>
              <a:rPr lang="es-ES" dirty="0"/>
              <a:t>Por ello, se necesita un ecosistema que sea capaz de escalar en horizontal para trabajar en paralelo y ahorrar tiempo.</a:t>
            </a:r>
          </a:p>
          <a:p>
            <a:endParaRPr lang="es-CL" dirty="0"/>
          </a:p>
        </p:txBody>
      </p:sp>
    </p:spTree>
    <p:extLst>
      <p:ext uri="{BB962C8B-B14F-4D97-AF65-F5344CB8AC3E}">
        <p14:creationId xmlns:p14="http://schemas.microsoft.com/office/powerpoint/2010/main" val="186859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E1694-3EBA-41F7-A929-834A74809332}"/>
              </a:ext>
            </a:extLst>
          </p:cNvPr>
          <p:cNvSpPr>
            <a:spLocks noGrp="1"/>
          </p:cNvSpPr>
          <p:nvPr>
            <p:ph type="title"/>
          </p:nvPr>
        </p:nvSpPr>
        <p:spPr/>
        <p:txBody>
          <a:bodyPr/>
          <a:lstStyle/>
          <a:p>
            <a:r>
              <a:rPr lang="es-CL" dirty="0"/>
              <a:t>Big Data</a:t>
            </a:r>
          </a:p>
        </p:txBody>
      </p:sp>
      <p:sp>
        <p:nvSpPr>
          <p:cNvPr id="3" name="Marcador de contenido 2">
            <a:extLst>
              <a:ext uri="{FF2B5EF4-FFF2-40B4-BE49-F238E27FC236}">
                <a16:creationId xmlns:a16="http://schemas.microsoft.com/office/drawing/2014/main" id="{A3963A0F-C562-4283-9362-ECB172BA66BC}"/>
              </a:ext>
            </a:extLst>
          </p:cNvPr>
          <p:cNvSpPr>
            <a:spLocks noGrp="1"/>
          </p:cNvSpPr>
          <p:nvPr>
            <p:ph idx="1"/>
          </p:nvPr>
        </p:nvSpPr>
        <p:spPr/>
        <p:txBody>
          <a:bodyPr>
            <a:normAutofit/>
          </a:bodyPr>
          <a:lstStyle/>
          <a:p>
            <a:r>
              <a:rPr lang="es-CL" sz="2800" dirty="0"/>
              <a:t>Al utilizar Big Data en nuestra empresa competimos con información para generar ventajas competitivas en un mercado en constante evolución.</a:t>
            </a:r>
          </a:p>
        </p:txBody>
      </p:sp>
    </p:spTree>
    <p:extLst>
      <p:ext uri="{BB962C8B-B14F-4D97-AF65-F5344CB8AC3E}">
        <p14:creationId xmlns:p14="http://schemas.microsoft.com/office/powerpoint/2010/main" val="136130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Marcador de contenido 3">
            <a:extLst>
              <a:ext uri="{FF2B5EF4-FFF2-40B4-BE49-F238E27FC236}">
                <a16:creationId xmlns:a16="http://schemas.microsoft.com/office/drawing/2014/main" id="{66D304B2-F131-482C-8C55-7B090184AF1D}"/>
              </a:ext>
            </a:extLst>
          </p:cNvPr>
          <p:cNvPicPr>
            <a:picLocks noGrp="1" noChangeAspect="1"/>
          </p:cNvPicPr>
          <p:nvPr>
            <p:ph idx="1"/>
          </p:nvPr>
        </p:nvPicPr>
        <p:blipFill>
          <a:blip r:embed="rId3"/>
          <a:stretch>
            <a:fillRect/>
          </a:stretch>
        </p:blipFill>
        <p:spPr>
          <a:xfrm>
            <a:off x="1109763" y="1584992"/>
            <a:ext cx="6443180" cy="3688015"/>
          </a:xfrm>
          <a:prstGeom prst="rect">
            <a:avLst/>
          </a:prstGeom>
        </p:spPr>
      </p:pic>
      <p:sp>
        <p:nvSpPr>
          <p:cNvPr id="2" name="Título 1">
            <a:extLst>
              <a:ext uri="{FF2B5EF4-FFF2-40B4-BE49-F238E27FC236}">
                <a16:creationId xmlns:a16="http://schemas.microsoft.com/office/drawing/2014/main" id="{45D80E9F-AC79-4C7C-B42C-565DFB74B970}"/>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dirty="0" err="1"/>
              <a:t>Ahora</a:t>
            </a:r>
            <a:r>
              <a:rPr lang="en-US" sz="5400" dirty="0"/>
              <a:t> </a:t>
            </a:r>
            <a:r>
              <a:rPr lang="en-US" sz="5400" dirty="0" err="1"/>
              <a:t>sí</a:t>
            </a:r>
            <a:endParaRPr lang="en-US" sz="5400" dirty="0"/>
          </a:p>
        </p:txBody>
      </p:sp>
    </p:spTree>
    <p:extLst>
      <p:ext uri="{BB962C8B-B14F-4D97-AF65-F5344CB8AC3E}">
        <p14:creationId xmlns:p14="http://schemas.microsoft.com/office/powerpoint/2010/main" val="278341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A0B85-EF01-4BCF-BAE4-E7B56451D2E7}"/>
              </a:ext>
            </a:extLst>
          </p:cNvPr>
          <p:cNvSpPr>
            <a:spLocks noGrp="1"/>
          </p:cNvSpPr>
          <p:nvPr>
            <p:ph type="title"/>
          </p:nvPr>
        </p:nvSpPr>
        <p:spPr/>
        <p:txBody>
          <a:bodyPr/>
          <a:lstStyle/>
          <a:p>
            <a:r>
              <a:rPr lang="es-CL" dirty="0" err="1"/>
              <a:t>Spark</a:t>
            </a:r>
            <a:endParaRPr lang="es-CL" dirty="0"/>
          </a:p>
        </p:txBody>
      </p:sp>
      <p:sp>
        <p:nvSpPr>
          <p:cNvPr id="3" name="Marcador de contenido 2">
            <a:extLst>
              <a:ext uri="{FF2B5EF4-FFF2-40B4-BE49-F238E27FC236}">
                <a16:creationId xmlns:a16="http://schemas.microsoft.com/office/drawing/2014/main" id="{CC2465F7-4FA5-47D8-93F5-453B61F9568C}"/>
              </a:ext>
            </a:extLst>
          </p:cNvPr>
          <p:cNvSpPr>
            <a:spLocks noGrp="1"/>
          </p:cNvSpPr>
          <p:nvPr>
            <p:ph idx="1"/>
          </p:nvPr>
        </p:nvSpPr>
        <p:spPr/>
        <p:txBody>
          <a:bodyPr>
            <a:normAutofit/>
          </a:bodyPr>
          <a:lstStyle/>
          <a:p>
            <a:r>
              <a:rPr lang="es-ES" dirty="0"/>
              <a:t>Apache </a:t>
            </a:r>
            <a:r>
              <a:rPr lang="es-ES" dirty="0" err="1"/>
              <a:t>Spark</a:t>
            </a:r>
            <a:r>
              <a:rPr lang="es-ES" dirty="0"/>
              <a:t> es una infraestructura informática de clúster de código abierto usado con frecuencia para cargas de trabajo de Big Data.</a:t>
            </a:r>
          </a:p>
          <a:p>
            <a:r>
              <a:rPr lang="es-ES" dirty="0"/>
              <a:t>Además ofrece un desempeño rápido, ya que el almacenamiento de datos se gestiona en memoria, lo que mejora el desempeño de cargas de trabajo interactivas sin costos de E/S (periféricos de entrada/salida).</a:t>
            </a:r>
          </a:p>
          <a:p>
            <a:r>
              <a:rPr lang="es-ES" dirty="0"/>
              <a:t>Por otro lado, Apache </a:t>
            </a:r>
            <a:r>
              <a:rPr lang="es-ES" dirty="0" err="1"/>
              <a:t>Spark</a:t>
            </a:r>
            <a:r>
              <a:rPr lang="es-ES" dirty="0"/>
              <a:t> es compatible con las bases de datos de gráficos, el análisis de transmisiones, el procesamiento general por lotes, las consultas ad-hoc y el aprendizaje automático.</a:t>
            </a:r>
            <a:endParaRPr lang="es-CL" dirty="0"/>
          </a:p>
        </p:txBody>
      </p:sp>
    </p:spTree>
    <p:extLst>
      <p:ext uri="{BB962C8B-B14F-4D97-AF65-F5344CB8AC3E}">
        <p14:creationId xmlns:p14="http://schemas.microsoft.com/office/powerpoint/2010/main" val="299968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801CC-88FC-4393-82E7-9130CAF9F1E2}"/>
              </a:ext>
            </a:extLst>
          </p:cNvPr>
          <p:cNvSpPr>
            <a:spLocks noGrp="1"/>
          </p:cNvSpPr>
          <p:nvPr>
            <p:ph type="title"/>
          </p:nvPr>
        </p:nvSpPr>
        <p:spPr/>
        <p:txBody>
          <a:bodyPr/>
          <a:lstStyle/>
          <a:p>
            <a:r>
              <a:rPr lang="es-ES" dirty="0"/>
              <a:t>APACHE SPARK Y CASSANDRA</a:t>
            </a:r>
          </a:p>
        </p:txBody>
      </p:sp>
      <p:sp>
        <p:nvSpPr>
          <p:cNvPr id="3" name="Marcador de contenido 2">
            <a:extLst>
              <a:ext uri="{FF2B5EF4-FFF2-40B4-BE49-F238E27FC236}">
                <a16:creationId xmlns:a16="http://schemas.microsoft.com/office/drawing/2014/main" id="{76A1C6FE-952E-40B2-8E9E-65D7DC5AA169}"/>
              </a:ext>
            </a:extLst>
          </p:cNvPr>
          <p:cNvSpPr>
            <a:spLocks noGrp="1"/>
          </p:cNvSpPr>
          <p:nvPr>
            <p:ph idx="1"/>
          </p:nvPr>
        </p:nvSpPr>
        <p:spPr/>
        <p:txBody>
          <a:bodyPr/>
          <a:lstStyle/>
          <a:p>
            <a:r>
              <a:rPr lang="es-ES" dirty="0"/>
              <a:t>La descripción de Apache  Spark es que se trata de  “un marco informático de clúster de análisis de datos de fuente abierta “.Otra forma de definir Spark es como un marco de procesamiento de datos en memoria 100 veces mas rápido que </a:t>
            </a:r>
            <a:r>
              <a:rPr lang="es-ES" dirty="0" err="1"/>
              <a:t>Hadoop</a:t>
            </a:r>
            <a:r>
              <a:rPr lang="es-ES" dirty="0"/>
              <a:t>.</a:t>
            </a:r>
          </a:p>
          <a:p>
            <a:r>
              <a:rPr lang="es-ES" dirty="0"/>
              <a:t>A medida que el volumen y la velocidad de los datos recopilados de la web y las aplicaciones móviles aumentan  rápidamente es fundamental que la velocidad del procedimiento y análisis de datos se mantenga al menos un paso adelante para admitir las aplicaciones de Big Data y las expectativas del usuario final.</a:t>
            </a:r>
          </a:p>
        </p:txBody>
      </p:sp>
    </p:spTree>
    <p:extLst>
      <p:ext uri="{BB962C8B-B14F-4D97-AF65-F5344CB8AC3E}">
        <p14:creationId xmlns:p14="http://schemas.microsoft.com/office/powerpoint/2010/main" val="78622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0BC7C-EE0C-400E-9DFB-662D0B727875}"/>
              </a:ext>
            </a:extLst>
          </p:cNvPr>
          <p:cNvSpPr>
            <a:spLocks noGrp="1"/>
          </p:cNvSpPr>
          <p:nvPr>
            <p:ph type="title"/>
          </p:nvPr>
        </p:nvSpPr>
        <p:spPr/>
        <p:txBody>
          <a:bodyPr/>
          <a:lstStyle/>
          <a:p>
            <a:r>
              <a:rPr lang="es-ES" dirty="0"/>
              <a:t>QUE ES APACHE SPARK</a:t>
            </a:r>
          </a:p>
        </p:txBody>
      </p:sp>
      <p:sp>
        <p:nvSpPr>
          <p:cNvPr id="3" name="Marcador de contenido 2">
            <a:extLst>
              <a:ext uri="{FF2B5EF4-FFF2-40B4-BE49-F238E27FC236}">
                <a16:creationId xmlns:a16="http://schemas.microsoft.com/office/drawing/2014/main" id="{745CBCC9-6ACE-44B0-ACDD-395E23A60076}"/>
              </a:ext>
            </a:extLst>
          </p:cNvPr>
          <p:cNvSpPr>
            <a:spLocks noGrp="1"/>
          </p:cNvSpPr>
          <p:nvPr>
            <p:ph idx="1"/>
          </p:nvPr>
        </p:nvSpPr>
        <p:spPr/>
        <p:txBody>
          <a:bodyPr/>
          <a:lstStyle/>
          <a:p>
            <a:r>
              <a:rPr lang="es-ES" dirty="0"/>
              <a:t>Apache Spark combina un sistema de computación distribuida a través de clúster de ordenadores con una manera sencilla y elegante de escribir programas.</a:t>
            </a:r>
          </a:p>
        </p:txBody>
      </p:sp>
    </p:spTree>
    <p:extLst>
      <p:ext uri="{BB962C8B-B14F-4D97-AF65-F5344CB8AC3E}">
        <p14:creationId xmlns:p14="http://schemas.microsoft.com/office/powerpoint/2010/main" val="62250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1E4AD-4012-4AF7-AB56-8ADE67D2BFC8}"/>
              </a:ext>
            </a:extLst>
          </p:cNvPr>
          <p:cNvSpPr>
            <a:spLocks noGrp="1"/>
          </p:cNvSpPr>
          <p:nvPr>
            <p:ph type="title"/>
          </p:nvPr>
        </p:nvSpPr>
        <p:spPr/>
        <p:txBody>
          <a:bodyPr/>
          <a:lstStyle/>
          <a:p>
            <a:r>
              <a:rPr lang="es-ES" dirty="0"/>
              <a:t>MapReduce</a:t>
            </a:r>
          </a:p>
        </p:txBody>
      </p:sp>
      <p:sp>
        <p:nvSpPr>
          <p:cNvPr id="3" name="Marcador de contenido 2">
            <a:extLst>
              <a:ext uri="{FF2B5EF4-FFF2-40B4-BE49-F238E27FC236}">
                <a16:creationId xmlns:a16="http://schemas.microsoft.com/office/drawing/2014/main" id="{0421E780-7E68-4796-B635-59A5CA457234}"/>
              </a:ext>
            </a:extLst>
          </p:cNvPr>
          <p:cNvSpPr>
            <a:spLocks noGrp="1"/>
          </p:cNvSpPr>
          <p:nvPr>
            <p:ph idx="1"/>
          </p:nvPr>
        </p:nvSpPr>
        <p:spPr/>
        <p:txBody>
          <a:bodyPr/>
          <a:lstStyle/>
          <a:p>
            <a:r>
              <a:rPr lang="es-ES" dirty="0"/>
              <a:t>El paradigma de MapReduce se basa en enviar el proceso computacional al sitio donde residen los datos que se van a tratar, los cuales se coleccionan en un </a:t>
            </a:r>
            <a:r>
              <a:rPr lang="es-ES" dirty="0" err="1"/>
              <a:t>cluster</a:t>
            </a:r>
            <a:r>
              <a:rPr lang="es-ES" dirty="0"/>
              <a:t> Hadoop.</a:t>
            </a:r>
          </a:p>
          <a:p>
            <a:r>
              <a:rPr lang="es-ES" dirty="0"/>
              <a:t>Cuando se lanza un proceso de MapReduce se distribuyen las tareas entre los diferentes servidores del </a:t>
            </a:r>
            <a:r>
              <a:rPr lang="es-ES" dirty="0" err="1"/>
              <a:t>cluster</a:t>
            </a:r>
            <a:r>
              <a:rPr lang="es-ES" dirty="0"/>
              <a:t> y, es el propio </a:t>
            </a:r>
            <a:r>
              <a:rPr lang="es-ES" dirty="0" err="1"/>
              <a:t>framework</a:t>
            </a:r>
            <a:r>
              <a:rPr lang="es-ES" dirty="0"/>
              <a:t> Hadoop quien gestiona el envío y recepción de datos entre nodos.</a:t>
            </a:r>
          </a:p>
          <a:p>
            <a:r>
              <a:rPr lang="es-ES" dirty="0"/>
              <a:t>Mucha de la computación sucede en los nodos que tienen los datos en local para minimizar el tráfico de red. Una vez se han procesado todos los datos, el usuario recibe el resultado del </a:t>
            </a:r>
            <a:r>
              <a:rPr lang="es-ES" dirty="0" err="1"/>
              <a:t>cluster</a:t>
            </a:r>
            <a:r>
              <a:rPr lang="es-ES" dirty="0"/>
              <a:t>. Básicamente Hadoop se ocupa de todo.</a:t>
            </a:r>
          </a:p>
        </p:txBody>
      </p:sp>
    </p:spTree>
    <p:extLst>
      <p:ext uri="{BB962C8B-B14F-4D97-AF65-F5344CB8AC3E}">
        <p14:creationId xmlns:p14="http://schemas.microsoft.com/office/powerpoint/2010/main" val="364980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D6EFF-750E-4756-A360-871968ECA8B7}"/>
              </a:ext>
            </a:extLst>
          </p:cNvPr>
          <p:cNvSpPr>
            <a:spLocks noGrp="1"/>
          </p:cNvSpPr>
          <p:nvPr>
            <p:ph type="title"/>
          </p:nvPr>
        </p:nvSpPr>
        <p:spPr/>
        <p:txBody>
          <a:bodyPr/>
          <a:lstStyle/>
          <a:p>
            <a:r>
              <a:rPr lang="es-CL" dirty="0"/>
              <a:t>Sobre mí</a:t>
            </a:r>
          </a:p>
        </p:txBody>
      </p:sp>
      <p:sp>
        <p:nvSpPr>
          <p:cNvPr id="3" name="Marcador de contenido 2">
            <a:extLst>
              <a:ext uri="{FF2B5EF4-FFF2-40B4-BE49-F238E27FC236}">
                <a16:creationId xmlns:a16="http://schemas.microsoft.com/office/drawing/2014/main" id="{4E4B05EE-A9AF-4122-9C4E-BEFFBB69C17A}"/>
              </a:ext>
            </a:extLst>
          </p:cNvPr>
          <p:cNvSpPr>
            <a:spLocks noGrp="1"/>
          </p:cNvSpPr>
          <p:nvPr>
            <p:ph idx="1"/>
          </p:nvPr>
        </p:nvSpPr>
        <p:spPr/>
        <p:txBody>
          <a:bodyPr>
            <a:normAutofit fontScale="92500" lnSpcReduction="20000"/>
          </a:bodyPr>
          <a:lstStyle/>
          <a:p>
            <a:r>
              <a:rPr lang="es-ES" dirty="0"/>
              <a:t>Más de 13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València (UPV). </a:t>
            </a:r>
          </a:p>
          <a:p>
            <a:r>
              <a:rPr lang="es-ES" dirty="0"/>
              <a:t>Promover el crecimiento económico de las pymes utilizando una solida infraestructura de tecnología de la información que las ayude a crear ventajas competitivas.</a:t>
            </a:r>
          </a:p>
          <a:p>
            <a:r>
              <a:rPr lang="es-ES" dirty="0"/>
              <a:t>Viajero, soñador y desarrollador de software amante de C.</a:t>
            </a:r>
          </a:p>
          <a:p>
            <a:r>
              <a:rPr lang="es-ES" dirty="0"/>
              <a:t>Fundador de </a:t>
            </a:r>
            <a:r>
              <a:rPr lang="es-ES" dirty="0" err="1"/>
              <a:t>Netstream</a:t>
            </a:r>
            <a:r>
              <a:rPr lang="es-ES" dirty="0"/>
              <a:t>, empresa chilena de consultoría IT con presencia en Perú, Bolivia, Colombia y Venezuela.</a:t>
            </a:r>
          </a:p>
          <a:p>
            <a:r>
              <a:rPr lang="es-ES" dirty="0"/>
              <a:t>Actualmente me dedico a dar charlas y cursos.</a:t>
            </a:r>
          </a:p>
          <a:p>
            <a:r>
              <a:rPr lang="es-ES" dirty="0"/>
              <a:t>http://rodrigoalfaropinto.com</a:t>
            </a:r>
          </a:p>
        </p:txBody>
      </p:sp>
    </p:spTree>
    <p:extLst>
      <p:ext uri="{BB962C8B-B14F-4D97-AF65-F5344CB8AC3E}">
        <p14:creationId xmlns:p14="http://schemas.microsoft.com/office/powerpoint/2010/main" val="211352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C4092-74FF-4659-BB6E-D6805EA9FEDF}"/>
              </a:ext>
            </a:extLst>
          </p:cNvPr>
          <p:cNvSpPr>
            <a:spLocks noGrp="1"/>
          </p:cNvSpPr>
          <p:nvPr>
            <p:ph type="title"/>
          </p:nvPr>
        </p:nvSpPr>
        <p:spPr/>
        <p:txBody>
          <a:bodyPr/>
          <a:lstStyle/>
          <a:p>
            <a:r>
              <a:rPr lang="es-CL" dirty="0" err="1"/>
              <a:t>Map</a:t>
            </a:r>
            <a:r>
              <a:rPr lang="es-CL" dirty="0"/>
              <a:t> Reduce</a:t>
            </a:r>
          </a:p>
        </p:txBody>
      </p:sp>
      <p:sp>
        <p:nvSpPr>
          <p:cNvPr id="3" name="Marcador de contenido 2">
            <a:extLst>
              <a:ext uri="{FF2B5EF4-FFF2-40B4-BE49-F238E27FC236}">
                <a16:creationId xmlns:a16="http://schemas.microsoft.com/office/drawing/2014/main" id="{1D388BE1-2DE7-4152-96D7-9B287CB774BB}"/>
              </a:ext>
            </a:extLst>
          </p:cNvPr>
          <p:cNvSpPr>
            <a:spLocks noGrp="1"/>
          </p:cNvSpPr>
          <p:nvPr>
            <p:ph idx="1"/>
          </p:nvPr>
        </p:nvSpPr>
        <p:spPr/>
        <p:txBody>
          <a:bodyPr>
            <a:normAutofit lnSpcReduction="10000"/>
          </a:bodyPr>
          <a:lstStyle/>
          <a:p>
            <a:r>
              <a:rPr lang="es-ES" dirty="0"/>
              <a:t>Se puede decir que MapReduce es un modelo de programación para computación distribuida basado en Java, pero que también se puede desarrollar en otros lenguajes de programación. Contiene dos fases, aunque la segunda se subdivide en otras dos:</a:t>
            </a:r>
          </a:p>
          <a:p>
            <a:endParaRPr lang="es-ES" dirty="0"/>
          </a:p>
          <a:p>
            <a:r>
              <a:rPr lang="es-ES" dirty="0" err="1"/>
              <a:t>Map</a:t>
            </a:r>
            <a:r>
              <a:rPr lang="es-ES" dirty="0"/>
              <a:t>.</a:t>
            </a:r>
          </a:p>
          <a:p>
            <a:r>
              <a:rPr lang="es-ES" dirty="0"/>
              <a:t>Reduce: barajado de datos y reduce.</a:t>
            </a:r>
          </a:p>
          <a:p>
            <a:pPr marL="0" indent="0">
              <a:buNone/>
            </a:pPr>
            <a:endParaRPr lang="es-ES" dirty="0"/>
          </a:p>
          <a:p>
            <a:pPr marL="0" indent="0">
              <a:buNone/>
            </a:pPr>
            <a:r>
              <a:rPr lang="es-ES" dirty="0"/>
              <a:t>Si un programa está desarrollado correctamente, puede perfectamente escalar en cuanto a tratamiento de datos de 1MB a 1TB sin ningún problema.</a:t>
            </a:r>
          </a:p>
        </p:txBody>
      </p:sp>
    </p:spTree>
    <p:extLst>
      <p:ext uri="{BB962C8B-B14F-4D97-AF65-F5344CB8AC3E}">
        <p14:creationId xmlns:p14="http://schemas.microsoft.com/office/powerpoint/2010/main" val="603240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4">
            <a:extLst>
              <a:ext uri="{FF2B5EF4-FFF2-40B4-BE49-F238E27FC236}">
                <a16:creationId xmlns:a16="http://schemas.microsoft.com/office/drawing/2014/main" id="{03DE5558-FDB0-47AB-8E0B-E0B4DE786EC7}"/>
              </a:ext>
            </a:extLst>
          </p:cNvPr>
          <p:cNvPicPr>
            <a:picLocks noChangeAspect="1"/>
          </p:cNvPicPr>
          <p:nvPr/>
        </p:nvPicPr>
        <p:blipFill>
          <a:blip r:embed="rId2"/>
          <a:stretch>
            <a:fillRect/>
          </a:stretch>
        </p:blipFill>
        <p:spPr>
          <a:xfrm>
            <a:off x="5048451" y="1500852"/>
            <a:ext cx="6495847" cy="4465895"/>
          </a:xfrm>
          <a:prstGeom prst="rect">
            <a:avLst/>
          </a:prstGeom>
          <a:effectLst/>
        </p:spPr>
      </p:pic>
      <p:sp>
        <p:nvSpPr>
          <p:cNvPr id="5" name="Título 4">
            <a:extLst>
              <a:ext uri="{FF2B5EF4-FFF2-40B4-BE49-F238E27FC236}">
                <a16:creationId xmlns:a16="http://schemas.microsoft.com/office/drawing/2014/main" id="{3917D344-E157-4A05-839B-178FC1E8DE3F}"/>
              </a:ext>
            </a:extLst>
          </p:cNvPr>
          <p:cNvSpPr>
            <a:spLocks noGrp="1"/>
          </p:cNvSpPr>
          <p:nvPr>
            <p:ph type="title"/>
          </p:nvPr>
        </p:nvSpPr>
        <p:spPr/>
        <p:txBody>
          <a:bodyPr/>
          <a:lstStyle/>
          <a:p>
            <a:r>
              <a:rPr lang="es-CL" dirty="0" err="1"/>
              <a:t>Map</a:t>
            </a:r>
            <a:r>
              <a:rPr lang="es-CL" dirty="0"/>
              <a:t> Reduce</a:t>
            </a:r>
          </a:p>
        </p:txBody>
      </p:sp>
      <p:sp>
        <p:nvSpPr>
          <p:cNvPr id="7" name="Marcador de texto 6">
            <a:extLst>
              <a:ext uri="{FF2B5EF4-FFF2-40B4-BE49-F238E27FC236}">
                <a16:creationId xmlns:a16="http://schemas.microsoft.com/office/drawing/2014/main" id="{AECF369A-3959-40AC-9277-23F0D688956C}"/>
              </a:ext>
            </a:extLst>
          </p:cNvPr>
          <p:cNvSpPr>
            <a:spLocks noGrp="1"/>
          </p:cNvSpPr>
          <p:nvPr>
            <p:ph type="body" sz="half" idx="2"/>
          </p:nvPr>
        </p:nvSpPr>
        <p:spPr/>
        <p:txBody>
          <a:bodyPr/>
          <a:lstStyle/>
          <a:p>
            <a:r>
              <a:rPr lang="es-ES" dirty="0">
                <a:solidFill>
                  <a:schemeClr val="bg1"/>
                </a:solidFill>
              </a:rPr>
              <a:t>Un ejemplo de aplicación de </a:t>
            </a:r>
            <a:r>
              <a:rPr lang="es-ES" dirty="0" err="1">
                <a:solidFill>
                  <a:schemeClr val="bg1"/>
                </a:solidFill>
              </a:rPr>
              <a:t>MapReduce</a:t>
            </a:r>
            <a:r>
              <a:rPr lang="es-ES" dirty="0">
                <a:solidFill>
                  <a:schemeClr val="bg1"/>
                </a:solidFill>
              </a:rPr>
              <a:t> es obtener las diferentes palabras de un texto y el número de veces que aparecen.</a:t>
            </a:r>
          </a:p>
          <a:p>
            <a:r>
              <a:rPr lang="es-ES" dirty="0">
                <a:solidFill>
                  <a:schemeClr val="bg1"/>
                </a:solidFill>
              </a:rPr>
              <a:t>Como entrada de datos, </a:t>
            </a:r>
            <a:r>
              <a:rPr lang="es-ES" dirty="0" err="1">
                <a:solidFill>
                  <a:schemeClr val="bg1"/>
                </a:solidFill>
              </a:rPr>
              <a:t>MapReduce</a:t>
            </a:r>
            <a:r>
              <a:rPr lang="es-ES" dirty="0">
                <a:solidFill>
                  <a:schemeClr val="bg1"/>
                </a:solidFill>
              </a:rPr>
              <a:t> recibe el texto y automáticamente lo separa en diferentes fragmentos</a:t>
            </a:r>
          </a:p>
          <a:p>
            <a:endParaRPr lang="es-CL" dirty="0"/>
          </a:p>
        </p:txBody>
      </p:sp>
    </p:spTree>
    <p:extLst>
      <p:ext uri="{BB962C8B-B14F-4D97-AF65-F5344CB8AC3E}">
        <p14:creationId xmlns:p14="http://schemas.microsoft.com/office/powerpoint/2010/main" val="37311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 name="Rectangle 13">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4E8CF7C5-117C-459C-9B4C-82B31795175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5" name="Rectangle 24">
              <a:extLst>
                <a:ext uri="{FF2B5EF4-FFF2-40B4-BE49-F238E27FC236}">
                  <a16:creationId xmlns:a16="http://schemas.microsoft.com/office/drawing/2014/main" id="{D4B3FB86-7EC1-4073-8317-D932BC5711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346F02C3-73C4-4B91-B422-EAB2FACE632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23E54839-92D5-4E97-B38E-24927FD44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18959A4D-BD4D-4664-AA21-132D65AFF6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ECB0910B-74A9-4D39-9741-5AD6A5A545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703AEDDF-85E0-4F20-B92E-3C244FB6BF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Marcador de contenido 7">
            <a:extLst>
              <a:ext uri="{FF2B5EF4-FFF2-40B4-BE49-F238E27FC236}">
                <a16:creationId xmlns:a16="http://schemas.microsoft.com/office/drawing/2014/main" id="{9544B7D3-6E02-4DFF-B3E3-6FF1143460F2}"/>
              </a:ext>
            </a:extLst>
          </p:cNvPr>
          <p:cNvPicPr>
            <a:picLocks noGrp="1" noChangeAspect="1"/>
          </p:cNvPicPr>
          <p:nvPr>
            <p:ph sz="half" idx="2"/>
          </p:nvPr>
        </p:nvPicPr>
        <p:blipFill>
          <a:blip r:embed="rId3"/>
          <a:stretch>
            <a:fillRect/>
          </a:stretch>
        </p:blipFill>
        <p:spPr>
          <a:xfrm>
            <a:off x="6172200" y="2148668"/>
            <a:ext cx="5371343" cy="2578244"/>
          </a:xfrm>
          <a:prstGeom prst="rect">
            <a:avLst/>
          </a:prstGeom>
        </p:spPr>
      </p:pic>
      <p:sp>
        <p:nvSpPr>
          <p:cNvPr id="32" name="Rectangle 31">
            <a:extLst>
              <a:ext uri="{FF2B5EF4-FFF2-40B4-BE49-F238E27FC236}">
                <a16:creationId xmlns:a16="http://schemas.microsoft.com/office/drawing/2014/main" id="{6C9E16AD-C39A-45E0-9155-60C082A8D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ítulo 5">
            <a:extLst>
              <a:ext uri="{FF2B5EF4-FFF2-40B4-BE49-F238E27FC236}">
                <a16:creationId xmlns:a16="http://schemas.microsoft.com/office/drawing/2014/main" id="{729D5C4B-EB29-4B03-8CCD-19B64E8EEF3F}"/>
              </a:ext>
            </a:extLst>
          </p:cNvPr>
          <p:cNvSpPr>
            <a:spLocks noGrp="1"/>
          </p:cNvSpPr>
          <p:nvPr>
            <p:ph type="title"/>
          </p:nvPr>
        </p:nvSpPr>
        <p:spPr>
          <a:xfrm>
            <a:off x="639098" y="629265"/>
            <a:ext cx="4886461" cy="1622322"/>
          </a:xfrm>
        </p:spPr>
        <p:txBody>
          <a:bodyPr vert="horz" lIns="91440" tIns="45720" rIns="91440" bIns="45720" rtlCol="0" anchor="ctr">
            <a:normAutofit/>
          </a:bodyPr>
          <a:lstStyle/>
          <a:p>
            <a:r>
              <a:rPr lang="en-US" dirty="0"/>
              <a:t>Map Reduce</a:t>
            </a:r>
          </a:p>
        </p:txBody>
      </p:sp>
      <p:sp>
        <p:nvSpPr>
          <p:cNvPr id="3" name="Marcador de contenido 2">
            <a:extLst>
              <a:ext uri="{FF2B5EF4-FFF2-40B4-BE49-F238E27FC236}">
                <a16:creationId xmlns:a16="http://schemas.microsoft.com/office/drawing/2014/main" id="{F66D710F-38A1-4DB0-973E-143E31B062AD}"/>
              </a:ext>
            </a:extLst>
          </p:cNvPr>
          <p:cNvSpPr>
            <a:spLocks noGrp="1"/>
          </p:cNvSpPr>
          <p:nvPr>
            <p:ph sz="half" idx="1"/>
          </p:nvPr>
        </p:nvSpPr>
        <p:spPr>
          <a:xfrm>
            <a:off x="639098" y="2418735"/>
            <a:ext cx="4886461" cy="3811742"/>
          </a:xfrm>
        </p:spPr>
        <p:txBody>
          <a:bodyPr vert="horz" lIns="91440" tIns="45720" rIns="91440" bIns="45720" rtlCol="0" anchor="ctr">
            <a:normAutofit/>
          </a:bodyPr>
          <a:lstStyle/>
          <a:p>
            <a:r>
              <a:rPr lang="en-US">
                <a:solidFill>
                  <a:schemeClr val="bg1"/>
                </a:solidFill>
              </a:rPr>
              <a:t>Dichos fragmentos podrían ser las diferentes líneas del texto, las cuales se van a mapear para obtener las palabras que forman dicha línea. Puede que se tenga una palabra dos veces, por lo que se unirán en el proceso de combinado. Si hay dos palabras iguales, serán dos en total. A continuación, en el barajado y reordenación de los datos se combinarán los datos de todos los fragmentos, para luego hacer la reducción y devolver un resultado.</a:t>
            </a:r>
          </a:p>
          <a:p>
            <a:endParaRPr lang="en-US">
              <a:solidFill>
                <a:schemeClr val="bg1"/>
              </a:solidFill>
            </a:endParaRPr>
          </a:p>
        </p:txBody>
      </p:sp>
    </p:spTree>
    <p:extLst>
      <p:ext uri="{BB962C8B-B14F-4D97-AF65-F5344CB8AC3E}">
        <p14:creationId xmlns:p14="http://schemas.microsoft.com/office/powerpoint/2010/main" val="145243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6138A-A49E-4233-A276-47F450B8C98B}"/>
              </a:ext>
            </a:extLst>
          </p:cNvPr>
          <p:cNvSpPr>
            <a:spLocks noGrp="1"/>
          </p:cNvSpPr>
          <p:nvPr>
            <p:ph type="title"/>
          </p:nvPr>
        </p:nvSpPr>
        <p:spPr/>
        <p:txBody>
          <a:bodyPr/>
          <a:lstStyle/>
          <a:p>
            <a:r>
              <a:rPr lang="es-CL" dirty="0" err="1"/>
              <a:t>Map</a:t>
            </a:r>
            <a:r>
              <a:rPr lang="es-CL" dirty="0"/>
              <a:t> Reduce</a:t>
            </a:r>
          </a:p>
        </p:txBody>
      </p:sp>
      <p:sp>
        <p:nvSpPr>
          <p:cNvPr id="3" name="Marcador de contenido 2">
            <a:extLst>
              <a:ext uri="{FF2B5EF4-FFF2-40B4-BE49-F238E27FC236}">
                <a16:creationId xmlns:a16="http://schemas.microsoft.com/office/drawing/2014/main" id="{95A68286-F80B-40C2-8150-178F60A320BF}"/>
              </a:ext>
            </a:extLst>
          </p:cNvPr>
          <p:cNvSpPr>
            <a:spLocks noGrp="1"/>
          </p:cNvSpPr>
          <p:nvPr>
            <p:ph idx="1"/>
          </p:nvPr>
        </p:nvSpPr>
        <p:spPr/>
        <p:txBody>
          <a:bodyPr/>
          <a:lstStyle/>
          <a:p>
            <a:r>
              <a:rPr lang="es-ES" dirty="0"/>
              <a:t>Gracias a su arquitectura, MapReduce logra prácticamente una relación lineal de escalabilidad, ya que si los datos crecen es posible añadir más máquinas y tardar lo mismo.</a:t>
            </a:r>
          </a:p>
          <a:p>
            <a:endParaRPr lang="es-ES" dirty="0"/>
          </a:p>
          <a:p>
            <a:r>
              <a:rPr lang="es-ES" dirty="0"/>
              <a:t>Spark mantiene la escalabilidad lineal y la tolerancia a fallos de MapReduce, pero amplía sus bondades gracias a varias funcionalidades: DAG y RDD.</a:t>
            </a:r>
          </a:p>
          <a:p>
            <a:pPr marL="0" indent="0">
              <a:buNone/>
            </a:pPr>
            <a:endParaRPr lang="es-ES" dirty="0"/>
          </a:p>
        </p:txBody>
      </p:sp>
    </p:spTree>
    <p:extLst>
      <p:ext uri="{BB962C8B-B14F-4D97-AF65-F5344CB8AC3E}">
        <p14:creationId xmlns:p14="http://schemas.microsoft.com/office/powerpoint/2010/main" val="206494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E8CF7C5-117C-459C-9B4C-82B31795175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5" name="Rectangle 14">
              <a:extLst>
                <a:ext uri="{FF2B5EF4-FFF2-40B4-BE49-F238E27FC236}">
                  <a16:creationId xmlns:a16="http://schemas.microsoft.com/office/drawing/2014/main" id="{D4B3FB86-7EC1-4073-8317-D932BC5711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346F02C3-73C4-4B91-B422-EAB2FACE632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3E54839-92D5-4E97-B38E-24927FD44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8959A4D-BD4D-4664-AA21-132D65AFF6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ECB0910B-74A9-4D39-9741-5AD6A5A545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703AEDDF-85E0-4F20-B92E-3C244FB6BF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Marcador de contenido 3">
            <a:extLst>
              <a:ext uri="{FF2B5EF4-FFF2-40B4-BE49-F238E27FC236}">
                <a16:creationId xmlns:a16="http://schemas.microsoft.com/office/drawing/2014/main" id="{B164937A-C017-4614-8E6D-F902DBBF44E4}"/>
              </a:ext>
            </a:extLst>
          </p:cNvPr>
          <p:cNvPicPr>
            <a:picLocks noChangeAspect="1"/>
          </p:cNvPicPr>
          <p:nvPr/>
        </p:nvPicPr>
        <p:blipFill>
          <a:blip r:embed="rId3"/>
          <a:stretch>
            <a:fillRect/>
          </a:stretch>
        </p:blipFill>
        <p:spPr>
          <a:xfrm>
            <a:off x="6172200" y="960258"/>
            <a:ext cx="5371343" cy="4955064"/>
          </a:xfrm>
          <a:prstGeom prst="rect">
            <a:avLst/>
          </a:prstGeom>
        </p:spPr>
      </p:pic>
      <p:sp>
        <p:nvSpPr>
          <p:cNvPr id="22" name="Rectangle 21">
            <a:extLst>
              <a:ext uri="{FF2B5EF4-FFF2-40B4-BE49-F238E27FC236}">
                <a16:creationId xmlns:a16="http://schemas.microsoft.com/office/drawing/2014/main" id="{6C9E16AD-C39A-45E0-9155-60C082A8D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330D2F9-31E5-4104-AC84-5D10B160B37C}"/>
              </a:ext>
            </a:extLst>
          </p:cNvPr>
          <p:cNvSpPr>
            <a:spLocks noGrp="1"/>
          </p:cNvSpPr>
          <p:nvPr>
            <p:ph type="title"/>
          </p:nvPr>
        </p:nvSpPr>
        <p:spPr>
          <a:xfrm>
            <a:off x="639098" y="629265"/>
            <a:ext cx="4886461" cy="1622322"/>
          </a:xfrm>
        </p:spPr>
        <p:txBody>
          <a:bodyPr>
            <a:normAutofit/>
          </a:bodyPr>
          <a:lstStyle/>
          <a:p>
            <a:pPr>
              <a:lnSpc>
                <a:spcPct val="90000"/>
              </a:lnSpc>
            </a:pPr>
            <a:r>
              <a:rPr lang="es-ES"/>
              <a:t>DAG (Directed Acyclic Graph)</a:t>
            </a:r>
            <a:br>
              <a:rPr lang="es-ES"/>
            </a:br>
            <a:endParaRPr lang="es-ES"/>
          </a:p>
        </p:txBody>
      </p:sp>
      <p:sp>
        <p:nvSpPr>
          <p:cNvPr id="9" name="Content Placeholder 8">
            <a:extLst>
              <a:ext uri="{FF2B5EF4-FFF2-40B4-BE49-F238E27FC236}">
                <a16:creationId xmlns:a16="http://schemas.microsoft.com/office/drawing/2014/main" id="{C339D7C3-7043-45C7-BB65-8C9A05F3B520}"/>
              </a:ext>
            </a:extLst>
          </p:cNvPr>
          <p:cNvSpPr>
            <a:spLocks noGrp="1"/>
          </p:cNvSpPr>
          <p:nvPr>
            <p:ph idx="1"/>
          </p:nvPr>
        </p:nvSpPr>
        <p:spPr>
          <a:xfrm>
            <a:off x="639098" y="2418735"/>
            <a:ext cx="4886461" cy="3811742"/>
          </a:xfrm>
        </p:spPr>
        <p:txBody>
          <a:bodyPr anchor="ctr">
            <a:normAutofit/>
          </a:bodyPr>
          <a:lstStyle/>
          <a:p>
            <a:r>
              <a:rPr lang="es-ES" dirty="0">
                <a:solidFill>
                  <a:schemeClr val="bg1"/>
                </a:solidFill>
              </a:rPr>
              <a:t>DAG (Grafo Acíclico Dirigido) es un grafo dirigido que no tiene ciclos, es decir, para cada nodo del grafo no hay un camino directo que comience y finalice en dicho nodo.</a:t>
            </a:r>
          </a:p>
          <a:p>
            <a:r>
              <a:rPr lang="es-ES" dirty="0">
                <a:solidFill>
                  <a:schemeClr val="bg1"/>
                </a:solidFill>
              </a:rPr>
              <a:t>Un vértice se conecta a otro, pero nunca a si mismo</a:t>
            </a:r>
            <a:endParaRPr lang="en-US" dirty="0">
              <a:solidFill>
                <a:schemeClr val="bg1"/>
              </a:solidFill>
            </a:endParaRPr>
          </a:p>
        </p:txBody>
      </p:sp>
    </p:spTree>
    <p:extLst>
      <p:ext uri="{BB962C8B-B14F-4D97-AF65-F5344CB8AC3E}">
        <p14:creationId xmlns:p14="http://schemas.microsoft.com/office/powerpoint/2010/main" val="140203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790E09D7-F1C5-43FE-96CD-3F1A3834D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85001DD6-D179-4D98-93F4-A13554CBFB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Oval 13">
            <a:extLst>
              <a:ext uri="{FF2B5EF4-FFF2-40B4-BE49-F238E27FC236}">
                <a16:creationId xmlns:a16="http://schemas.microsoft.com/office/drawing/2014/main" id="{3B84C9BD-F730-4863-A8E3-7A731080D5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F3B38B2E-C6A6-4E5B-9A65-94DC43FBCB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2EB425DF-B52B-4DC5-8652-BF768DFA33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a16="http://schemas.microsoft.com/office/drawing/2014/main" id="{A9DCACD8-3796-4053-AD88-B22C15F980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B310D740-173C-452A-9CE4-4A0FE37C7A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2603B99A-AF02-4BA1-999E-2814246A5A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5972BFD-3C13-4E9C-93E9-D97988723C2B}"/>
              </a:ext>
            </a:extLst>
          </p:cNvPr>
          <p:cNvSpPr>
            <a:spLocks noGrp="1"/>
          </p:cNvSpPr>
          <p:nvPr>
            <p:ph type="title"/>
          </p:nvPr>
        </p:nvSpPr>
        <p:spPr>
          <a:xfrm>
            <a:off x="8471239" y="973667"/>
            <a:ext cx="2942210" cy="4833745"/>
          </a:xfrm>
        </p:spPr>
        <p:txBody>
          <a:bodyPr>
            <a:normAutofit/>
          </a:bodyPr>
          <a:lstStyle/>
          <a:p>
            <a:r>
              <a:rPr lang="es-CL">
                <a:solidFill>
                  <a:srgbClr val="EBEBEB"/>
                </a:solidFill>
              </a:rPr>
              <a:t>DAG</a:t>
            </a:r>
          </a:p>
        </p:txBody>
      </p:sp>
      <p:graphicFrame>
        <p:nvGraphicFramePr>
          <p:cNvPr id="23" name="Marcador de contenido 2">
            <a:extLst>
              <a:ext uri="{FF2B5EF4-FFF2-40B4-BE49-F238E27FC236}">
                <a16:creationId xmlns:a16="http://schemas.microsoft.com/office/drawing/2014/main" id="{7DF0F3BB-06C2-4911-9489-E23A2A57EEA5}"/>
              </a:ext>
            </a:extLst>
          </p:cNvPr>
          <p:cNvGraphicFramePr>
            <a:graphicFrameLocks noGrp="1"/>
          </p:cNvGraphicFramePr>
          <p:nvPr>
            <p:ph idx="1"/>
            <p:extLst>
              <p:ext uri="{D42A27DB-BD31-4B8C-83A1-F6EECF244321}">
                <p14:modId xmlns:p14="http://schemas.microsoft.com/office/powerpoint/2010/main" val="3224015417"/>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696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0FB1970-98D9-464C-A701-6CB283923D56}"/>
              </a:ext>
            </a:extLst>
          </p:cNvPr>
          <p:cNvSpPr>
            <a:spLocks noGrp="1"/>
          </p:cNvSpPr>
          <p:nvPr>
            <p:ph type="title"/>
          </p:nvPr>
        </p:nvSpPr>
        <p:spPr/>
        <p:txBody>
          <a:bodyPr/>
          <a:lstStyle/>
          <a:p>
            <a:r>
              <a:rPr lang="es-CL" dirty="0"/>
              <a:t>API </a:t>
            </a:r>
            <a:r>
              <a:rPr lang="es-CL" dirty="0" err="1"/>
              <a:t>Spark</a:t>
            </a:r>
            <a:endParaRPr lang="es-CL" dirty="0"/>
          </a:p>
        </p:txBody>
      </p:sp>
      <p:sp>
        <p:nvSpPr>
          <p:cNvPr id="5" name="Marcador de texto 4">
            <a:extLst>
              <a:ext uri="{FF2B5EF4-FFF2-40B4-BE49-F238E27FC236}">
                <a16:creationId xmlns:a16="http://schemas.microsoft.com/office/drawing/2014/main" id="{5DE7CDE4-439C-470B-BCD1-7625A93B976A}"/>
              </a:ext>
            </a:extLst>
          </p:cNvPr>
          <p:cNvSpPr>
            <a:spLocks noGrp="1"/>
          </p:cNvSpPr>
          <p:nvPr>
            <p:ph type="body" idx="1"/>
          </p:nvPr>
        </p:nvSpPr>
        <p:spPr/>
        <p:txBody>
          <a:bodyPr/>
          <a:lstStyle/>
          <a:p>
            <a:endParaRPr lang="es-CL"/>
          </a:p>
        </p:txBody>
      </p:sp>
    </p:spTree>
    <p:extLst>
      <p:ext uri="{BB962C8B-B14F-4D97-AF65-F5344CB8AC3E}">
        <p14:creationId xmlns:p14="http://schemas.microsoft.com/office/powerpoint/2010/main" val="76317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C4164AEF-861B-41D1-9ED5-B81051DA7D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54B2470-96FA-445B-A0B1-ABECF57F8267}"/>
              </a:ext>
            </a:extLst>
          </p:cNvPr>
          <p:cNvSpPr>
            <a:spLocks noGrp="1"/>
          </p:cNvSpPr>
          <p:nvPr>
            <p:ph type="title"/>
          </p:nvPr>
        </p:nvSpPr>
        <p:spPr>
          <a:xfrm>
            <a:off x="1154955" y="973667"/>
            <a:ext cx="2942210" cy="4833745"/>
          </a:xfrm>
        </p:spPr>
        <p:txBody>
          <a:bodyPr>
            <a:normAutofit/>
          </a:bodyPr>
          <a:lstStyle/>
          <a:p>
            <a:r>
              <a:rPr lang="es-ES">
                <a:solidFill>
                  <a:srgbClr val="EBEBEB"/>
                </a:solidFill>
              </a:rPr>
              <a:t>RDD (Resilient Distributed Dataset)</a:t>
            </a:r>
          </a:p>
        </p:txBody>
      </p:sp>
      <p:graphicFrame>
        <p:nvGraphicFramePr>
          <p:cNvPr id="5" name="Marcador de contenido 2">
            <a:extLst>
              <a:ext uri="{FF2B5EF4-FFF2-40B4-BE49-F238E27FC236}">
                <a16:creationId xmlns:a16="http://schemas.microsoft.com/office/drawing/2014/main" id="{BA06BAA3-5B13-42D9-93FA-C5312B56DE4E}"/>
              </a:ext>
            </a:extLst>
          </p:cNvPr>
          <p:cNvGraphicFramePr>
            <a:graphicFrameLocks noGrp="1"/>
          </p:cNvGraphicFramePr>
          <p:nvPr>
            <p:ph idx="1"/>
            <p:extLst>
              <p:ext uri="{D42A27DB-BD31-4B8C-83A1-F6EECF244321}">
                <p14:modId xmlns:p14="http://schemas.microsoft.com/office/powerpoint/2010/main" val="408834803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14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C4164AEF-861B-41D1-9ED5-B81051DA7D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B298964-4987-4C1F-A917-4CC674759510}"/>
              </a:ext>
            </a:extLst>
          </p:cNvPr>
          <p:cNvSpPr>
            <a:spLocks noGrp="1"/>
          </p:cNvSpPr>
          <p:nvPr>
            <p:ph type="title"/>
          </p:nvPr>
        </p:nvSpPr>
        <p:spPr>
          <a:xfrm>
            <a:off x="1154955" y="973667"/>
            <a:ext cx="2942210" cy="4833745"/>
          </a:xfrm>
        </p:spPr>
        <p:txBody>
          <a:bodyPr>
            <a:normAutofit/>
          </a:bodyPr>
          <a:lstStyle/>
          <a:p>
            <a:r>
              <a:rPr lang="es-CL">
                <a:solidFill>
                  <a:srgbClr val="EBEBEB"/>
                </a:solidFill>
              </a:rPr>
              <a:t>RDD</a:t>
            </a:r>
          </a:p>
        </p:txBody>
      </p:sp>
      <p:graphicFrame>
        <p:nvGraphicFramePr>
          <p:cNvPr id="5" name="Marcador de contenido 2">
            <a:extLst>
              <a:ext uri="{FF2B5EF4-FFF2-40B4-BE49-F238E27FC236}">
                <a16:creationId xmlns:a16="http://schemas.microsoft.com/office/drawing/2014/main" id="{3CD35E9A-DFCB-43F5-B67C-41EDB2C85B7E}"/>
              </a:ext>
            </a:extLst>
          </p:cNvPr>
          <p:cNvGraphicFramePr>
            <a:graphicFrameLocks noGrp="1"/>
          </p:cNvGraphicFramePr>
          <p:nvPr>
            <p:ph idx="1"/>
            <p:extLst>
              <p:ext uri="{D42A27DB-BD31-4B8C-83A1-F6EECF244321}">
                <p14:modId xmlns:p14="http://schemas.microsoft.com/office/powerpoint/2010/main" val="253424483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71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C4164AEF-861B-41D1-9ED5-B81051DA7D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EED6D9B-0428-4836-BB44-B97B0C0E9273}"/>
              </a:ext>
            </a:extLst>
          </p:cNvPr>
          <p:cNvSpPr>
            <a:spLocks noGrp="1"/>
          </p:cNvSpPr>
          <p:nvPr>
            <p:ph type="title"/>
          </p:nvPr>
        </p:nvSpPr>
        <p:spPr>
          <a:xfrm>
            <a:off x="1154955" y="973667"/>
            <a:ext cx="2942210" cy="4833745"/>
          </a:xfrm>
        </p:spPr>
        <p:txBody>
          <a:bodyPr>
            <a:normAutofit/>
          </a:bodyPr>
          <a:lstStyle/>
          <a:p>
            <a:r>
              <a:rPr lang="es-CL">
                <a:solidFill>
                  <a:srgbClr val="EBEBEB"/>
                </a:solidFill>
              </a:rPr>
              <a:t>RDD</a:t>
            </a:r>
          </a:p>
        </p:txBody>
      </p:sp>
      <p:graphicFrame>
        <p:nvGraphicFramePr>
          <p:cNvPr id="5" name="Marcador de contenido 2">
            <a:extLst>
              <a:ext uri="{FF2B5EF4-FFF2-40B4-BE49-F238E27FC236}">
                <a16:creationId xmlns:a16="http://schemas.microsoft.com/office/drawing/2014/main" id="{8807E52A-C553-41A0-B2DC-8E702883686B}"/>
              </a:ext>
            </a:extLst>
          </p:cNvPr>
          <p:cNvGraphicFramePr>
            <a:graphicFrameLocks noGrp="1"/>
          </p:cNvGraphicFramePr>
          <p:nvPr>
            <p:ph idx="1"/>
            <p:extLst>
              <p:ext uri="{D42A27DB-BD31-4B8C-83A1-F6EECF244321}">
                <p14:modId xmlns:p14="http://schemas.microsoft.com/office/powerpoint/2010/main" val="420657478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8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AACC6-D61E-476F-BBBF-067CB31E94A5}"/>
              </a:ext>
            </a:extLst>
          </p:cNvPr>
          <p:cNvSpPr>
            <a:spLocks noGrp="1"/>
          </p:cNvSpPr>
          <p:nvPr>
            <p:ph type="title"/>
          </p:nvPr>
        </p:nvSpPr>
        <p:spPr/>
        <p:txBody>
          <a:bodyPr/>
          <a:lstStyle/>
          <a:p>
            <a:r>
              <a:rPr lang="es-CL" dirty="0"/>
              <a:t>Agenda día 01</a:t>
            </a:r>
          </a:p>
        </p:txBody>
      </p:sp>
      <p:sp>
        <p:nvSpPr>
          <p:cNvPr id="3" name="Marcador de contenido 2">
            <a:extLst>
              <a:ext uri="{FF2B5EF4-FFF2-40B4-BE49-F238E27FC236}">
                <a16:creationId xmlns:a16="http://schemas.microsoft.com/office/drawing/2014/main" id="{0A0368D2-A711-449F-80EC-2F2229BBA79F}"/>
              </a:ext>
            </a:extLst>
          </p:cNvPr>
          <p:cNvSpPr>
            <a:spLocks noGrp="1"/>
          </p:cNvSpPr>
          <p:nvPr>
            <p:ph idx="1"/>
          </p:nvPr>
        </p:nvSpPr>
        <p:spPr/>
        <p:txBody>
          <a:bodyPr>
            <a:normAutofit lnSpcReduction="10000"/>
          </a:bodyPr>
          <a:lstStyle/>
          <a:p>
            <a:r>
              <a:rPr lang="es-CL" dirty="0"/>
              <a:t>¿Por qué Big Data?</a:t>
            </a:r>
          </a:p>
          <a:p>
            <a:r>
              <a:rPr lang="es-CL" dirty="0"/>
              <a:t>Arquitectura de un </a:t>
            </a:r>
            <a:r>
              <a:rPr lang="es-CL" dirty="0" err="1"/>
              <a:t>cluster</a:t>
            </a:r>
            <a:r>
              <a:rPr lang="es-CL" dirty="0"/>
              <a:t> </a:t>
            </a:r>
            <a:r>
              <a:rPr lang="es-CL" dirty="0" err="1"/>
              <a:t>Spark</a:t>
            </a:r>
            <a:endParaRPr lang="es-CL" dirty="0"/>
          </a:p>
          <a:p>
            <a:r>
              <a:rPr lang="es-CL" dirty="0"/>
              <a:t>API </a:t>
            </a:r>
            <a:r>
              <a:rPr lang="es-CL" dirty="0" err="1"/>
              <a:t>Spark</a:t>
            </a:r>
            <a:endParaRPr lang="es-CL" dirty="0"/>
          </a:p>
          <a:p>
            <a:r>
              <a:rPr lang="es-CL" dirty="0" err="1"/>
              <a:t>Spark</a:t>
            </a:r>
            <a:r>
              <a:rPr lang="es-CL" dirty="0"/>
              <a:t> v/s </a:t>
            </a:r>
            <a:r>
              <a:rPr lang="es-CL" dirty="0" err="1"/>
              <a:t>Hadoop</a:t>
            </a:r>
            <a:endParaRPr lang="es-CL" dirty="0"/>
          </a:p>
          <a:p>
            <a:r>
              <a:rPr lang="es-CL" dirty="0"/>
              <a:t>Crear un </a:t>
            </a:r>
            <a:r>
              <a:rPr lang="es-CL" dirty="0" err="1"/>
              <a:t>cluster</a:t>
            </a:r>
            <a:r>
              <a:rPr lang="es-CL" dirty="0"/>
              <a:t> en </a:t>
            </a:r>
            <a:r>
              <a:rPr lang="es-CL" dirty="0" err="1"/>
              <a:t>Spark</a:t>
            </a:r>
            <a:r>
              <a:rPr lang="es-CL" dirty="0"/>
              <a:t> Debian 9</a:t>
            </a:r>
          </a:p>
          <a:p>
            <a:r>
              <a:rPr lang="es-CL" dirty="0"/>
              <a:t>Instalación y configuración </a:t>
            </a:r>
            <a:r>
              <a:rPr lang="es-CL" dirty="0" err="1"/>
              <a:t>Spark</a:t>
            </a:r>
            <a:r>
              <a:rPr lang="es-CL" dirty="0"/>
              <a:t> en Windows</a:t>
            </a:r>
          </a:p>
          <a:p>
            <a:r>
              <a:rPr lang="es-CL" dirty="0" err="1"/>
              <a:t>Spark</a:t>
            </a:r>
            <a:r>
              <a:rPr lang="es-CL" dirty="0"/>
              <a:t> y MySQL</a:t>
            </a:r>
          </a:p>
          <a:p>
            <a:r>
              <a:rPr lang="es-CL" dirty="0"/>
              <a:t>Twitter y </a:t>
            </a:r>
            <a:r>
              <a:rPr lang="es-CL" dirty="0" err="1"/>
              <a:t>Spark</a:t>
            </a:r>
            <a:endParaRPr lang="es-CL" dirty="0"/>
          </a:p>
          <a:p>
            <a:r>
              <a:rPr lang="es-CL" dirty="0"/>
              <a:t>Zeppelin</a:t>
            </a:r>
          </a:p>
          <a:p>
            <a:endParaRPr lang="es-CL" dirty="0"/>
          </a:p>
        </p:txBody>
      </p:sp>
    </p:spTree>
    <p:extLst>
      <p:ext uri="{BB962C8B-B14F-4D97-AF65-F5344CB8AC3E}">
        <p14:creationId xmlns:p14="http://schemas.microsoft.com/office/powerpoint/2010/main" val="80338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8CD42C-2E98-437C-AF0D-ADB770381D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3AA7B5C7-7348-4EFC-BEE4-5AA469D57C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4" name="Rectangle 13">
            <a:extLst>
              <a:ext uri="{FF2B5EF4-FFF2-40B4-BE49-F238E27FC236}">
                <a16:creationId xmlns:a16="http://schemas.microsoft.com/office/drawing/2014/main" id="{A76BBD40-26F7-4779-A7E1-17EADF3488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AFA4A55-63B1-4525-AB50-9794B4C3E094}"/>
              </a:ext>
            </a:extLst>
          </p:cNvPr>
          <p:cNvSpPr>
            <a:spLocks noGrp="1"/>
          </p:cNvSpPr>
          <p:nvPr>
            <p:ph type="title"/>
          </p:nvPr>
        </p:nvSpPr>
        <p:spPr>
          <a:xfrm>
            <a:off x="1154954" y="973669"/>
            <a:ext cx="8825659" cy="706964"/>
          </a:xfrm>
        </p:spPr>
        <p:txBody>
          <a:bodyPr>
            <a:normAutofit/>
          </a:bodyPr>
          <a:lstStyle/>
          <a:p>
            <a:r>
              <a:rPr lang="es-ES">
                <a:solidFill>
                  <a:srgbClr val="FFFFFF"/>
                </a:solidFill>
              </a:rPr>
              <a:t>Modelo de programación</a:t>
            </a:r>
          </a:p>
        </p:txBody>
      </p:sp>
      <p:graphicFrame>
        <p:nvGraphicFramePr>
          <p:cNvPr id="5" name="Marcador de contenido 2">
            <a:extLst>
              <a:ext uri="{FF2B5EF4-FFF2-40B4-BE49-F238E27FC236}">
                <a16:creationId xmlns:a16="http://schemas.microsoft.com/office/drawing/2014/main" id="{831780A4-9E56-4A52-8C64-307E7D5EE8CD}"/>
              </a:ext>
            </a:extLst>
          </p:cNvPr>
          <p:cNvGraphicFramePr>
            <a:graphicFrameLocks noGrp="1"/>
          </p:cNvGraphicFramePr>
          <p:nvPr>
            <p:ph idx="1"/>
            <p:extLst>
              <p:ext uri="{D42A27DB-BD31-4B8C-83A1-F6EECF244321}">
                <p14:modId xmlns:p14="http://schemas.microsoft.com/office/powerpoint/2010/main" val="135197981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75791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2AE76-9AD5-4E6B-A64F-6797F090C3CB}"/>
              </a:ext>
            </a:extLst>
          </p:cNvPr>
          <p:cNvSpPr>
            <a:spLocks noGrp="1"/>
          </p:cNvSpPr>
          <p:nvPr>
            <p:ph type="title"/>
          </p:nvPr>
        </p:nvSpPr>
        <p:spPr/>
        <p:txBody>
          <a:bodyPr/>
          <a:lstStyle/>
          <a:p>
            <a:r>
              <a:rPr lang="es-CL" dirty="0"/>
              <a:t>Modelo de programación</a:t>
            </a:r>
          </a:p>
        </p:txBody>
      </p:sp>
      <p:sp>
        <p:nvSpPr>
          <p:cNvPr id="3" name="Marcador de contenido 2">
            <a:extLst>
              <a:ext uri="{FF2B5EF4-FFF2-40B4-BE49-F238E27FC236}">
                <a16:creationId xmlns:a16="http://schemas.microsoft.com/office/drawing/2014/main" id="{4CB3275C-D009-41C8-808C-F0FCB8F73091}"/>
              </a:ext>
            </a:extLst>
          </p:cNvPr>
          <p:cNvSpPr>
            <a:spLocks noGrp="1"/>
          </p:cNvSpPr>
          <p:nvPr>
            <p:ph sz="half" idx="1"/>
          </p:nvPr>
        </p:nvSpPr>
        <p:spPr/>
        <p:txBody>
          <a:bodyPr/>
          <a:lstStyle/>
          <a:p>
            <a:r>
              <a:rPr lang="es-ES" dirty="0"/>
              <a:t>Tras realizar las acciones y transformaciones necesarias sobre los datos, los objetos RDD deben converger para crear el RDD final. Este RDD puede ser almacenado.</a:t>
            </a:r>
          </a:p>
          <a:p>
            <a:r>
              <a:rPr lang="es-ES" dirty="0"/>
              <a:t>Un pequeño ejemplo de código en </a:t>
            </a:r>
            <a:r>
              <a:rPr lang="es-ES" u="sng" dirty="0"/>
              <a:t>Python que cuenta el número de palabras que contiene un archivo</a:t>
            </a:r>
            <a:r>
              <a:rPr lang="es-ES" dirty="0"/>
              <a:t> sería el siguiente:</a:t>
            </a:r>
          </a:p>
          <a:p>
            <a:endParaRPr lang="es-ES" dirty="0"/>
          </a:p>
        </p:txBody>
      </p:sp>
      <p:sp>
        <p:nvSpPr>
          <p:cNvPr id="6" name="Marcador de contenido 5">
            <a:extLst>
              <a:ext uri="{FF2B5EF4-FFF2-40B4-BE49-F238E27FC236}">
                <a16:creationId xmlns:a16="http://schemas.microsoft.com/office/drawing/2014/main" id="{18514392-0C3A-4813-A5D2-6D2639B2D467}"/>
              </a:ext>
            </a:extLst>
          </p:cNvPr>
          <p:cNvSpPr>
            <a:spLocks noGrp="1"/>
          </p:cNvSpPr>
          <p:nvPr>
            <p:ph sz="half" idx="2"/>
          </p:nvPr>
        </p:nvSpPr>
        <p:spPr>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a:t>my_RDD = spark.textFile("hdfs://...")</a:t>
            </a:r>
          </a:p>
          <a:p>
            <a:pPr algn="ctr"/>
            <a:r>
              <a:rPr lang="es-ES"/>
              <a:t>words = my_RDD.flatMap(lambda line : line.split(" "))</a:t>
            </a:r>
          </a:p>
          <a:p>
            <a:pPr algn="ctr"/>
            <a:r>
              <a:rPr lang="es-ES"/>
              <a:t>              .map(lambda word : (word, 1))</a:t>
            </a:r>
          </a:p>
          <a:p>
            <a:pPr algn="ctr"/>
            <a:r>
              <a:rPr lang="es-ES"/>
              <a:t>              .reduceByKey(lambda a, b : a + b)</a:t>
            </a:r>
          </a:p>
          <a:p>
            <a:pPr algn="ctr"/>
            <a:r>
              <a:rPr lang="es-ES"/>
              <a:t>words.saveAsTextFile("hdfs://...")</a:t>
            </a:r>
            <a:endParaRPr lang="es-ES" dirty="0"/>
          </a:p>
        </p:txBody>
      </p:sp>
    </p:spTree>
    <p:extLst>
      <p:ext uri="{BB962C8B-B14F-4D97-AF65-F5344CB8AC3E}">
        <p14:creationId xmlns:p14="http://schemas.microsoft.com/office/powerpoint/2010/main" val="2447298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B79A3-4354-4A87-B227-36FDF4401AC7}"/>
              </a:ext>
            </a:extLst>
          </p:cNvPr>
          <p:cNvSpPr>
            <a:spLocks noGrp="1"/>
          </p:cNvSpPr>
          <p:nvPr>
            <p:ph type="title"/>
          </p:nvPr>
        </p:nvSpPr>
        <p:spPr/>
        <p:txBody>
          <a:bodyPr/>
          <a:lstStyle/>
          <a:p>
            <a:r>
              <a:rPr lang="es-CL" dirty="0"/>
              <a:t>Modelo de programación</a:t>
            </a:r>
          </a:p>
        </p:txBody>
      </p:sp>
      <p:sp>
        <p:nvSpPr>
          <p:cNvPr id="3" name="Marcador de contenido 2">
            <a:extLst>
              <a:ext uri="{FF2B5EF4-FFF2-40B4-BE49-F238E27FC236}">
                <a16:creationId xmlns:a16="http://schemas.microsoft.com/office/drawing/2014/main" id="{8A75380F-BFCD-4563-A650-2B07981E4EAE}"/>
              </a:ext>
            </a:extLst>
          </p:cNvPr>
          <p:cNvSpPr>
            <a:spLocks noGrp="1"/>
          </p:cNvSpPr>
          <p:nvPr>
            <p:ph idx="1"/>
          </p:nvPr>
        </p:nvSpPr>
        <p:spPr/>
        <p:txBody>
          <a:bodyPr/>
          <a:lstStyle/>
          <a:p>
            <a:r>
              <a:rPr lang="es-ES" dirty="0"/>
              <a:t>Cuando el programa comienza su ejecución crea un grafo similar al de la figura siguiente en el que los nodos son objetos RDD y las uniones entre ellos son operaciones de transformación. </a:t>
            </a:r>
          </a:p>
          <a:p>
            <a:r>
              <a:rPr lang="es-ES" dirty="0"/>
              <a:t>El grafo de la ejecución es un DAG y, cada grafo es una unidad atómica de ejecución. En la figura siguiente, las líneas rojas representan transformación y las verdes operación.</a:t>
            </a:r>
          </a:p>
          <a:p>
            <a:endParaRPr lang="es-ES" dirty="0"/>
          </a:p>
        </p:txBody>
      </p:sp>
      <p:pic>
        <p:nvPicPr>
          <p:cNvPr id="5" name="Imagen 4">
            <a:extLst>
              <a:ext uri="{FF2B5EF4-FFF2-40B4-BE49-F238E27FC236}">
                <a16:creationId xmlns:a16="http://schemas.microsoft.com/office/drawing/2014/main" id="{1966CAB6-0EBD-42DF-92EA-11D72C3AC488}"/>
              </a:ext>
            </a:extLst>
          </p:cNvPr>
          <p:cNvPicPr>
            <a:picLocks noChangeAspect="1"/>
          </p:cNvPicPr>
          <p:nvPr/>
        </p:nvPicPr>
        <p:blipFill>
          <a:blip r:embed="rId2"/>
          <a:stretch>
            <a:fillRect/>
          </a:stretch>
        </p:blipFill>
        <p:spPr>
          <a:xfrm>
            <a:off x="1621148" y="2761430"/>
            <a:ext cx="8949704" cy="1335140"/>
          </a:xfrm>
          <a:prstGeom prst="rect">
            <a:avLst/>
          </a:prstGeom>
        </p:spPr>
      </p:pic>
    </p:spTree>
    <p:extLst>
      <p:ext uri="{BB962C8B-B14F-4D97-AF65-F5344CB8AC3E}">
        <p14:creationId xmlns:p14="http://schemas.microsoft.com/office/powerpoint/2010/main" val="179124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3A114B-CAF8-402E-A898-DEE2C2022E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4E68BB1-DCF6-49AB-8FF1-7E68DCBCD1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A9B8539-604B-420E-BA1B-0A2E64CD7C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7236CAA2-54C3-4136-B0CC-6837B14D8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0F86E67-9E86-453F-92BC-648189829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2" name="Rectangle 21">
            <a:extLst>
              <a:ext uri="{FF2B5EF4-FFF2-40B4-BE49-F238E27FC236}">
                <a16:creationId xmlns:a16="http://schemas.microsoft.com/office/drawing/2014/main" id="{F73C5439-21D4-46F3-9CF4-FF1CE786FF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Marcador de contenido 5">
            <a:extLst>
              <a:ext uri="{FF2B5EF4-FFF2-40B4-BE49-F238E27FC236}">
                <a16:creationId xmlns:a16="http://schemas.microsoft.com/office/drawing/2014/main" id="{8C4BB8BC-6A90-4632-9FEA-9658D3700FE9}"/>
              </a:ext>
            </a:extLst>
          </p:cNvPr>
          <p:cNvPicPr>
            <a:picLocks noGrp="1" noChangeAspect="1"/>
          </p:cNvPicPr>
          <p:nvPr>
            <p:ph idx="1"/>
          </p:nvPr>
        </p:nvPicPr>
        <p:blipFill>
          <a:blip r:embed="rId3"/>
          <a:stretch>
            <a:fillRect/>
          </a:stretch>
        </p:blipFill>
        <p:spPr>
          <a:xfrm>
            <a:off x="1461256" y="1113063"/>
            <a:ext cx="5767920" cy="4628758"/>
          </a:xfrm>
          <a:prstGeom prst="roundRect">
            <a:avLst>
              <a:gd name="adj" fmla="val 1329"/>
            </a:avLst>
          </a:prstGeom>
          <a:effectLst>
            <a:outerShdw blurRad="50800" dist="50800" dir="5400000" algn="tl" rotWithShape="0">
              <a:srgbClr val="000000">
                <a:alpha val="43000"/>
              </a:srgbClr>
            </a:outerShdw>
          </a:effectLst>
        </p:spPr>
      </p:pic>
      <p:sp>
        <p:nvSpPr>
          <p:cNvPr id="3" name="Título 2">
            <a:extLst>
              <a:ext uri="{FF2B5EF4-FFF2-40B4-BE49-F238E27FC236}">
                <a16:creationId xmlns:a16="http://schemas.microsoft.com/office/drawing/2014/main" id="{421896FF-0C12-4079-93AE-C374097B4A49}"/>
              </a:ext>
            </a:extLst>
          </p:cNvPr>
          <p:cNvSpPr>
            <a:spLocks noGrp="1"/>
          </p:cNvSpPr>
          <p:nvPr>
            <p:ph type="title"/>
          </p:nvPr>
        </p:nvSpPr>
        <p:spPr>
          <a:xfrm>
            <a:off x="8160773" y="1113062"/>
            <a:ext cx="3382297" cy="3281957"/>
          </a:xfrm>
        </p:spPr>
        <p:txBody>
          <a:bodyPr vert="horz" lIns="91440" tIns="45720" rIns="91440" bIns="45720" rtlCol="0" anchor="b">
            <a:normAutofit fontScale="90000"/>
          </a:bodyPr>
          <a:lstStyle/>
          <a:p>
            <a:r>
              <a:rPr lang="en-US" sz="5400" dirty="0" err="1"/>
              <a:t>Modelo</a:t>
            </a:r>
            <a:r>
              <a:rPr lang="en-US" sz="5400" dirty="0"/>
              <a:t> de </a:t>
            </a:r>
            <a:r>
              <a:rPr lang="en-US" sz="5400" dirty="0" err="1"/>
              <a:t>programación</a:t>
            </a:r>
            <a:endParaRPr lang="en-US" sz="5400" dirty="0"/>
          </a:p>
        </p:txBody>
      </p:sp>
    </p:spTree>
    <p:extLst>
      <p:ext uri="{BB962C8B-B14F-4D97-AF65-F5344CB8AC3E}">
        <p14:creationId xmlns:p14="http://schemas.microsoft.com/office/powerpoint/2010/main" val="3586266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92184-7E79-4F34-AC67-5CC59ED4E759}"/>
              </a:ext>
            </a:extLst>
          </p:cNvPr>
          <p:cNvSpPr>
            <a:spLocks noGrp="1"/>
          </p:cNvSpPr>
          <p:nvPr>
            <p:ph type="title"/>
          </p:nvPr>
        </p:nvSpPr>
        <p:spPr/>
        <p:txBody>
          <a:bodyPr/>
          <a:lstStyle/>
          <a:p>
            <a:r>
              <a:rPr lang="es-ES" dirty="0"/>
              <a:t>Tipos de transformaciones</a:t>
            </a:r>
          </a:p>
        </p:txBody>
      </p:sp>
      <p:sp>
        <p:nvSpPr>
          <p:cNvPr id="3" name="Marcador de contenido 2">
            <a:extLst>
              <a:ext uri="{FF2B5EF4-FFF2-40B4-BE49-F238E27FC236}">
                <a16:creationId xmlns:a16="http://schemas.microsoft.com/office/drawing/2014/main" id="{A912523C-D5B2-4DFC-B4E5-3BB5D52BB838}"/>
              </a:ext>
            </a:extLst>
          </p:cNvPr>
          <p:cNvSpPr>
            <a:spLocks noGrp="1"/>
          </p:cNvSpPr>
          <p:nvPr>
            <p:ph idx="1"/>
          </p:nvPr>
        </p:nvSpPr>
        <p:spPr/>
        <p:txBody>
          <a:bodyPr/>
          <a:lstStyle/>
          <a:p>
            <a:r>
              <a:rPr lang="es-ES" dirty="0"/>
              <a:t>Es muy posible que los datos con los que se necesite tratar estén en diferentes objetos RDD, por lo que Spark define dos tipos de operaciones de transformación: </a:t>
            </a:r>
            <a:r>
              <a:rPr lang="es-ES" u="sng" dirty="0" err="1"/>
              <a:t>narrow</a:t>
            </a:r>
            <a:r>
              <a:rPr lang="es-ES" u="sng" dirty="0"/>
              <a:t> </a:t>
            </a:r>
            <a:r>
              <a:rPr lang="es-ES" u="sng" dirty="0" err="1"/>
              <a:t>transformation</a:t>
            </a:r>
            <a:r>
              <a:rPr lang="es-ES" u="sng" dirty="0"/>
              <a:t> y </a:t>
            </a:r>
            <a:r>
              <a:rPr lang="es-ES" u="sng" dirty="0" err="1"/>
              <a:t>wide</a:t>
            </a:r>
            <a:r>
              <a:rPr lang="es-ES" u="sng" dirty="0"/>
              <a:t> </a:t>
            </a:r>
            <a:r>
              <a:rPr lang="es-ES" u="sng" dirty="0" err="1"/>
              <a:t>transformation</a:t>
            </a:r>
            <a:r>
              <a:rPr lang="es-ES" u="sng" dirty="0"/>
              <a:t>.</a:t>
            </a:r>
          </a:p>
          <a:p>
            <a:pPr marL="0" indent="0">
              <a:buNone/>
            </a:pPr>
            <a:endParaRPr lang="es-ES" u="sng" dirty="0"/>
          </a:p>
          <a:p>
            <a:r>
              <a:rPr lang="es-ES" b="1" dirty="0"/>
              <a:t>Narrow </a:t>
            </a:r>
            <a:r>
              <a:rPr lang="es-ES" b="1" dirty="0" err="1"/>
              <a:t>transformation</a:t>
            </a:r>
            <a:r>
              <a:rPr lang="es-ES" b="1" dirty="0"/>
              <a:t>: </a:t>
            </a:r>
            <a:r>
              <a:rPr lang="es-ES" dirty="0"/>
              <a:t>se utiliza cuando los datos que se necesitan tratar están en la misma partición del RDD y no es necesario realizar una mezcla de dichos datos para obtenerlos todos. Algunos ejemplos son las funciones </a:t>
            </a:r>
            <a:r>
              <a:rPr lang="es-ES" dirty="0" err="1"/>
              <a:t>filter</a:t>
            </a:r>
            <a:r>
              <a:rPr lang="es-ES" dirty="0"/>
              <a:t>(), </a:t>
            </a:r>
            <a:r>
              <a:rPr lang="es-ES" dirty="0" err="1"/>
              <a:t>sample</a:t>
            </a:r>
            <a:r>
              <a:rPr lang="es-ES" dirty="0"/>
              <a:t>(), </a:t>
            </a:r>
            <a:r>
              <a:rPr lang="es-ES" dirty="0" err="1"/>
              <a:t>map</a:t>
            </a:r>
            <a:r>
              <a:rPr lang="es-ES" dirty="0"/>
              <a:t>() o </a:t>
            </a:r>
            <a:r>
              <a:rPr lang="es-ES" dirty="0" err="1"/>
              <a:t>flatMap</a:t>
            </a:r>
            <a:r>
              <a:rPr lang="es-ES" dirty="0"/>
              <a:t>().</a:t>
            </a:r>
          </a:p>
        </p:txBody>
      </p:sp>
    </p:spTree>
    <p:extLst>
      <p:ext uri="{BB962C8B-B14F-4D97-AF65-F5344CB8AC3E}">
        <p14:creationId xmlns:p14="http://schemas.microsoft.com/office/powerpoint/2010/main" val="943244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482E4-0F22-445F-8292-55B29167707A}"/>
              </a:ext>
            </a:extLst>
          </p:cNvPr>
          <p:cNvSpPr>
            <a:spLocks noGrp="1"/>
          </p:cNvSpPr>
          <p:nvPr>
            <p:ph type="title"/>
          </p:nvPr>
        </p:nvSpPr>
        <p:spPr/>
        <p:txBody>
          <a:bodyPr/>
          <a:lstStyle/>
          <a:p>
            <a:r>
              <a:rPr lang="es-CL" dirty="0"/>
              <a:t>Tipos de transformaciones</a:t>
            </a:r>
          </a:p>
        </p:txBody>
      </p:sp>
      <p:sp>
        <p:nvSpPr>
          <p:cNvPr id="3" name="Marcador de contenido 2">
            <a:extLst>
              <a:ext uri="{FF2B5EF4-FFF2-40B4-BE49-F238E27FC236}">
                <a16:creationId xmlns:a16="http://schemas.microsoft.com/office/drawing/2014/main" id="{6A68CB0F-B410-4C87-A840-6DC846A75193}"/>
              </a:ext>
            </a:extLst>
          </p:cNvPr>
          <p:cNvSpPr>
            <a:spLocks noGrp="1"/>
          </p:cNvSpPr>
          <p:nvPr>
            <p:ph idx="1"/>
          </p:nvPr>
        </p:nvSpPr>
        <p:spPr/>
        <p:txBody>
          <a:bodyPr/>
          <a:lstStyle/>
          <a:p>
            <a:r>
              <a:rPr lang="es-ES" b="1" dirty="0"/>
              <a:t>Wide </a:t>
            </a:r>
            <a:r>
              <a:rPr lang="es-ES" b="1" dirty="0" err="1"/>
              <a:t>transformation</a:t>
            </a:r>
            <a:r>
              <a:rPr lang="es-ES" b="1" dirty="0"/>
              <a:t>: </a:t>
            </a:r>
            <a:r>
              <a:rPr lang="es-ES" dirty="0"/>
              <a:t>se utiliza cuando la lógica de la aplicación necesita datos que se encuentran en diferentes particiones de un RDD y es necesario mezclar dichas particiones para agrupar los datos necesarios en un RDD determinado. </a:t>
            </a:r>
          </a:p>
          <a:p>
            <a:pPr marL="0" indent="0">
              <a:buNone/>
            </a:pPr>
            <a:endParaRPr lang="es-ES" dirty="0"/>
          </a:p>
          <a:p>
            <a:r>
              <a:rPr lang="es-ES" dirty="0"/>
              <a:t>Ejemplos de </a:t>
            </a:r>
            <a:r>
              <a:rPr lang="es-ES" dirty="0" err="1"/>
              <a:t>wide</a:t>
            </a:r>
            <a:r>
              <a:rPr lang="es-ES" dirty="0"/>
              <a:t> </a:t>
            </a:r>
            <a:r>
              <a:rPr lang="es-ES" dirty="0" err="1"/>
              <a:t>transformation</a:t>
            </a:r>
            <a:r>
              <a:rPr lang="es-ES" dirty="0"/>
              <a:t> son: </a:t>
            </a:r>
            <a:r>
              <a:rPr lang="es-ES" dirty="0" err="1"/>
              <a:t>groupByKey</a:t>
            </a:r>
            <a:r>
              <a:rPr lang="es-ES" dirty="0"/>
              <a:t>() o </a:t>
            </a:r>
            <a:r>
              <a:rPr lang="es-ES" dirty="0" err="1"/>
              <a:t>reduceByKey</a:t>
            </a:r>
            <a:r>
              <a:rPr lang="es-ES" dirty="0"/>
              <a:t>().</a:t>
            </a:r>
          </a:p>
          <a:p>
            <a:endParaRPr lang="es-ES" dirty="0"/>
          </a:p>
        </p:txBody>
      </p:sp>
    </p:spTree>
    <p:extLst>
      <p:ext uri="{BB962C8B-B14F-4D97-AF65-F5344CB8AC3E}">
        <p14:creationId xmlns:p14="http://schemas.microsoft.com/office/powerpoint/2010/main" val="1297253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10">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19">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4E8CF7C5-117C-459C-9B4C-82B31795175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D4B3FB86-7EC1-4073-8317-D932BC5711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46F02C3-73C4-4B91-B422-EAB2FACE632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3E54839-92D5-4E97-B38E-24927FD443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18959A4D-BD4D-4664-AA21-132D65AFF6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ECB0910B-74A9-4D39-9741-5AD6A5A545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5">
              <a:extLst>
                <a:ext uri="{FF2B5EF4-FFF2-40B4-BE49-F238E27FC236}">
                  <a16:creationId xmlns:a16="http://schemas.microsoft.com/office/drawing/2014/main" id="{703AEDDF-85E0-4F20-B92E-3C244FB6BFD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Marcador de contenido 5">
            <a:extLst>
              <a:ext uri="{FF2B5EF4-FFF2-40B4-BE49-F238E27FC236}">
                <a16:creationId xmlns:a16="http://schemas.microsoft.com/office/drawing/2014/main" id="{D136CB55-DCB4-4F5E-A49C-8D4F20461F85}"/>
              </a:ext>
            </a:extLst>
          </p:cNvPr>
          <p:cNvPicPr>
            <a:picLocks noGrp="1" noChangeAspect="1"/>
          </p:cNvPicPr>
          <p:nvPr>
            <p:ph sz="half" idx="2"/>
          </p:nvPr>
        </p:nvPicPr>
        <p:blipFill>
          <a:blip r:embed="rId3"/>
          <a:stretch>
            <a:fillRect/>
          </a:stretch>
        </p:blipFill>
        <p:spPr>
          <a:xfrm>
            <a:off x="6172200" y="1880101"/>
            <a:ext cx="5371343" cy="3115378"/>
          </a:xfrm>
          <a:prstGeom prst="rect">
            <a:avLst/>
          </a:prstGeom>
        </p:spPr>
      </p:pic>
      <p:sp>
        <p:nvSpPr>
          <p:cNvPr id="30" name="Rectangle 29">
            <a:extLst>
              <a:ext uri="{FF2B5EF4-FFF2-40B4-BE49-F238E27FC236}">
                <a16:creationId xmlns:a16="http://schemas.microsoft.com/office/drawing/2014/main" id="{6C9E16AD-C39A-45E0-9155-60C082A8D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9B411DE-8A6E-46B9-BB0D-99A1929318E7}"/>
              </a:ext>
            </a:extLst>
          </p:cNvPr>
          <p:cNvSpPr>
            <a:spLocks noGrp="1"/>
          </p:cNvSpPr>
          <p:nvPr>
            <p:ph type="title"/>
          </p:nvPr>
        </p:nvSpPr>
        <p:spPr>
          <a:xfrm>
            <a:off x="639098" y="629265"/>
            <a:ext cx="4886461" cy="1622322"/>
          </a:xfrm>
        </p:spPr>
        <p:txBody>
          <a:bodyPr vert="horz" lIns="91440" tIns="45720" rIns="91440" bIns="45720" rtlCol="0" anchor="ctr">
            <a:normAutofit/>
          </a:bodyPr>
          <a:lstStyle/>
          <a:p>
            <a:r>
              <a:rPr lang="en-US"/>
              <a:t>Tipos de transformaciones</a:t>
            </a:r>
          </a:p>
        </p:txBody>
      </p:sp>
      <p:sp>
        <p:nvSpPr>
          <p:cNvPr id="3" name="Marcador de contenido 2">
            <a:extLst>
              <a:ext uri="{FF2B5EF4-FFF2-40B4-BE49-F238E27FC236}">
                <a16:creationId xmlns:a16="http://schemas.microsoft.com/office/drawing/2014/main" id="{FA3F5E0F-EE0D-4ABB-BF09-5EA3A82BCD2F}"/>
              </a:ext>
            </a:extLst>
          </p:cNvPr>
          <p:cNvSpPr>
            <a:spLocks noGrp="1"/>
          </p:cNvSpPr>
          <p:nvPr>
            <p:ph sz="half" idx="1"/>
          </p:nvPr>
        </p:nvSpPr>
        <p:spPr>
          <a:xfrm>
            <a:off x="639098" y="2418735"/>
            <a:ext cx="4886461" cy="3811742"/>
          </a:xfrm>
        </p:spPr>
        <p:txBody>
          <a:bodyPr vert="horz" lIns="91440" tIns="45720" rIns="91440" bIns="45720" rtlCol="0" anchor="ctr">
            <a:normAutofit/>
          </a:bodyPr>
          <a:lstStyle/>
          <a:p>
            <a:r>
              <a:rPr lang="en-US">
                <a:solidFill>
                  <a:schemeClr val="bg1"/>
                </a:solidFill>
              </a:rPr>
              <a:t>Una representación gráfica de ambos tipos de transformaciones es la que se puede apreciar en la figura siguiente:</a:t>
            </a:r>
          </a:p>
        </p:txBody>
      </p:sp>
    </p:spTree>
    <p:extLst>
      <p:ext uri="{BB962C8B-B14F-4D97-AF65-F5344CB8AC3E}">
        <p14:creationId xmlns:p14="http://schemas.microsoft.com/office/powerpoint/2010/main" val="3138282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7CD0A-FA94-4CE2-B2A9-6D3CB8C15AB8}"/>
              </a:ext>
            </a:extLst>
          </p:cNvPr>
          <p:cNvSpPr>
            <a:spLocks noGrp="1"/>
          </p:cNvSpPr>
          <p:nvPr>
            <p:ph type="title"/>
          </p:nvPr>
        </p:nvSpPr>
        <p:spPr/>
        <p:txBody>
          <a:bodyPr/>
          <a:lstStyle/>
          <a:p>
            <a:r>
              <a:rPr lang="es-CL" dirty="0"/>
              <a:t>Tipos de transformaciones</a:t>
            </a:r>
          </a:p>
        </p:txBody>
      </p:sp>
      <p:sp>
        <p:nvSpPr>
          <p:cNvPr id="3" name="Marcador de contenido 2">
            <a:extLst>
              <a:ext uri="{FF2B5EF4-FFF2-40B4-BE49-F238E27FC236}">
                <a16:creationId xmlns:a16="http://schemas.microsoft.com/office/drawing/2014/main" id="{9ED297A0-342A-4061-AD70-D251EE17C7E5}"/>
              </a:ext>
            </a:extLst>
          </p:cNvPr>
          <p:cNvSpPr>
            <a:spLocks noGrp="1"/>
          </p:cNvSpPr>
          <p:nvPr>
            <p:ph sz="half" idx="1"/>
          </p:nvPr>
        </p:nvSpPr>
        <p:spPr/>
        <p:txBody>
          <a:bodyPr>
            <a:normAutofit fontScale="92500" lnSpcReduction="20000"/>
          </a:bodyPr>
          <a:lstStyle/>
          <a:p>
            <a:r>
              <a:rPr lang="es-ES" dirty="0"/>
              <a:t>En algunos casos es posible realizar un reordenamiento de datos para reducir la cantidad de datos que deben ser mezclados. A continuación se muestra un ejemplo de un JOIN entre dos objetos RDD seguido de una operación de filtrado.</a:t>
            </a:r>
          </a:p>
          <a:p>
            <a:endParaRPr lang="es-ES" dirty="0"/>
          </a:p>
          <a:p>
            <a:r>
              <a:rPr lang="es-ES" dirty="0"/>
              <a:t>Por ejemplo, dados dos objetos RDD (RDD1 y RDD2), con variables ’a’ y ’b’, se va a realizar una operación de JOIN entre ambos conjuntos de datos para los casos en los que ’a’ sea mayor que 5 y ’b’ sea menor que 10:</a:t>
            </a:r>
          </a:p>
        </p:txBody>
      </p:sp>
      <p:sp>
        <p:nvSpPr>
          <p:cNvPr id="6" name="Marcador de contenido 5">
            <a:extLst>
              <a:ext uri="{FF2B5EF4-FFF2-40B4-BE49-F238E27FC236}">
                <a16:creationId xmlns:a16="http://schemas.microsoft.com/office/drawing/2014/main" id="{C2AF820F-357A-4647-9FE3-E991691E67CF}"/>
              </a:ext>
            </a:extLst>
          </p:cNvPr>
          <p:cNvSpPr>
            <a:spLocks noGrp="1"/>
          </p:cNvSpPr>
          <p:nvPr>
            <p:ph sz="half" idx="2"/>
          </p:nvPr>
        </p:nvSpPr>
        <p:spPr>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SELECT a, b FROM RDD1 JOIN RDD2 WHERE a&gt;5 AND b&lt;10</a:t>
            </a:r>
            <a:endParaRPr lang="es-ES"/>
          </a:p>
        </p:txBody>
      </p:sp>
    </p:spTree>
    <p:extLst>
      <p:ext uri="{BB962C8B-B14F-4D97-AF65-F5344CB8AC3E}">
        <p14:creationId xmlns:p14="http://schemas.microsoft.com/office/powerpoint/2010/main" val="265839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B16CE-851D-4F04-9247-E925AD7AFADC}"/>
              </a:ext>
            </a:extLst>
          </p:cNvPr>
          <p:cNvSpPr>
            <a:spLocks noGrp="1"/>
          </p:cNvSpPr>
          <p:nvPr>
            <p:ph type="title"/>
          </p:nvPr>
        </p:nvSpPr>
        <p:spPr/>
        <p:txBody>
          <a:bodyPr/>
          <a:lstStyle/>
          <a:p>
            <a:r>
              <a:rPr lang="es-CL" dirty="0"/>
              <a:t>Tipos de transformaciones</a:t>
            </a:r>
          </a:p>
        </p:txBody>
      </p:sp>
      <p:sp>
        <p:nvSpPr>
          <p:cNvPr id="3" name="Marcador de contenido 2">
            <a:extLst>
              <a:ext uri="{FF2B5EF4-FFF2-40B4-BE49-F238E27FC236}">
                <a16:creationId xmlns:a16="http://schemas.microsoft.com/office/drawing/2014/main" id="{8E5249A3-A242-41C1-927F-923E45E24CFD}"/>
              </a:ext>
            </a:extLst>
          </p:cNvPr>
          <p:cNvSpPr>
            <a:spLocks noGrp="1"/>
          </p:cNvSpPr>
          <p:nvPr>
            <p:ph idx="1"/>
          </p:nvPr>
        </p:nvSpPr>
        <p:spPr/>
        <p:txBody>
          <a:bodyPr/>
          <a:lstStyle/>
          <a:p>
            <a:r>
              <a:rPr lang="es-ES" dirty="0"/>
              <a:t>Esta operación puede realizarse de dos maneras, tal y como se aprecia en la imagen de abajo. </a:t>
            </a:r>
          </a:p>
          <a:p>
            <a:r>
              <a:rPr lang="es-ES" dirty="0"/>
              <a:t>La primera opción consiste en una implementación muy simple en la que primero se realiza el JOIN entre los objetos RDD y luego se filtran los datos. </a:t>
            </a:r>
          </a:p>
          <a:p>
            <a:r>
              <a:rPr lang="es-ES" dirty="0"/>
              <a:t>Sin embargo, en la segunda opción, primero se realiza el filtrado por separado en ambos RDD y luego se hace el JOIN.</a:t>
            </a:r>
          </a:p>
        </p:txBody>
      </p:sp>
    </p:spTree>
    <p:extLst>
      <p:ext uri="{BB962C8B-B14F-4D97-AF65-F5344CB8AC3E}">
        <p14:creationId xmlns:p14="http://schemas.microsoft.com/office/powerpoint/2010/main" val="982453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43A114B-CAF8-402E-A898-DEE2C2022E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64E68BB1-DCF6-49AB-8FF1-7E68DCBCD1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DA9B8539-604B-420E-BA1B-0A2E64CD7C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7236CAA2-54C3-4136-B0CC-6837B14D8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40F86E67-9E86-453F-92BC-648189829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0" name="Rectangle 39">
            <a:extLst>
              <a:ext uri="{FF2B5EF4-FFF2-40B4-BE49-F238E27FC236}">
                <a16:creationId xmlns:a16="http://schemas.microsoft.com/office/drawing/2014/main" id="{F73C5439-21D4-46F3-9CF4-FF1CE786FF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227140B8-92FC-43F0-8CCA-F40052CE50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3" name="Rectangle 42">
              <a:extLst>
                <a:ext uri="{FF2B5EF4-FFF2-40B4-BE49-F238E27FC236}">
                  <a16:creationId xmlns:a16="http://schemas.microsoft.com/office/drawing/2014/main" id="{E14FEF32-7604-4713-A9F1-9D90A6F78B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95AD3905-A7DD-4026-B7FD-C203CC3052E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467A9BDB-6572-473C-B2E5-C1AC2F716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Marcador de contenido 3">
            <a:extLst>
              <a:ext uri="{FF2B5EF4-FFF2-40B4-BE49-F238E27FC236}">
                <a16:creationId xmlns:a16="http://schemas.microsoft.com/office/drawing/2014/main" id="{0B563865-31F7-40C0-AE03-6660816B2698}"/>
              </a:ext>
            </a:extLst>
          </p:cNvPr>
          <p:cNvPicPr>
            <a:picLocks noGrp="1" noChangeAspect="1"/>
          </p:cNvPicPr>
          <p:nvPr>
            <p:ph idx="1"/>
          </p:nvPr>
        </p:nvPicPr>
        <p:blipFill>
          <a:blip r:embed="rId3"/>
          <a:stretch>
            <a:fillRect/>
          </a:stretch>
        </p:blipFill>
        <p:spPr>
          <a:xfrm>
            <a:off x="1109763" y="1496046"/>
            <a:ext cx="6443180" cy="3865907"/>
          </a:xfrm>
          <a:prstGeom prst="rect">
            <a:avLst/>
          </a:prstGeom>
        </p:spPr>
      </p:pic>
      <p:sp>
        <p:nvSpPr>
          <p:cNvPr id="3" name="Título 2">
            <a:extLst>
              <a:ext uri="{FF2B5EF4-FFF2-40B4-BE49-F238E27FC236}">
                <a16:creationId xmlns:a16="http://schemas.microsoft.com/office/drawing/2014/main" id="{43E37825-09C1-4987-8291-0A3E36AF257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000" dirty="0" err="1"/>
              <a:t>Consultas</a:t>
            </a:r>
            <a:endParaRPr lang="en-US" sz="5000" dirty="0"/>
          </a:p>
        </p:txBody>
      </p:sp>
    </p:spTree>
    <p:extLst>
      <p:ext uri="{BB962C8B-B14F-4D97-AF65-F5344CB8AC3E}">
        <p14:creationId xmlns:p14="http://schemas.microsoft.com/office/powerpoint/2010/main" val="156501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Marcador de contenido 3">
            <a:extLst>
              <a:ext uri="{FF2B5EF4-FFF2-40B4-BE49-F238E27FC236}">
                <a16:creationId xmlns:a16="http://schemas.microsoft.com/office/drawing/2014/main" id="{B29AB4BA-5A7B-4242-8122-EEDACF9D23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6539" y="1114621"/>
            <a:ext cx="5429628" cy="4628758"/>
          </a:xfrm>
          <a:prstGeom prst="rect">
            <a:avLst/>
          </a:prstGeom>
        </p:spPr>
      </p:pic>
      <p:sp>
        <p:nvSpPr>
          <p:cNvPr id="2" name="Título 1">
            <a:extLst>
              <a:ext uri="{FF2B5EF4-FFF2-40B4-BE49-F238E27FC236}">
                <a16:creationId xmlns:a16="http://schemas.microsoft.com/office/drawing/2014/main" id="{E35B58A7-A616-4718-A04C-5F3B107845D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dirty="0" err="1"/>
              <a:t>Decisión</a:t>
            </a:r>
            <a:r>
              <a:rPr lang="en-US" sz="5400" dirty="0"/>
              <a:t> </a:t>
            </a:r>
            <a:r>
              <a:rPr lang="en-US" sz="5400" dirty="0" err="1"/>
              <a:t>basada</a:t>
            </a:r>
            <a:r>
              <a:rPr lang="en-US" sz="5400" dirty="0"/>
              <a:t> </a:t>
            </a:r>
            <a:r>
              <a:rPr lang="en-US" sz="5400" dirty="0" err="1"/>
              <a:t>en</a:t>
            </a:r>
            <a:r>
              <a:rPr lang="en-US" sz="5400" dirty="0"/>
              <a:t> </a:t>
            </a:r>
            <a:r>
              <a:rPr lang="en-US" sz="5400" dirty="0" err="1"/>
              <a:t>datos</a:t>
            </a:r>
            <a:endParaRPr lang="en-US" sz="5400" dirty="0"/>
          </a:p>
        </p:txBody>
      </p:sp>
    </p:spTree>
    <p:extLst>
      <p:ext uri="{BB962C8B-B14F-4D97-AF65-F5344CB8AC3E}">
        <p14:creationId xmlns:p14="http://schemas.microsoft.com/office/powerpoint/2010/main" val="794702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547AD-3BA2-473B-9174-2AC1582FA7EB}"/>
              </a:ext>
            </a:extLst>
          </p:cNvPr>
          <p:cNvSpPr>
            <a:spLocks noGrp="1"/>
          </p:cNvSpPr>
          <p:nvPr>
            <p:ph type="title"/>
          </p:nvPr>
        </p:nvSpPr>
        <p:spPr/>
        <p:txBody>
          <a:bodyPr/>
          <a:lstStyle/>
          <a:p>
            <a:r>
              <a:rPr lang="es-CL" dirty="0"/>
              <a:t>Consultas</a:t>
            </a:r>
          </a:p>
        </p:txBody>
      </p:sp>
      <p:sp>
        <p:nvSpPr>
          <p:cNvPr id="3" name="Marcador de contenido 2">
            <a:extLst>
              <a:ext uri="{FF2B5EF4-FFF2-40B4-BE49-F238E27FC236}">
                <a16:creationId xmlns:a16="http://schemas.microsoft.com/office/drawing/2014/main" id="{1DF1CF02-C3D5-4E9F-9B3B-679D9CE23E60}"/>
              </a:ext>
            </a:extLst>
          </p:cNvPr>
          <p:cNvSpPr>
            <a:spLocks noGrp="1"/>
          </p:cNvSpPr>
          <p:nvPr>
            <p:ph idx="1"/>
          </p:nvPr>
        </p:nvSpPr>
        <p:spPr/>
        <p:txBody>
          <a:bodyPr>
            <a:normAutofit fontScale="70000" lnSpcReduction="20000"/>
          </a:bodyPr>
          <a:lstStyle/>
          <a:p>
            <a:r>
              <a:rPr lang="es-ES" dirty="0"/>
              <a:t>La segunda opción es más eficiente debido a que el filtrado y posterior unión de los datos se hace por separado.</a:t>
            </a:r>
          </a:p>
          <a:p>
            <a:r>
              <a:rPr lang="es-ES" dirty="0"/>
              <a:t> Podría decirse la mezcla o barajado de datos es la operación que más coste tiene, por lo que Apache Spark proporciona un mecanismo que genera un plan de ejecución a partir de un DAG que minimiza la cantidad de datos que son mezclados.</a:t>
            </a:r>
          </a:p>
          <a:p>
            <a:r>
              <a:rPr lang="es-ES" dirty="0"/>
              <a:t> El plan de ejecución es el siguiente: </a:t>
            </a:r>
          </a:p>
          <a:p>
            <a:endParaRPr lang="es-ES" dirty="0"/>
          </a:p>
          <a:p>
            <a:r>
              <a:rPr lang="es-ES" dirty="0"/>
              <a:t>1. Primero se analiza el DAG para determinar el orden de las transformaciones.</a:t>
            </a:r>
          </a:p>
          <a:p>
            <a:endParaRPr lang="es-ES" dirty="0"/>
          </a:p>
          <a:p>
            <a:r>
              <a:rPr lang="es-ES" dirty="0"/>
              <a:t>2. Con el fin de minimizar el mezclado de datos, primero se realizan las transformaciones </a:t>
            </a:r>
            <a:r>
              <a:rPr lang="es-ES" dirty="0" err="1"/>
              <a:t>narrow</a:t>
            </a:r>
            <a:r>
              <a:rPr lang="es-ES" dirty="0"/>
              <a:t> en cada RDD.</a:t>
            </a:r>
          </a:p>
          <a:p>
            <a:endParaRPr lang="es-ES" dirty="0"/>
          </a:p>
          <a:p>
            <a:r>
              <a:rPr lang="es-ES" dirty="0"/>
              <a:t>3. Finalmente se realiza la transformación </a:t>
            </a:r>
            <a:r>
              <a:rPr lang="es-ES" dirty="0" err="1"/>
              <a:t>wide</a:t>
            </a:r>
            <a:r>
              <a:rPr lang="es-ES" dirty="0"/>
              <a:t> a partir de los RDD sobre los que se han realizado las transformaciones </a:t>
            </a:r>
            <a:r>
              <a:rPr lang="es-ES" dirty="0" err="1"/>
              <a:t>narrow</a:t>
            </a:r>
            <a:r>
              <a:rPr lang="es-ES" dirty="0"/>
              <a:t>.</a:t>
            </a:r>
          </a:p>
        </p:txBody>
      </p:sp>
    </p:spTree>
    <p:extLst>
      <p:ext uri="{BB962C8B-B14F-4D97-AF65-F5344CB8AC3E}">
        <p14:creationId xmlns:p14="http://schemas.microsoft.com/office/powerpoint/2010/main" val="284505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50AC3-1F62-4B6E-9F64-3696D4EF6FE5}"/>
              </a:ext>
            </a:extLst>
          </p:cNvPr>
          <p:cNvSpPr>
            <a:spLocks noGrp="1"/>
          </p:cNvSpPr>
          <p:nvPr>
            <p:ph type="title"/>
          </p:nvPr>
        </p:nvSpPr>
        <p:spPr/>
        <p:txBody>
          <a:bodyPr/>
          <a:lstStyle/>
          <a:p>
            <a:r>
              <a:rPr lang="es-CL" dirty="0"/>
              <a:t>Consultas</a:t>
            </a:r>
          </a:p>
        </p:txBody>
      </p:sp>
      <p:sp>
        <p:nvSpPr>
          <p:cNvPr id="3" name="Marcador de contenido 2">
            <a:extLst>
              <a:ext uri="{FF2B5EF4-FFF2-40B4-BE49-F238E27FC236}">
                <a16:creationId xmlns:a16="http://schemas.microsoft.com/office/drawing/2014/main" id="{5BA50519-2994-4F38-85E5-D6C8B8C3DF5C}"/>
              </a:ext>
            </a:extLst>
          </p:cNvPr>
          <p:cNvSpPr>
            <a:spLocks noGrp="1"/>
          </p:cNvSpPr>
          <p:nvPr>
            <p:ph idx="1"/>
          </p:nvPr>
        </p:nvSpPr>
        <p:spPr/>
        <p:txBody>
          <a:bodyPr/>
          <a:lstStyle/>
          <a:p>
            <a:r>
              <a:rPr lang="es-ES" dirty="0"/>
              <a:t>Apache Spark es una herramienta útil y eficiente para tareas de procesamiento masivo de datos. Está en constante desarrollo y se actualiza frecuentemente. </a:t>
            </a:r>
          </a:p>
          <a:p>
            <a:r>
              <a:rPr lang="es-ES" dirty="0"/>
              <a:t>Además, su documentación es muy completa y la comunidad cada vez se hace más grande.</a:t>
            </a:r>
          </a:p>
        </p:txBody>
      </p:sp>
    </p:spTree>
    <p:extLst>
      <p:ext uri="{BB962C8B-B14F-4D97-AF65-F5344CB8AC3E}">
        <p14:creationId xmlns:p14="http://schemas.microsoft.com/office/powerpoint/2010/main" val="1500489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6922F-BD61-4FE7-A134-F9D6EDFA01D7}"/>
              </a:ext>
            </a:extLst>
          </p:cNvPr>
          <p:cNvSpPr>
            <a:spLocks noGrp="1"/>
          </p:cNvSpPr>
          <p:nvPr>
            <p:ph type="title"/>
          </p:nvPr>
        </p:nvSpPr>
        <p:spPr/>
        <p:txBody>
          <a:bodyPr/>
          <a:lstStyle/>
          <a:p>
            <a:r>
              <a:rPr lang="es-ES" dirty="0"/>
              <a:t>7 RAZONES PARA USAR SPARK</a:t>
            </a:r>
          </a:p>
        </p:txBody>
      </p:sp>
      <p:sp>
        <p:nvSpPr>
          <p:cNvPr id="3" name="Marcador de contenido 2">
            <a:extLst>
              <a:ext uri="{FF2B5EF4-FFF2-40B4-BE49-F238E27FC236}">
                <a16:creationId xmlns:a16="http://schemas.microsoft.com/office/drawing/2014/main" id="{271F78A8-0DDA-4C0E-A7A7-5D3E3B9F795F}"/>
              </a:ext>
            </a:extLst>
          </p:cNvPr>
          <p:cNvSpPr>
            <a:spLocks noGrp="1"/>
          </p:cNvSpPr>
          <p:nvPr>
            <p:ph idx="1"/>
          </p:nvPr>
        </p:nvSpPr>
        <p:spPr/>
        <p:txBody>
          <a:bodyPr>
            <a:normAutofit lnSpcReduction="10000"/>
          </a:bodyPr>
          <a:lstStyle/>
          <a:p>
            <a:r>
              <a:rPr lang="es-ES" dirty="0"/>
              <a:t>Casi siempre que hacemos una presentación de como abordamos los proyectos de </a:t>
            </a:r>
            <a:r>
              <a:rPr lang="es-ES" dirty="0" err="1"/>
              <a:t>big</a:t>
            </a:r>
            <a:r>
              <a:rPr lang="es-ES" dirty="0"/>
              <a:t> data nos preguntan: </a:t>
            </a:r>
            <a:r>
              <a:rPr lang="es-ES" dirty="0">
                <a:solidFill>
                  <a:srgbClr val="FF0000"/>
                </a:solidFill>
              </a:rPr>
              <a:t>¿por que nos </a:t>
            </a:r>
            <a:r>
              <a:rPr lang="es-ES" dirty="0" err="1">
                <a:solidFill>
                  <a:srgbClr val="FF0000"/>
                </a:solidFill>
              </a:rPr>
              <a:t>recomendais</a:t>
            </a:r>
            <a:r>
              <a:rPr lang="es-ES" dirty="0">
                <a:solidFill>
                  <a:srgbClr val="FF0000"/>
                </a:solidFill>
              </a:rPr>
              <a:t> usar Apache Spark?</a:t>
            </a:r>
          </a:p>
          <a:p>
            <a:endParaRPr lang="es-ES" dirty="0"/>
          </a:p>
          <a:p>
            <a:pPr>
              <a:buFont typeface="Wingdings" panose="05000000000000000000" pitchFamily="2" charset="2"/>
              <a:buChar char="v"/>
            </a:pPr>
            <a:r>
              <a:rPr lang="es-ES" dirty="0">
                <a:solidFill>
                  <a:schemeClr val="tx1"/>
                </a:solidFill>
              </a:rPr>
              <a:t>Spark nos da mucha más potencia que hadoop.</a:t>
            </a:r>
          </a:p>
          <a:p>
            <a:pPr marL="0" indent="0">
              <a:buNone/>
            </a:pPr>
            <a:r>
              <a:rPr lang="es-ES" dirty="0"/>
              <a:t>Para empezar Spark es un </a:t>
            </a:r>
            <a:r>
              <a:rPr lang="es-ES" dirty="0" err="1"/>
              <a:t>framework</a:t>
            </a:r>
            <a:r>
              <a:rPr lang="es-ES" dirty="0"/>
              <a:t> de análisis distribuido en </a:t>
            </a:r>
            <a:r>
              <a:rPr lang="es-ES" dirty="0" err="1"/>
              <a:t>memoría</a:t>
            </a:r>
            <a:r>
              <a:rPr lang="es-ES" dirty="0"/>
              <a:t> y nos permite ir más allá de las operaciones en </a:t>
            </a:r>
            <a:r>
              <a:rPr lang="es-ES" dirty="0" err="1"/>
              <a:t>batch</a:t>
            </a:r>
            <a:r>
              <a:rPr lang="es-ES" dirty="0"/>
              <a:t> de Hadoop MapReduce: procesamiento de </a:t>
            </a:r>
            <a:r>
              <a:rPr lang="es-ES" dirty="0" err="1"/>
              <a:t>streaming</a:t>
            </a:r>
            <a:r>
              <a:rPr lang="es-ES" dirty="0"/>
              <a:t>, machine </a:t>
            </a:r>
            <a:r>
              <a:rPr lang="es-ES" dirty="0" err="1"/>
              <a:t>learning</a:t>
            </a:r>
            <a:r>
              <a:rPr lang="es-ES" dirty="0"/>
              <a:t> (</a:t>
            </a:r>
            <a:r>
              <a:rPr lang="es-ES" dirty="0" err="1"/>
              <a:t>MLlib</a:t>
            </a:r>
            <a:r>
              <a:rPr lang="es-ES" dirty="0"/>
              <a:t>), cálculo de grafos (</a:t>
            </a:r>
            <a:r>
              <a:rPr lang="es-ES" dirty="0" err="1"/>
              <a:t>GraphX</a:t>
            </a:r>
            <a:r>
              <a:rPr lang="es-ES" dirty="0"/>
              <a:t>), integración con </a:t>
            </a:r>
            <a:r>
              <a:rPr lang="es-ES" dirty="0" err="1"/>
              <a:t>lenguje</a:t>
            </a:r>
            <a:r>
              <a:rPr lang="es-ES" dirty="0"/>
              <a:t> R (Spark R) y análisis interactivos. Con todo esto ahora somos capaces de desarrollar nuevos proyectos de </a:t>
            </a:r>
            <a:r>
              <a:rPr lang="es-ES" dirty="0" err="1"/>
              <a:t>big</a:t>
            </a:r>
            <a:r>
              <a:rPr lang="es-ES" dirty="0"/>
              <a:t> data con menos presupuesto y soluciones más completas.</a:t>
            </a:r>
          </a:p>
        </p:txBody>
      </p:sp>
    </p:spTree>
    <p:extLst>
      <p:ext uri="{BB962C8B-B14F-4D97-AF65-F5344CB8AC3E}">
        <p14:creationId xmlns:p14="http://schemas.microsoft.com/office/powerpoint/2010/main" val="4115309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46955-F7CF-45C4-9BDA-BECEFBE87394}"/>
              </a:ext>
            </a:extLst>
          </p:cNvPr>
          <p:cNvSpPr>
            <a:spLocks noGrp="1"/>
          </p:cNvSpPr>
          <p:nvPr>
            <p:ph type="title"/>
          </p:nvPr>
        </p:nvSpPr>
        <p:spPr/>
        <p:txBody>
          <a:bodyPr/>
          <a:lstStyle/>
          <a:p>
            <a:r>
              <a:rPr lang="es-CL" dirty="0"/>
              <a:t>7 Razones para usar </a:t>
            </a:r>
            <a:r>
              <a:rPr lang="es-CL" dirty="0" err="1"/>
              <a:t>Spark</a:t>
            </a:r>
            <a:endParaRPr lang="es-CL" dirty="0"/>
          </a:p>
        </p:txBody>
      </p:sp>
      <p:sp>
        <p:nvSpPr>
          <p:cNvPr id="3" name="Marcador de contenido 2">
            <a:extLst>
              <a:ext uri="{FF2B5EF4-FFF2-40B4-BE49-F238E27FC236}">
                <a16:creationId xmlns:a16="http://schemas.microsoft.com/office/drawing/2014/main" id="{16A3F048-7F60-4B50-A86A-E4476ED8B127}"/>
              </a:ext>
            </a:extLst>
          </p:cNvPr>
          <p:cNvSpPr>
            <a:spLocks noGrp="1"/>
          </p:cNvSpPr>
          <p:nvPr>
            <p:ph idx="1"/>
          </p:nvPr>
        </p:nvSpPr>
        <p:spPr/>
        <p:txBody>
          <a:bodyPr/>
          <a:lstStyle/>
          <a:p>
            <a:pPr>
              <a:buFont typeface="Wingdings" panose="05000000000000000000" pitchFamily="2" charset="2"/>
              <a:buChar char="v"/>
            </a:pPr>
            <a:r>
              <a:rPr lang="es-ES" dirty="0">
                <a:solidFill>
                  <a:schemeClr val="tx1"/>
                </a:solidFill>
              </a:rPr>
              <a:t>Spark es rápido, muy rápido</a:t>
            </a:r>
          </a:p>
          <a:p>
            <a:pPr marL="0" indent="0">
              <a:buNone/>
            </a:pPr>
            <a:r>
              <a:rPr lang="es-ES" dirty="0"/>
              <a:t>Spark puede ejecutar análisis de varios órdenes de magnitud más rápido que los despliegues de Hadoop existentes. Esto significa una mayor interactividad, la experimentación más rápido y mayor productividad para los analistas.</a:t>
            </a:r>
          </a:p>
          <a:p>
            <a:pPr marL="0" indent="0">
              <a:buNone/>
            </a:pPr>
            <a:r>
              <a:rPr lang="es-ES" dirty="0"/>
              <a:t>Hacemos agile </a:t>
            </a:r>
            <a:r>
              <a:rPr lang="es-ES" dirty="0" err="1"/>
              <a:t>analytics</a:t>
            </a:r>
            <a:r>
              <a:rPr lang="es-ES" dirty="0"/>
              <a:t> para nosotros la velocidad en poder experimentar, hacer </a:t>
            </a:r>
            <a:r>
              <a:rPr lang="es-ES" dirty="0" err="1"/>
              <a:t>iteracciones</a:t>
            </a:r>
            <a:r>
              <a:rPr lang="es-ES" dirty="0"/>
              <a:t> es fundamental. Por supuesto cuando un proyecto entra en producción que Spark sea rápido es una garantía de éxito.</a:t>
            </a:r>
          </a:p>
        </p:txBody>
      </p:sp>
    </p:spTree>
    <p:extLst>
      <p:ext uri="{BB962C8B-B14F-4D97-AF65-F5344CB8AC3E}">
        <p14:creationId xmlns:p14="http://schemas.microsoft.com/office/powerpoint/2010/main" val="301195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C75D6-91FA-480A-AFFF-DDCDB3465C24}"/>
              </a:ext>
            </a:extLst>
          </p:cNvPr>
          <p:cNvSpPr>
            <a:spLocks noGrp="1"/>
          </p:cNvSpPr>
          <p:nvPr>
            <p:ph type="title"/>
          </p:nvPr>
        </p:nvSpPr>
        <p:spPr/>
        <p:txBody>
          <a:bodyPr/>
          <a:lstStyle/>
          <a:p>
            <a:r>
              <a:rPr lang="es-CL" dirty="0"/>
              <a:t>7 Razones para usar </a:t>
            </a:r>
            <a:r>
              <a:rPr lang="es-CL" dirty="0" err="1"/>
              <a:t>Spark</a:t>
            </a:r>
            <a:endParaRPr lang="es-CL" dirty="0"/>
          </a:p>
        </p:txBody>
      </p:sp>
      <p:sp>
        <p:nvSpPr>
          <p:cNvPr id="3" name="Marcador de contenido 2">
            <a:extLst>
              <a:ext uri="{FF2B5EF4-FFF2-40B4-BE49-F238E27FC236}">
                <a16:creationId xmlns:a16="http://schemas.microsoft.com/office/drawing/2014/main" id="{20822544-895A-49FA-8A7A-B5C37732FAB0}"/>
              </a:ext>
            </a:extLst>
          </p:cNvPr>
          <p:cNvSpPr>
            <a:spLocks noGrp="1"/>
          </p:cNvSpPr>
          <p:nvPr>
            <p:ph idx="1"/>
          </p:nvPr>
        </p:nvSpPr>
        <p:spPr/>
        <p:txBody>
          <a:bodyPr>
            <a:normAutofit/>
          </a:bodyPr>
          <a:lstStyle/>
          <a:p>
            <a:pPr>
              <a:buFont typeface="Wingdings" panose="05000000000000000000" pitchFamily="2" charset="2"/>
              <a:buChar char="v"/>
            </a:pPr>
            <a:r>
              <a:rPr lang="es-ES" dirty="0">
                <a:solidFill>
                  <a:schemeClr val="tx1"/>
                </a:solidFill>
              </a:rPr>
              <a:t>Spark puede coexistir con tu arquitectura de Big Data</a:t>
            </a:r>
          </a:p>
          <a:p>
            <a:pPr marL="0" indent="0">
              <a:buNone/>
            </a:pPr>
            <a:r>
              <a:rPr lang="es-ES" dirty="0"/>
              <a:t>Se ha invertido bastante en </a:t>
            </a:r>
            <a:r>
              <a:rPr lang="es-ES" dirty="0" err="1"/>
              <a:t>clusters</a:t>
            </a:r>
            <a:r>
              <a:rPr lang="es-ES" dirty="0"/>
              <a:t> con Hadoop. Para Spark esto no es un problema puede coexistir con las instalaciones existentes de Hadoop y añadir nuevas funcionalidades.</a:t>
            </a:r>
          </a:p>
          <a:p>
            <a:pPr marL="0" indent="0">
              <a:buNone/>
            </a:pPr>
            <a:r>
              <a:rPr lang="es-ES" dirty="0" err="1"/>
              <a:t>Spark</a:t>
            </a:r>
            <a:r>
              <a:rPr lang="es-ES" dirty="0"/>
              <a:t> se integra perfectamente con </a:t>
            </a:r>
            <a:r>
              <a:rPr lang="es-ES" dirty="0" err="1"/>
              <a:t>Hadoop</a:t>
            </a:r>
            <a:r>
              <a:rPr lang="es-ES" dirty="0"/>
              <a:t>, </a:t>
            </a:r>
            <a:r>
              <a:rPr lang="es-ES" dirty="0" err="1"/>
              <a:t>CassandraDB</a:t>
            </a:r>
            <a:r>
              <a:rPr lang="es-ES" dirty="0"/>
              <a:t>, Google Big </a:t>
            </a:r>
            <a:r>
              <a:rPr lang="es-ES" dirty="0" err="1"/>
              <a:t>Query</a:t>
            </a:r>
            <a:r>
              <a:rPr lang="es-ES" dirty="0"/>
              <a:t>, Amazon S3, </a:t>
            </a:r>
            <a:r>
              <a:rPr lang="es-ES" dirty="0" err="1"/>
              <a:t>Elastic</a:t>
            </a:r>
            <a:r>
              <a:rPr lang="es-ES" dirty="0"/>
              <a:t> </a:t>
            </a:r>
            <a:r>
              <a:rPr lang="es-ES" dirty="0" err="1"/>
              <a:t>Search</a:t>
            </a:r>
            <a:r>
              <a:rPr lang="es-ES" dirty="0"/>
              <a:t>, etc.</a:t>
            </a:r>
          </a:p>
        </p:txBody>
      </p:sp>
    </p:spTree>
    <p:extLst>
      <p:ext uri="{BB962C8B-B14F-4D97-AF65-F5344CB8AC3E}">
        <p14:creationId xmlns:p14="http://schemas.microsoft.com/office/powerpoint/2010/main" val="1472340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170E7-FAB7-46A8-A477-36D566A71B82}"/>
              </a:ext>
            </a:extLst>
          </p:cNvPr>
          <p:cNvSpPr>
            <a:spLocks noGrp="1"/>
          </p:cNvSpPr>
          <p:nvPr>
            <p:ph type="title"/>
          </p:nvPr>
        </p:nvSpPr>
        <p:spPr/>
        <p:txBody>
          <a:bodyPr/>
          <a:lstStyle/>
          <a:p>
            <a:r>
              <a:rPr lang="es-CL" dirty="0"/>
              <a:t>7 Razones para usar </a:t>
            </a:r>
            <a:r>
              <a:rPr lang="es-CL" dirty="0" err="1"/>
              <a:t>Spark</a:t>
            </a:r>
            <a:endParaRPr lang="es-CL" dirty="0"/>
          </a:p>
        </p:txBody>
      </p:sp>
      <p:sp>
        <p:nvSpPr>
          <p:cNvPr id="3" name="Marcador de contenido 2">
            <a:extLst>
              <a:ext uri="{FF2B5EF4-FFF2-40B4-BE49-F238E27FC236}">
                <a16:creationId xmlns:a16="http://schemas.microsoft.com/office/drawing/2014/main" id="{9FE1010C-8F66-469D-A55F-4B70A5253A5F}"/>
              </a:ext>
            </a:extLst>
          </p:cNvPr>
          <p:cNvSpPr>
            <a:spLocks noGrp="1"/>
          </p:cNvSpPr>
          <p:nvPr>
            <p:ph idx="1"/>
          </p:nvPr>
        </p:nvSpPr>
        <p:spPr/>
        <p:txBody>
          <a:bodyPr/>
          <a:lstStyle/>
          <a:p>
            <a:pPr>
              <a:buFont typeface="Wingdings" panose="05000000000000000000" pitchFamily="2" charset="2"/>
              <a:buChar char="v"/>
            </a:pPr>
            <a:r>
              <a:rPr lang="es-ES" dirty="0">
                <a:solidFill>
                  <a:schemeClr val="tx1"/>
                </a:solidFill>
              </a:rPr>
              <a:t>Spark entiende SQL</a:t>
            </a:r>
          </a:p>
          <a:p>
            <a:pPr marL="0" indent="0">
              <a:buNone/>
            </a:pPr>
            <a:r>
              <a:rPr lang="es-ES" dirty="0"/>
              <a:t>SQL es la </a:t>
            </a:r>
            <a:r>
              <a:rPr lang="es-ES" dirty="0" err="1"/>
              <a:t>lingua</a:t>
            </a:r>
            <a:r>
              <a:rPr lang="es-ES" dirty="0"/>
              <a:t> franca del mundo de datos estructurados y el módulo Spark </a:t>
            </a:r>
            <a:r>
              <a:rPr lang="es-ES" dirty="0" err="1"/>
              <a:t>Sql</a:t>
            </a:r>
            <a:r>
              <a:rPr lang="es-ES" dirty="0"/>
              <a:t> es capaz de usar fuentes de datos existentes (HIVE, </a:t>
            </a:r>
            <a:r>
              <a:rPr lang="es-ES" dirty="0" err="1"/>
              <a:t>CassandraDB</a:t>
            </a:r>
            <a:r>
              <a:rPr lang="es-ES" dirty="0"/>
              <a:t>, MongoDB, JDBC, </a:t>
            </a:r>
            <a:r>
              <a:rPr lang="es-ES" dirty="0" err="1"/>
              <a:t>etc</a:t>
            </a:r>
            <a:r>
              <a:rPr lang="es-ES" dirty="0"/>
              <a:t>), se puede usar para gestionar las fuentes internas de datos (</a:t>
            </a:r>
            <a:r>
              <a:rPr lang="es-ES" dirty="0" err="1"/>
              <a:t>RDDs</a:t>
            </a:r>
            <a:r>
              <a:rPr lang="es-ES" dirty="0"/>
              <a:t> - </a:t>
            </a:r>
            <a:r>
              <a:rPr lang="es-ES" dirty="0" err="1"/>
              <a:t>DataFrames</a:t>
            </a:r>
            <a:r>
              <a:rPr lang="es-ES" dirty="0"/>
              <a:t>) como fueran tablas estructurados, y que las inversiones realizadas en herramientas de BI se puedan acceder a la información gestionada por Spark.</a:t>
            </a:r>
          </a:p>
          <a:p>
            <a:pPr marL="0" indent="0">
              <a:buNone/>
            </a:pPr>
            <a:r>
              <a:rPr lang="es-ES" dirty="0"/>
              <a:t> Aunque Spark SQL no es la implementación más robusta y completa del mercado ya está lista para ser usada.</a:t>
            </a:r>
          </a:p>
        </p:txBody>
      </p:sp>
    </p:spTree>
    <p:extLst>
      <p:ext uri="{BB962C8B-B14F-4D97-AF65-F5344CB8AC3E}">
        <p14:creationId xmlns:p14="http://schemas.microsoft.com/office/powerpoint/2010/main" val="1645527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F0AA8-A37D-4787-88A0-4951312F3DD7}"/>
              </a:ext>
            </a:extLst>
          </p:cNvPr>
          <p:cNvSpPr>
            <a:spLocks noGrp="1"/>
          </p:cNvSpPr>
          <p:nvPr>
            <p:ph type="title"/>
          </p:nvPr>
        </p:nvSpPr>
        <p:spPr/>
        <p:txBody>
          <a:bodyPr/>
          <a:lstStyle/>
          <a:p>
            <a:r>
              <a:rPr lang="es-CL" dirty="0"/>
              <a:t>7 Razones para usar </a:t>
            </a:r>
            <a:r>
              <a:rPr lang="es-CL" dirty="0" err="1"/>
              <a:t>Spark</a:t>
            </a:r>
            <a:endParaRPr lang="es-CL" dirty="0"/>
          </a:p>
        </p:txBody>
      </p:sp>
      <p:sp>
        <p:nvSpPr>
          <p:cNvPr id="3" name="Marcador de contenido 2">
            <a:extLst>
              <a:ext uri="{FF2B5EF4-FFF2-40B4-BE49-F238E27FC236}">
                <a16:creationId xmlns:a16="http://schemas.microsoft.com/office/drawing/2014/main" id="{016DB89B-0A52-43B3-B9FA-5F6726994111}"/>
              </a:ext>
            </a:extLst>
          </p:cNvPr>
          <p:cNvSpPr>
            <a:spLocks noGrp="1"/>
          </p:cNvSpPr>
          <p:nvPr>
            <p:ph idx="1"/>
          </p:nvPr>
        </p:nvSpPr>
        <p:spPr/>
        <p:txBody>
          <a:bodyPr>
            <a:normAutofit/>
          </a:bodyPr>
          <a:lstStyle/>
          <a:p>
            <a:pPr>
              <a:buFont typeface="Wingdings" panose="05000000000000000000" pitchFamily="2" charset="2"/>
              <a:buChar char="v"/>
            </a:pPr>
            <a:r>
              <a:rPr lang="es-ES" dirty="0" err="1">
                <a:solidFill>
                  <a:schemeClr val="tx1"/>
                </a:solidFill>
              </a:rPr>
              <a:t>Spark</a:t>
            </a:r>
            <a:r>
              <a:rPr lang="es-ES" dirty="0">
                <a:solidFill>
                  <a:schemeClr val="tx1"/>
                </a:solidFill>
              </a:rPr>
              <a:t> ayuda a los desarrolladores </a:t>
            </a:r>
            <a:r>
              <a:rPr lang="es-ES" dirty="0">
                <a:solidFill>
                  <a:schemeClr val="tx1"/>
                </a:solidFill>
                <a:sym typeface="Wingdings" panose="05000000000000000000" pitchFamily="2" charset="2"/>
              </a:rPr>
              <a:t></a:t>
            </a:r>
            <a:endParaRPr lang="es-ES" dirty="0">
              <a:solidFill>
                <a:schemeClr val="tx1"/>
              </a:solidFill>
            </a:endParaRPr>
          </a:p>
          <a:p>
            <a:pPr marL="0" indent="0">
              <a:buNone/>
            </a:pPr>
            <a:r>
              <a:rPr lang="es-ES" dirty="0" err="1"/>
              <a:t>Spark</a:t>
            </a:r>
            <a:r>
              <a:rPr lang="es-ES" dirty="0"/>
              <a:t> se ha programado con el lenguaje Scala que un nuevo lenguaje funcional y orientado a objetos. </a:t>
            </a:r>
          </a:p>
          <a:p>
            <a:pPr marL="0" indent="0">
              <a:buNone/>
            </a:pPr>
            <a:r>
              <a:rPr lang="es-ES" dirty="0"/>
              <a:t>Gracias a Scala, es capaz de programar de manera fluida soluciones que antes requerían cientos de </a:t>
            </a:r>
            <a:r>
              <a:rPr lang="es-ES" dirty="0" err="1"/>
              <a:t>lineas</a:t>
            </a:r>
            <a:r>
              <a:rPr lang="es-ES" dirty="0"/>
              <a:t>. </a:t>
            </a:r>
          </a:p>
          <a:p>
            <a:pPr marL="0" indent="0">
              <a:buNone/>
            </a:pPr>
            <a:r>
              <a:rPr lang="es-ES" dirty="0" err="1"/>
              <a:t>Spark</a:t>
            </a:r>
            <a:r>
              <a:rPr lang="es-ES" dirty="0"/>
              <a:t> conversa muy bien con R, Python y Java.</a:t>
            </a:r>
          </a:p>
        </p:txBody>
      </p:sp>
    </p:spTree>
    <p:extLst>
      <p:ext uri="{BB962C8B-B14F-4D97-AF65-F5344CB8AC3E}">
        <p14:creationId xmlns:p14="http://schemas.microsoft.com/office/powerpoint/2010/main" val="3801264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8F643-EC68-4AD5-90A0-8BA1A843AF96}"/>
              </a:ext>
            </a:extLst>
          </p:cNvPr>
          <p:cNvSpPr>
            <a:spLocks noGrp="1"/>
          </p:cNvSpPr>
          <p:nvPr>
            <p:ph type="title"/>
          </p:nvPr>
        </p:nvSpPr>
        <p:spPr/>
        <p:txBody>
          <a:bodyPr/>
          <a:lstStyle/>
          <a:p>
            <a:r>
              <a:rPr lang="es-CL" dirty="0"/>
              <a:t>7 Razones para usar </a:t>
            </a:r>
            <a:r>
              <a:rPr lang="es-CL" dirty="0" err="1"/>
              <a:t>Spark</a:t>
            </a:r>
            <a:endParaRPr lang="es-CL" dirty="0"/>
          </a:p>
        </p:txBody>
      </p:sp>
      <p:sp>
        <p:nvSpPr>
          <p:cNvPr id="3" name="Marcador de contenido 2">
            <a:extLst>
              <a:ext uri="{FF2B5EF4-FFF2-40B4-BE49-F238E27FC236}">
                <a16:creationId xmlns:a16="http://schemas.microsoft.com/office/drawing/2014/main" id="{E8208F75-EDAE-4DC1-858B-1EDB7343B3AF}"/>
              </a:ext>
            </a:extLst>
          </p:cNvPr>
          <p:cNvSpPr>
            <a:spLocks noGrp="1"/>
          </p:cNvSpPr>
          <p:nvPr>
            <p:ph idx="1"/>
          </p:nvPr>
        </p:nvSpPr>
        <p:spPr/>
        <p:txBody>
          <a:bodyPr>
            <a:normAutofit/>
          </a:bodyPr>
          <a:lstStyle/>
          <a:p>
            <a:pPr>
              <a:buFont typeface="Wingdings" panose="05000000000000000000" pitchFamily="2" charset="2"/>
              <a:buChar char="v"/>
            </a:pPr>
            <a:r>
              <a:rPr lang="es-ES" dirty="0">
                <a:solidFill>
                  <a:schemeClr val="tx1"/>
                </a:solidFill>
              </a:rPr>
              <a:t>Spark </a:t>
            </a:r>
            <a:r>
              <a:rPr lang="es-ES" dirty="0" err="1">
                <a:solidFill>
                  <a:schemeClr val="tx1"/>
                </a:solidFill>
              </a:rPr>
              <a:t>encanja</a:t>
            </a:r>
            <a:r>
              <a:rPr lang="es-ES" dirty="0">
                <a:solidFill>
                  <a:schemeClr val="tx1"/>
                </a:solidFill>
              </a:rPr>
              <a:t> perfectamente con la Arquitectura Kappa</a:t>
            </a:r>
          </a:p>
          <a:p>
            <a:pPr marL="0" indent="0">
              <a:buNone/>
            </a:pPr>
            <a:r>
              <a:rPr lang="es-ES" dirty="0"/>
              <a:t>El cuarteto de oro Kafka + Spark + </a:t>
            </a:r>
            <a:r>
              <a:rPr lang="es-ES" dirty="0" err="1"/>
              <a:t>NoSQL</a:t>
            </a:r>
            <a:r>
              <a:rPr lang="es-ES" dirty="0"/>
              <a:t> + Scala que forman la Arquitectura Kappa se han convertido en la solución más usada por clientes con grandes volúmenes de datos.</a:t>
            </a:r>
          </a:p>
          <a:p>
            <a:pPr>
              <a:buFont typeface="Wingdings" panose="05000000000000000000" pitchFamily="2" charset="2"/>
              <a:buChar char="v"/>
            </a:pPr>
            <a:r>
              <a:rPr lang="es-ES" dirty="0" err="1">
                <a:solidFill>
                  <a:schemeClr val="tx1"/>
                </a:solidFill>
              </a:rPr>
              <a:t>Spark</a:t>
            </a:r>
            <a:r>
              <a:rPr lang="es-ES" dirty="0">
                <a:solidFill>
                  <a:schemeClr val="tx1"/>
                </a:solidFill>
              </a:rPr>
              <a:t> empieza a ser el motor de Big Data</a:t>
            </a:r>
          </a:p>
          <a:p>
            <a:pPr marL="0" indent="0">
              <a:buNone/>
            </a:pPr>
            <a:r>
              <a:rPr lang="es-ES" dirty="0"/>
              <a:t>Ahora mismo Apache Spark forma muchos proyectos de Big Data y empresas como IBM, </a:t>
            </a:r>
            <a:r>
              <a:rPr lang="es-ES" dirty="0" err="1"/>
              <a:t>MIcrosoft</a:t>
            </a:r>
            <a:r>
              <a:rPr lang="es-ES" dirty="0"/>
              <a:t>, Amazon, Google, etc.</a:t>
            </a:r>
          </a:p>
        </p:txBody>
      </p:sp>
    </p:spTree>
    <p:extLst>
      <p:ext uri="{BB962C8B-B14F-4D97-AF65-F5344CB8AC3E}">
        <p14:creationId xmlns:p14="http://schemas.microsoft.com/office/powerpoint/2010/main" val="408846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DB71D7F9-C3CF-4185-A787-4CAC80A5E9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F7A3D4D8-2CC9-41EF-AF49-2B9300303E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28D4051A-CA9F-4856-BC5B-6466F92138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D8B83461-3D44-4B22-BF2D-725D75C54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Marcador de contenido 5">
            <a:extLst>
              <a:ext uri="{FF2B5EF4-FFF2-40B4-BE49-F238E27FC236}">
                <a16:creationId xmlns:a16="http://schemas.microsoft.com/office/drawing/2014/main" id="{0DD5BBFC-7FF7-4557-99B9-7168B9E84AF9}"/>
              </a:ext>
            </a:extLst>
          </p:cNvPr>
          <p:cNvPicPr>
            <a:picLocks noGrp="1" noChangeAspect="1"/>
          </p:cNvPicPr>
          <p:nvPr>
            <p:ph sz="half" idx="2"/>
          </p:nvPr>
        </p:nvPicPr>
        <p:blipFill>
          <a:blip r:embed="rId3"/>
          <a:stretch>
            <a:fillRect/>
          </a:stretch>
        </p:blipFill>
        <p:spPr>
          <a:xfrm>
            <a:off x="4719485" y="4633375"/>
            <a:ext cx="6813754" cy="1516059"/>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1CADB132-AEE9-4929-9C02-D59086B66420}"/>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US" sz="3400"/>
              <a:t>Componentes de Spark</a:t>
            </a:r>
          </a:p>
        </p:txBody>
      </p:sp>
      <p:sp>
        <p:nvSpPr>
          <p:cNvPr id="4" name="Marcador de contenido 3">
            <a:extLst>
              <a:ext uri="{FF2B5EF4-FFF2-40B4-BE49-F238E27FC236}">
                <a16:creationId xmlns:a16="http://schemas.microsoft.com/office/drawing/2014/main" id="{C3F0538D-540D-4CE2-8CA4-81CBBE9F239B}"/>
              </a:ext>
            </a:extLst>
          </p:cNvPr>
          <p:cNvSpPr>
            <a:spLocks noGrp="1"/>
          </p:cNvSpPr>
          <p:nvPr>
            <p:ph sz="half" idx="1"/>
          </p:nvPr>
        </p:nvSpPr>
        <p:spPr>
          <a:xfrm>
            <a:off x="4719483" y="629265"/>
            <a:ext cx="6813755" cy="3811740"/>
          </a:xfrm>
        </p:spPr>
        <p:txBody>
          <a:bodyPr vert="horz" lIns="91440" tIns="45720" rIns="91440" bIns="45720" rtlCol="0" anchor="ctr">
            <a:normAutofit/>
          </a:bodyPr>
          <a:lstStyle/>
          <a:p>
            <a:r>
              <a:rPr lang="es-ES" b="1" dirty="0" err="1">
                <a:solidFill>
                  <a:schemeClr val="bg1"/>
                </a:solidFill>
              </a:rPr>
              <a:t>Spark</a:t>
            </a:r>
            <a:r>
              <a:rPr lang="es-ES" b="1" dirty="0">
                <a:solidFill>
                  <a:schemeClr val="bg1"/>
                </a:solidFill>
              </a:rPr>
              <a:t> Core</a:t>
            </a:r>
            <a:r>
              <a:rPr lang="es-ES" dirty="0">
                <a:solidFill>
                  <a:schemeClr val="bg1"/>
                </a:solidFill>
              </a:rPr>
              <a:t>: Es el "corazón" de </a:t>
            </a:r>
            <a:r>
              <a:rPr lang="es-ES" dirty="0" err="1">
                <a:solidFill>
                  <a:schemeClr val="bg1"/>
                </a:solidFill>
              </a:rPr>
              <a:t>Spark</a:t>
            </a:r>
            <a:r>
              <a:rPr lang="es-ES" dirty="0">
                <a:solidFill>
                  <a:schemeClr val="bg1"/>
                </a:solidFill>
              </a:rPr>
              <a:t>, responsable de gestionar las funciones como la programación de las tareas.</a:t>
            </a:r>
          </a:p>
          <a:p>
            <a:r>
              <a:rPr lang="es-ES" b="1" dirty="0" err="1">
                <a:solidFill>
                  <a:schemeClr val="bg1"/>
                </a:solidFill>
              </a:rPr>
              <a:t>Spark</a:t>
            </a:r>
            <a:r>
              <a:rPr lang="es-ES" b="1" dirty="0">
                <a:solidFill>
                  <a:schemeClr val="bg1"/>
                </a:solidFill>
              </a:rPr>
              <a:t> SQL</a:t>
            </a:r>
            <a:r>
              <a:rPr lang="es-ES" dirty="0">
                <a:solidFill>
                  <a:schemeClr val="bg1"/>
                </a:solidFill>
              </a:rPr>
              <a:t>: Es un módulo ubicado en la parte superior del núcleo de </a:t>
            </a:r>
            <a:r>
              <a:rPr lang="es-ES" dirty="0" err="1">
                <a:solidFill>
                  <a:schemeClr val="bg1"/>
                </a:solidFill>
              </a:rPr>
              <a:t>Spark</a:t>
            </a:r>
            <a:r>
              <a:rPr lang="es-ES" dirty="0">
                <a:solidFill>
                  <a:schemeClr val="bg1"/>
                </a:solidFill>
              </a:rPr>
              <a:t>, que introduce una nueva idea de datos llamada </a:t>
            </a:r>
            <a:r>
              <a:rPr lang="es-ES" dirty="0" err="1">
                <a:solidFill>
                  <a:schemeClr val="bg1"/>
                </a:solidFill>
              </a:rPr>
              <a:t>SchemaRDD</a:t>
            </a:r>
            <a:r>
              <a:rPr lang="es-ES" dirty="0">
                <a:solidFill>
                  <a:schemeClr val="bg1"/>
                </a:solidFill>
              </a:rPr>
              <a:t>, el cual proporciona soporte para datos estructurados y semi-estructurados. Gracias a este componente, se permite combinar consultas SQL con programas de </a:t>
            </a:r>
            <a:r>
              <a:rPr lang="es-ES" dirty="0" err="1">
                <a:solidFill>
                  <a:schemeClr val="bg1"/>
                </a:solidFill>
              </a:rPr>
              <a:t>Spark</a:t>
            </a:r>
            <a:r>
              <a:rPr lang="es-ES" dirty="0">
                <a:solidFill>
                  <a:schemeClr val="bg1"/>
                </a:solidFill>
              </a:rPr>
              <a:t> y además, se permite la consulta de datos estructurados utilizando lenguaje SQL o con la API que nos ofrece Apache </a:t>
            </a:r>
            <a:r>
              <a:rPr lang="es-ES" dirty="0" err="1">
                <a:solidFill>
                  <a:schemeClr val="bg1"/>
                </a:solidFill>
              </a:rPr>
              <a:t>Spark</a:t>
            </a:r>
            <a:r>
              <a:rPr lang="es-E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803383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DB71D7F9-C3CF-4185-A787-4CAC80A5E9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F7A3D4D8-2CC9-41EF-AF49-2B9300303E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28D4051A-CA9F-4856-BC5B-6466F92138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D8B83461-3D44-4B22-BF2D-725D75C54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Marcador de contenido 5">
            <a:extLst>
              <a:ext uri="{FF2B5EF4-FFF2-40B4-BE49-F238E27FC236}">
                <a16:creationId xmlns:a16="http://schemas.microsoft.com/office/drawing/2014/main" id="{0DD5BBFC-7FF7-4557-99B9-7168B9E84AF9}"/>
              </a:ext>
            </a:extLst>
          </p:cNvPr>
          <p:cNvPicPr>
            <a:picLocks noGrp="1" noChangeAspect="1"/>
          </p:cNvPicPr>
          <p:nvPr>
            <p:ph sz="half" idx="2"/>
          </p:nvPr>
        </p:nvPicPr>
        <p:blipFill>
          <a:blip r:embed="rId3"/>
          <a:stretch>
            <a:fillRect/>
          </a:stretch>
        </p:blipFill>
        <p:spPr>
          <a:xfrm>
            <a:off x="4719485" y="4633375"/>
            <a:ext cx="6813754" cy="1516059"/>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1CADB132-AEE9-4929-9C02-D59086B66420}"/>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US" sz="3400"/>
              <a:t>Componentes de Spark</a:t>
            </a:r>
          </a:p>
        </p:txBody>
      </p:sp>
      <p:sp>
        <p:nvSpPr>
          <p:cNvPr id="4" name="Marcador de contenido 3">
            <a:extLst>
              <a:ext uri="{FF2B5EF4-FFF2-40B4-BE49-F238E27FC236}">
                <a16:creationId xmlns:a16="http://schemas.microsoft.com/office/drawing/2014/main" id="{C3F0538D-540D-4CE2-8CA4-81CBBE9F239B}"/>
              </a:ext>
            </a:extLst>
          </p:cNvPr>
          <p:cNvSpPr>
            <a:spLocks noGrp="1"/>
          </p:cNvSpPr>
          <p:nvPr>
            <p:ph sz="half" idx="1"/>
          </p:nvPr>
        </p:nvSpPr>
        <p:spPr>
          <a:xfrm>
            <a:off x="4719483" y="629265"/>
            <a:ext cx="6813755" cy="3811740"/>
          </a:xfrm>
        </p:spPr>
        <p:txBody>
          <a:bodyPr vert="horz" lIns="91440" tIns="45720" rIns="91440" bIns="45720" rtlCol="0" anchor="ctr">
            <a:normAutofit/>
          </a:bodyPr>
          <a:lstStyle/>
          <a:p>
            <a:r>
              <a:rPr lang="es-ES" b="1" dirty="0" err="1">
                <a:solidFill>
                  <a:schemeClr val="bg1"/>
                </a:solidFill>
              </a:rPr>
              <a:t>Spark</a:t>
            </a:r>
            <a:r>
              <a:rPr lang="es-ES" b="1" dirty="0">
                <a:solidFill>
                  <a:schemeClr val="bg1"/>
                </a:solidFill>
              </a:rPr>
              <a:t> </a:t>
            </a:r>
            <a:r>
              <a:rPr lang="es-ES" b="1" dirty="0" err="1">
                <a:solidFill>
                  <a:schemeClr val="bg1"/>
                </a:solidFill>
              </a:rPr>
              <a:t>Streaming</a:t>
            </a:r>
            <a:r>
              <a:rPr lang="es-ES" dirty="0">
                <a:solidFill>
                  <a:schemeClr val="bg1"/>
                </a:solidFill>
              </a:rPr>
              <a:t>: </a:t>
            </a:r>
            <a:r>
              <a:rPr lang="es-ES" dirty="0" err="1">
                <a:solidFill>
                  <a:schemeClr val="bg1"/>
                </a:solidFill>
              </a:rPr>
              <a:t>Spark</a:t>
            </a:r>
            <a:r>
              <a:rPr lang="es-ES" dirty="0">
                <a:solidFill>
                  <a:schemeClr val="bg1"/>
                </a:solidFill>
              </a:rPr>
              <a:t> es capaz de realizar análisis de </a:t>
            </a:r>
            <a:r>
              <a:rPr lang="es-ES" dirty="0" err="1">
                <a:solidFill>
                  <a:schemeClr val="bg1"/>
                </a:solidFill>
              </a:rPr>
              <a:t>streaming</a:t>
            </a:r>
            <a:r>
              <a:rPr lang="es-ES" dirty="0">
                <a:solidFill>
                  <a:schemeClr val="bg1"/>
                </a:solidFill>
              </a:rPr>
              <a:t> sin problemas, gracias a la gran velocidad de programación de su núcleo. </a:t>
            </a:r>
          </a:p>
          <a:p>
            <a:r>
              <a:rPr lang="es-ES" dirty="0">
                <a:solidFill>
                  <a:schemeClr val="bg1"/>
                </a:solidFill>
              </a:rPr>
              <a:t>Además, gracias a la API se permite crear aplicaciones escalables e intolerantes a fallos de </a:t>
            </a:r>
            <a:r>
              <a:rPr lang="es-ES" dirty="0" err="1">
                <a:solidFill>
                  <a:schemeClr val="bg1"/>
                </a:solidFill>
              </a:rPr>
              <a:t>streaming</a:t>
            </a:r>
            <a:r>
              <a:rPr lang="es-ES" dirty="0">
                <a:solidFill>
                  <a:schemeClr val="bg1"/>
                </a:solidFill>
              </a:rPr>
              <a:t>. </a:t>
            </a:r>
          </a:p>
          <a:p>
            <a:r>
              <a:rPr lang="es-ES" dirty="0">
                <a:solidFill>
                  <a:schemeClr val="bg1"/>
                </a:solidFill>
              </a:rPr>
              <a:t>Otra ventaja que posee </a:t>
            </a:r>
            <a:r>
              <a:rPr lang="es-ES" dirty="0" err="1">
                <a:solidFill>
                  <a:schemeClr val="bg1"/>
                </a:solidFill>
              </a:rPr>
              <a:t>Spark</a:t>
            </a:r>
            <a:r>
              <a:rPr lang="es-ES" dirty="0">
                <a:solidFill>
                  <a:schemeClr val="bg1"/>
                </a:solidFill>
              </a:rPr>
              <a:t>, es que es capaz de procesar grandes datos en tiempo real, mientras que </a:t>
            </a:r>
            <a:r>
              <a:rPr lang="es-ES" dirty="0" err="1">
                <a:solidFill>
                  <a:schemeClr val="bg1"/>
                </a:solidFill>
              </a:rPr>
              <a:t>MapReduce</a:t>
            </a:r>
            <a:r>
              <a:rPr lang="es-ES" dirty="0">
                <a:solidFill>
                  <a:schemeClr val="bg1"/>
                </a:solidFill>
              </a:rPr>
              <a:t>, solamente es capaz de gestionar datos en lotes. Gracias a esta ventaja, los datos son analizados conforme entran, sin tiempo de latencia y a través de un proceso de gestión en continuo tránsito.</a:t>
            </a:r>
            <a:endParaRPr lang="en-US" dirty="0">
              <a:solidFill>
                <a:schemeClr val="bg1"/>
              </a:solidFill>
            </a:endParaRPr>
          </a:p>
        </p:txBody>
      </p:sp>
    </p:spTree>
    <p:extLst>
      <p:ext uri="{BB962C8B-B14F-4D97-AF65-F5344CB8AC3E}">
        <p14:creationId xmlns:p14="http://schemas.microsoft.com/office/powerpoint/2010/main" val="374228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283E0-CCFA-40BA-B442-6109AF83FAD5}"/>
              </a:ext>
            </a:extLst>
          </p:cNvPr>
          <p:cNvSpPr>
            <a:spLocks noGrp="1"/>
          </p:cNvSpPr>
          <p:nvPr>
            <p:ph type="title"/>
          </p:nvPr>
        </p:nvSpPr>
        <p:spPr/>
        <p:txBody>
          <a:bodyPr/>
          <a:lstStyle/>
          <a:p>
            <a:r>
              <a:rPr lang="es-CL" dirty="0"/>
              <a:t>¿Qué se considera Big Data?</a:t>
            </a:r>
          </a:p>
        </p:txBody>
      </p:sp>
      <p:sp>
        <p:nvSpPr>
          <p:cNvPr id="3" name="Marcador de contenido 2">
            <a:extLst>
              <a:ext uri="{FF2B5EF4-FFF2-40B4-BE49-F238E27FC236}">
                <a16:creationId xmlns:a16="http://schemas.microsoft.com/office/drawing/2014/main" id="{3CD4C323-3CEE-48CB-B81A-6CEB363EE8B2}"/>
              </a:ext>
            </a:extLst>
          </p:cNvPr>
          <p:cNvSpPr>
            <a:spLocks noGrp="1"/>
          </p:cNvSpPr>
          <p:nvPr>
            <p:ph idx="1"/>
          </p:nvPr>
        </p:nvSpPr>
        <p:spPr/>
        <p:txBody>
          <a:bodyPr/>
          <a:lstStyle/>
          <a:p>
            <a:r>
              <a:rPr lang="es-ES" dirty="0"/>
              <a:t>No necesariamente esta asociado a una cantidad de bytes de información</a:t>
            </a:r>
            <a:r>
              <a:rPr lang="es-ES" sz="2400" u="sng" dirty="0"/>
              <a:t>, sin embargo la tendencia nos indica que la suma total de almacenes de datos, de diversos orígenes están sobre los 60 Terabytes hasta varios </a:t>
            </a:r>
            <a:r>
              <a:rPr lang="es-ES" sz="2400" u="sng" dirty="0" err="1"/>
              <a:t>Petabytes</a:t>
            </a:r>
            <a:r>
              <a:rPr lang="es-ES" sz="2400" u="sng" dirty="0"/>
              <a:t>. </a:t>
            </a:r>
            <a:r>
              <a:rPr lang="es-ES" dirty="0"/>
              <a:t>Para ser considerados como Big Data.</a:t>
            </a:r>
          </a:p>
          <a:p>
            <a:endParaRPr lang="es-CL" dirty="0"/>
          </a:p>
        </p:txBody>
      </p:sp>
    </p:spTree>
    <p:extLst>
      <p:ext uri="{BB962C8B-B14F-4D97-AF65-F5344CB8AC3E}">
        <p14:creationId xmlns:p14="http://schemas.microsoft.com/office/powerpoint/2010/main" val="3804781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DB71D7F9-C3CF-4185-A787-4CAC80A5E9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F7A3D4D8-2CC9-41EF-AF49-2B9300303E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28D4051A-CA9F-4856-BC5B-6466F92138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D8B83461-3D44-4B22-BF2D-725D75C54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Marcador de contenido 5">
            <a:extLst>
              <a:ext uri="{FF2B5EF4-FFF2-40B4-BE49-F238E27FC236}">
                <a16:creationId xmlns:a16="http://schemas.microsoft.com/office/drawing/2014/main" id="{0DD5BBFC-7FF7-4557-99B9-7168B9E84AF9}"/>
              </a:ext>
            </a:extLst>
          </p:cNvPr>
          <p:cNvPicPr>
            <a:picLocks noGrp="1" noChangeAspect="1"/>
          </p:cNvPicPr>
          <p:nvPr>
            <p:ph sz="half" idx="2"/>
          </p:nvPr>
        </p:nvPicPr>
        <p:blipFill>
          <a:blip r:embed="rId3"/>
          <a:stretch>
            <a:fillRect/>
          </a:stretch>
        </p:blipFill>
        <p:spPr>
          <a:xfrm>
            <a:off x="4719485" y="4633375"/>
            <a:ext cx="6813754" cy="1516059"/>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1CADB132-AEE9-4929-9C02-D59086B66420}"/>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US" sz="3400"/>
              <a:t>Componentes de Spark</a:t>
            </a:r>
          </a:p>
        </p:txBody>
      </p:sp>
      <p:sp>
        <p:nvSpPr>
          <p:cNvPr id="4" name="Marcador de contenido 3">
            <a:extLst>
              <a:ext uri="{FF2B5EF4-FFF2-40B4-BE49-F238E27FC236}">
                <a16:creationId xmlns:a16="http://schemas.microsoft.com/office/drawing/2014/main" id="{C3F0538D-540D-4CE2-8CA4-81CBBE9F239B}"/>
              </a:ext>
            </a:extLst>
          </p:cNvPr>
          <p:cNvSpPr>
            <a:spLocks noGrp="1"/>
          </p:cNvSpPr>
          <p:nvPr>
            <p:ph sz="half" idx="1"/>
          </p:nvPr>
        </p:nvSpPr>
        <p:spPr>
          <a:xfrm>
            <a:off x="4719483" y="629265"/>
            <a:ext cx="6813755" cy="3811740"/>
          </a:xfrm>
        </p:spPr>
        <p:txBody>
          <a:bodyPr vert="horz" lIns="91440" tIns="45720" rIns="91440" bIns="45720" rtlCol="0" anchor="ctr">
            <a:normAutofit lnSpcReduction="10000"/>
          </a:bodyPr>
          <a:lstStyle/>
          <a:p>
            <a:r>
              <a:rPr lang="es-ES" b="1" dirty="0" err="1">
                <a:solidFill>
                  <a:schemeClr val="bg1"/>
                </a:solidFill>
              </a:rPr>
              <a:t>MLib</a:t>
            </a:r>
            <a:r>
              <a:rPr lang="es-ES" dirty="0">
                <a:solidFill>
                  <a:schemeClr val="bg1"/>
                </a:solidFill>
              </a:rPr>
              <a:t>: Es un </a:t>
            </a:r>
            <a:r>
              <a:rPr lang="es-ES" dirty="0" err="1">
                <a:solidFill>
                  <a:schemeClr val="bg1"/>
                </a:solidFill>
              </a:rPr>
              <a:t>framework</a:t>
            </a:r>
            <a:r>
              <a:rPr lang="es-ES" dirty="0">
                <a:solidFill>
                  <a:schemeClr val="bg1"/>
                </a:solidFill>
              </a:rPr>
              <a:t> de aprendizaje ubicado en la parte superior del núcleo de </a:t>
            </a:r>
            <a:r>
              <a:rPr lang="es-ES" dirty="0" err="1">
                <a:solidFill>
                  <a:schemeClr val="bg1"/>
                </a:solidFill>
              </a:rPr>
              <a:t>Spark</a:t>
            </a:r>
            <a:r>
              <a:rPr lang="es-ES" dirty="0">
                <a:solidFill>
                  <a:schemeClr val="bg1"/>
                </a:solidFill>
              </a:rPr>
              <a:t>, que tiene como finalidad hacer práctico, escalable y fácil el “machine </a:t>
            </a:r>
            <a:r>
              <a:rPr lang="es-ES" dirty="0" err="1">
                <a:solidFill>
                  <a:schemeClr val="bg1"/>
                </a:solidFill>
              </a:rPr>
              <a:t>learning</a:t>
            </a:r>
            <a:r>
              <a:rPr lang="es-ES" dirty="0">
                <a:solidFill>
                  <a:schemeClr val="bg1"/>
                </a:solidFill>
              </a:rPr>
              <a:t>”.</a:t>
            </a:r>
          </a:p>
          <a:p>
            <a:r>
              <a:rPr lang="es-ES" dirty="0">
                <a:solidFill>
                  <a:schemeClr val="bg1"/>
                </a:solidFill>
              </a:rPr>
              <a:t>Este </a:t>
            </a:r>
            <a:r>
              <a:rPr lang="es-ES" dirty="0" err="1">
                <a:solidFill>
                  <a:schemeClr val="bg1"/>
                </a:solidFill>
              </a:rPr>
              <a:t>framework</a:t>
            </a:r>
            <a:r>
              <a:rPr lang="es-ES" dirty="0">
                <a:solidFill>
                  <a:schemeClr val="bg1"/>
                </a:solidFill>
              </a:rPr>
              <a:t> posee un conjunto de algoritmos y utilidades, como por ejemplo: clasificación, regresión, </a:t>
            </a:r>
            <a:r>
              <a:rPr lang="es-ES" dirty="0" err="1">
                <a:solidFill>
                  <a:schemeClr val="bg1"/>
                </a:solidFill>
              </a:rPr>
              <a:t>clustering</a:t>
            </a:r>
            <a:r>
              <a:rPr lang="es-ES" dirty="0">
                <a:solidFill>
                  <a:schemeClr val="bg1"/>
                </a:solidFill>
              </a:rPr>
              <a:t>, filtrado colaborativo y reducción de dimensionalidad.</a:t>
            </a:r>
          </a:p>
          <a:p>
            <a:r>
              <a:rPr lang="es-ES" dirty="0">
                <a:solidFill>
                  <a:schemeClr val="bg1"/>
                </a:solidFill>
              </a:rPr>
              <a:t>Gracias a la arquitectura de </a:t>
            </a:r>
            <a:r>
              <a:rPr lang="es-ES" dirty="0" err="1">
                <a:solidFill>
                  <a:schemeClr val="bg1"/>
                </a:solidFill>
              </a:rPr>
              <a:t>Spark</a:t>
            </a:r>
            <a:r>
              <a:rPr lang="es-ES" dirty="0">
                <a:solidFill>
                  <a:schemeClr val="bg1"/>
                </a:solidFill>
              </a:rPr>
              <a:t> basada en memoria distribuida, se ha conseguido una velocidad de hasta nueve veces superior a la implementación basada en disco de</a:t>
            </a:r>
          </a:p>
          <a:p>
            <a:r>
              <a:rPr lang="es-ES" dirty="0">
                <a:solidFill>
                  <a:schemeClr val="bg1"/>
                </a:solidFill>
              </a:rPr>
              <a:t>Apache Mahout2 y escalas mejor que </a:t>
            </a:r>
            <a:r>
              <a:rPr lang="es-ES" dirty="0" err="1">
                <a:solidFill>
                  <a:schemeClr val="bg1"/>
                </a:solidFill>
              </a:rPr>
              <a:t>Vowpal</a:t>
            </a:r>
            <a:r>
              <a:rPr lang="es-ES" dirty="0">
                <a:solidFill>
                  <a:schemeClr val="bg1"/>
                </a:solidFill>
              </a:rPr>
              <a:t> </a:t>
            </a:r>
            <a:r>
              <a:rPr lang="es-ES" dirty="0" err="1">
                <a:solidFill>
                  <a:schemeClr val="bg1"/>
                </a:solidFill>
              </a:rPr>
              <a:t>Wabbit</a:t>
            </a:r>
            <a:r>
              <a:rPr lang="es-E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28615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DB71D7F9-C3CF-4185-A787-4CAC80A5E94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F7A3D4D8-2CC9-41EF-AF49-2B9300303E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28D4051A-CA9F-4856-BC5B-6466F92138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D8B83461-3D44-4B22-BF2D-725D75C54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Marcador de contenido 5">
            <a:extLst>
              <a:ext uri="{FF2B5EF4-FFF2-40B4-BE49-F238E27FC236}">
                <a16:creationId xmlns:a16="http://schemas.microsoft.com/office/drawing/2014/main" id="{0DD5BBFC-7FF7-4557-99B9-7168B9E84AF9}"/>
              </a:ext>
            </a:extLst>
          </p:cNvPr>
          <p:cNvPicPr>
            <a:picLocks noGrp="1" noChangeAspect="1"/>
          </p:cNvPicPr>
          <p:nvPr>
            <p:ph sz="half" idx="2"/>
          </p:nvPr>
        </p:nvPicPr>
        <p:blipFill>
          <a:blip r:embed="rId3"/>
          <a:stretch>
            <a:fillRect/>
          </a:stretch>
        </p:blipFill>
        <p:spPr>
          <a:xfrm>
            <a:off x="4719485" y="4633375"/>
            <a:ext cx="6813754" cy="1516059"/>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1CADB132-AEE9-4929-9C02-D59086B66420}"/>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US" sz="3400"/>
              <a:t>Componentes de Spark</a:t>
            </a:r>
          </a:p>
        </p:txBody>
      </p:sp>
      <p:sp>
        <p:nvSpPr>
          <p:cNvPr id="4" name="Marcador de contenido 3">
            <a:extLst>
              <a:ext uri="{FF2B5EF4-FFF2-40B4-BE49-F238E27FC236}">
                <a16:creationId xmlns:a16="http://schemas.microsoft.com/office/drawing/2014/main" id="{C3F0538D-540D-4CE2-8CA4-81CBBE9F239B}"/>
              </a:ext>
            </a:extLst>
          </p:cNvPr>
          <p:cNvSpPr>
            <a:spLocks noGrp="1"/>
          </p:cNvSpPr>
          <p:nvPr>
            <p:ph sz="half" idx="1"/>
          </p:nvPr>
        </p:nvSpPr>
        <p:spPr>
          <a:xfrm>
            <a:off x="4719483" y="629265"/>
            <a:ext cx="6813755" cy="3811740"/>
          </a:xfrm>
        </p:spPr>
        <p:txBody>
          <a:bodyPr vert="horz" lIns="91440" tIns="45720" rIns="91440" bIns="45720" rtlCol="0" anchor="ctr">
            <a:normAutofit/>
          </a:bodyPr>
          <a:lstStyle/>
          <a:p>
            <a:r>
              <a:rPr lang="es-ES" b="1" dirty="0" err="1">
                <a:solidFill>
                  <a:schemeClr val="bg1"/>
                </a:solidFill>
              </a:rPr>
              <a:t>Graph</a:t>
            </a:r>
            <a:r>
              <a:rPr lang="es-ES" b="1" dirty="0">
                <a:solidFill>
                  <a:schemeClr val="bg1"/>
                </a:solidFill>
              </a:rPr>
              <a:t> X</a:t>
            </a:r>
            <a:r>
              <a:rPr lang="es-ES" dirty="0">
                <a:solidFill>
                  <a:schemeClr val="bg1"/>
                </a:solidFill>
              </a:rPr>
              <a:t>: Es una entorno de procesamiento gráfico ubicado en la parte superior de </a:t>
            </a:r>
            <a:r>
              <a:rPr lang="es-ES" dirty="0" err="1">
                <a:solidFill>
                  <a:schemeClr val="bg1"/>
                </a:solidFill>
              </a:rPr>
              <a:t>Spark</a:t>
            </a:r>
            <a:r>
              <a:rPr lang="es-ES" dirty="0">
                <a:solidFill>
                  <a:schemeClr val="bg1"/>
                </a:solidFill>
              </a:rPr>
              <a:t>, el cual proporciona una API para gráficos y cálculo gráfico en paralelo.</a:t>
            </a:r>
            <a:endParaRPr lang="en-US" dirty="0">
              <a:solidFill>
                <a:schemeClr val="bg1"/>
              </a:solidFill>
            </a:endParaRPr>
          </a:p>
        </p:txBody>
      </p:sp>
    </p:spTree>
    <p:extLst>
      <p:ext uri="{BB962C8B-B14F-4D97-AF65-F5344CB8AC3E}">
        <p14:creationId xmlns:p14="http://schemas.microsoft.com/office/powerpoint/2010/main" val="1768605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2876892-83C1-42B8-9BEC-E047348E9B16}"/>
              </a:ext>
            </a:extLst>
          </p:cNvPr>
          <p:cNvSpPr>
            <a:spLocks noGrp="1"/>
          </p:cNvSpPr>
          <p:nvPr>
            <p:ph type="title"/>
          </p:nvPr>
        </p:nvSpPr>
        <p:spPr/>
        <p:txBody>
          <a:bodyPr/>
          <a:lstStyle/>
          <a:p>
            <a:r>
              <a:rPr lang="es-CL" dirty="0"/>
              <a:t>*</a:t>
            </a:r>
          </a:p>
        </p:txBody>
      </p:sp>
      <p:sp>
        <p:nvSpPr>
          <p:cNvPr id="6" name="Marcador de contenido 5">
            <a:extLst>
              <a:ext uri="{FF2B5EF4-FFF2-40B4-BE49-F238E27FC236}">
                <a16:creationId xmlns:a16="http://schemas.microsoft.com/office/drawing/2014/main" id="{8EB50E4A-4BA9-40ED-9BCE-651EE6633889}"/>
              </a:ext>
            </a:extLst>
          </p:cNvPr>
          <p:cNvSpPr>
            <a:spLocks noGrp="1"/>
          </p:cNvSpPr>
          <p:nvPr>
            <p:ph idx="1"/>
          </p:nvPr>
        </p:nvSpPr>
        <p:spPr/>
        <p:txBody>
          <a:bodyPr/>
          <a:lstStyle/>
          <a:p>
            <a:r>
              <a:rPr lang="es-ES" dirty="0"/>
              <a:t>Apache </a:t>
            </a:r>
            <a:r>
              <a:rPr lang="es-ES" dirty="0" err="1"/>
              <a:t>Mahout</a:t>
            </a:r>
            <a:r>
              <a:rPr lang="es-ES" dirty="0"/>
              <a:t> es un proyecto de código abierto que se utiliza principalmente para crear algoritmos escalables de aprendizaje automático.</a:t>
            </a:r>
          </a:p>
          <a:p>
            <a:r>
              <a:rPr lang="es-ES" dirty="0" err="1"/>
              <a:t>Vowpal</a:t>
            </a:r>
            <a:r>
              <a:rPr lang="es-ES" dirty="0"/>
              <a:t> </a:t>
            </a:r>
            <a:r>
              <a:rPr lang="es-ES" dirty="0" err="1"/>
              <a:t>Wabbit</a:t>
            </a:r>
            <a:r>
              <a:rPr lang="es-ES" dirty="0"/>
              <a:t> es un proyecto iniciado en Yahoo! </a:t>
            </a:r>
            <a:r>
              <a:rPr lang="es-ES" dirty="0" err="1"/>
              <a:t>Research</a:t>
            </a:r>
            <a:r>
              <a:rPr lang="es-ES" dirty="0"/>
              <a:t> y que continúa en Microsoft </a:t>
            </a:r>
            <a:r>
              <a:rPr lang="es-ES" dirty="0" err="1"/>
              <a:t>Research</a:t>
            </a:r>
            <a:r>
              <a:rPr lang="es-ES" dirty="0"/>
              <a:t> para diseñar un algoritmo de aprendizaje rápido, escalable y útil.</a:t>
            </a:r>
            <a:endParaRPr lang="es-CL" dirty="0"/>
          </a:p>
        </p:txBody>
      </p:sp>
    </p:spTree>
    <p:extLst>
      <p:ext uri="{BB962C8B-B14F-4D97-AF65-F5344CB8AC3E}">
        <p14:creationId xmlns:p14="http://schemas.microsoft.com/office/powerpoint/2010/main" val="2447798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EDE977A-98B7-4090-B097-0B8CAEA193A8}"/>
              </a:ext>
            </a:extLst>
          </p:cNvPr>
          <p:cNvSpPr>
            <a:spLocks noGrp="1"/>
          </p:cNvSpPr>
          <p:nvPr>
            <p:ph type="title"/>
          </p:nvPr>
        </p:nvSpPr>
        <p:spPr/>
        <p:txBody>
          <a:bodyPr/>
          <a:lstStyle/>
          <a:p>
            <a:r>
              <a:rPr lang="es-CL" dirty="0"/>
              <a:t>Arquitectura de un clúster de </a:t>
            </a:r>
            <a:r>
              <a:rPr lang="es-CL" dirty="0" err="1"/>
              <a:t>Spark</a:t>
            </a:r>
            <a:endParaRPr lang="es-CL" dirty="0"/>
          </a:p>
        </p:txBody>
      </p:sp>
      <p:sp>
        <p:nvSpPr>
          <p:cNvPr id="5" name="Marcador de texto 4">
            <a:extLst>
              <a:ext uri="{FF2B5EF4-FFF2-40B4-BE49-F238E27FC236}">
                <a16:creationId xmlns:a16="http://schemas.microsoft.com/office/drawing/2014/main" id="{57D5BA8D-A6D8-4E55-85BC-381D319E4D4E}"/>
              </a:ext>
            </a:extLst>
          </p:cNvPr>
          <p:cNvSpPr>
            <a:spLocks noGrp="1"/>
          </p:cNvSpPr>
          <p:nvPr>
            <p:ph type="body" idx="1"/>
          </p:nvPr>
        </p:nvSpPr>
        <p:spPr/>
        <p:txBody>
          <a:bodyPr/>
          <a:lstStyle/>
          <a:p>
            <a:r>
              <a:rPr lang="es-CL" dirty="0"/>
              <a:t>Consideraciones</a:t>
            </a:r>
          </a:p>
        </p:txBody>
      </p:sp>
    </p:spTree>
    <p:extLst>
      <p:ext uri="{BB962C8B-B14F-4D97-AF65-F5344CB8AC3E}">
        <p14:creationId xmlns:p14="http://schemas.microsoft.com/office/powerpoint/2010/main" val="2291977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C554DD-1520-44ED-9D49-1D956A966340}"/>
              </a:ext>
            </a:extLst>
          </p:cNvPr>
          <p:cNvSpPr>
            <a:spLocks noGrp="1"/>
          </p:cNvSpPr>
          <p:nvPr>
            <p:ph type="title"/>
          </p:nvPr>
        </p:nvSpPr>
        <p:spPr/>
        <p:txBody>
          <a:bodyPr/>
          <a:lstStyle/>
          <a:p>
            <a:r>
              <a:rPr lang="es-CL" dirty="0"/>
              <a:t>Arquitectura de un clúster de </a:t>
            </a:r>
            <a:r>
              <a:rPr lang="es-CL" dirty="0" err="1"/>
              <a:t>Spark</a:t>
            </a:r>
            <a:endParaRPr lang="es-CL" dirty="0"/>
          </a:p>
        </p:txBody>
      </p:sp>
      <p:sp>
        <p:nvSpPr>
          <p:cNvPr id="5" name="Marcador de contenido 4">
            <a:extLst>
              <a:ext uri="{FF2B5EF4-FFF2-40B4-BE49-F238E27FC236}">
                <a16:creationId xmlns:a16="http://schemas.microsoft.com/office/drawing/2014/main" id="{914AEFA4-7E7F-431F-B131-4732E343ECA7}"/>
              </a:ext>
            </a:extLst>
          </p:cNvPr>
          <p:cNvSpPr>
            <a:spLocks noGrp="1"/>
          </p:cNvSpPr>
          <p:nvPr>
            <p:ph idx="1"/>
          </p:nvPr>
        </p:nvSpPr>
        <p:spPr/>
        <p:txBody>
          <a:bodyPr>
            <a:normAutofit fontScale="92500" lnSpcReduction="20000"/>
          </a:bodyPr>
          <a:lstStyle/>
          <a:p>
            <a:pPr>
              <a:buFont typeface="+mj-lt"/>
              <a:buAutoNum type="arabicPeriod"/>
            </a:pPr>
            <a:r>
              <a:rPr lang="es-ES" dirty="0"/>
              <a:t>Las aplicaciones de </a:t>
            </a:r>
            <a:r>
              <a:rPr lang="es-ES" dirty="0" err="1"/>
              <a:t>Spark</a:t>
            </a:r>
            <a:r>
              <a:rPr lang="es-ES" dirty="0"/>
              <a:t> son ejecutadas </a:t>
            </a:r>
            <a:r>
              <a:rPr lang="es-ES" dirty="0" err="1"/>
              <a:t>independientementes</a:t>
            </a:r>
            <a:r>
              <a:rPr lang="es-ES" dirty="0"/>
              <a:t> y estas son coordinadas por el objeto </a:t>
            </a:r>
            <a:r>
              <a:rPr lang="es-ES" dirty="0" err="1"/>
              <a:t>Spark</a:t>
            </a:r>
            <a:r>
              <a:rPr lang="es-ES" dirty="0"/>
              <a:t> </a:t>
            </a:r>
            <a:r>
              <a:rPr lang="es-ES" dirty="0" err="1"/>
              <a:t>SparkContext</a:t>
            </a:r>
            <a:r>
              <a:rPr lang="es-ES" dirty="0"/>
              <a:t> del programa principal (Driver Program4).</a:t>
            </a:r>
          </a:p>
          <a:p>
            <a:pPr>
              <a:buFont typeface="+mj-lt"/>
              <a:buAutoNum type="arabicPeriod"/>
            </a:pPr>
            <a:r>
              <a:rPr lang="es-ES" dirty="0" err="1"/>
              <a:t>SparkContext</a:t>
            </a:r>
            <a:r>
              <a:rPr lang="es-ES" dirty="0"/>
              <a:t> es capaz de conectarse a gestores de clúster (</a:t>
            </a:r>
            <a:r>
              <a:rPr lang="es-ES" dirty="0" err="1"/>
              <a:t>Cluster</a:t>
            </a:r>
            <a:r>
              <a:rPr lang="es-ES" dirty="0"/>
              <a:t> Manager), los cuales se encargan de asignar recursos en el sistema. Hay varios tipos de gestores de clúster:</a:t>
            </a:r>
          </a:p>
          <a:p>
            <a:pPr lvl="1">
              <a:buFont typeface="+mj-lt"/>
              <a:buAutoNum type="arabicPeriod"/>
            </a:pPr>
            <a:r>
              <a:rPr lang="es-ES" dirty="0" err="1"/>
              <a:t>Standalone</a:t>
            </a:r>
            <a:r>
              <a:rPr lang="es-ES" dirty="0"/>
              <a:t>: sencillo gestor de clústeres, incluido con </a:t>
            </a:r>
            <a:r>
              <a:rPr lang="es-ES" dirty="0" err="1"/>
              <a:t>Spark</a:t>
            </a:r>
            <a:r>
              <a:rPr lang="es-ES" dirty="0"/>
              <a:t>, que facilita la creación de un clúster.</a:t>
            </a:r>
          </a:p>
          <a:p>
            <a:pPr lvl="1">
              <a:buFont typeface="+mj-lt"/>
              <a:buAutoNum type="arabicPeriod"/>
            </a:pPr>
            <a:r>
              <a:rPr lang="es-ES" dirty="0"/>
              <a:t>Apache </a:t>
            </a:r>
            <a:r>
              <a:rPr lang="es-ES" dirty="0" err="1"/>
              <a:t>Mesos</a:t>
            </a:r>
            <a:r>
              <a:rPr lang="es-ES" dirty="0"/>
              <a:t>: es un gestor de clústeres un poco más avanzado que el anterior, que puede ejecutar </a:t>
            </a:r>
            <a:r>
              <a:rPr lang="es-ES" dirty="0" err="1"/>
              <a:t>Hadoop</a:t>
            </a:r>
            <a:r>
              <a:rPr lang="es-ES" dirty="0"/>
              <a:t>, </a:t>
            </a:r>
            <a:r>
              <a:rPr lang="es-ES" dirty="0" err="1"/>
              <a:t>MapReduce</a:t>
            </a:r>
            <a:r>
              <a:rPr lang="es-ES" dirty="0"/>
              <a:t> y aplicaciones de servicio.</a:t>
            </a:r>
          </a:p>
          <a:p>
            <a:pPr lvl="1">
              <a:buFont typeface="+mj-lt"/>
              <a:buAutoNum type="arabicPeriod"/>
            </a:pPr>
            <a:r>
              <a:rPr lang="es-ES" dirty="0" err="1"/>
              <a:t>Hadoop</a:t>
            </a:r>
            <a:r>
              <a:rPr lang="es-ES" dirty="0"/>
              <a:t> YARN: es el gestor de recursos en </a:t>
            </a:r>
            <a:r>
              <a:rPr lang="es-ES" dirty="0" err="1"/>
              <a:t>Hadoop</a:t>
            </a:r>
            <a:r>
              <a:rPr lang="es-ES" dirty="0"/>
              <a:t> 2.</a:t>
            </a:r>
          </a:p>
          <a:p>
            <a:pPr>
              <a:buFont typeface="+mj-lt"/>
              <a:buAutoNum type="arabicPeriod"/>
            </a:pPr>
            <a:r>
              <a:rPr lang="es-ES" dirty="0"/>
              <a:t>Una vez conectados, </a:t>
            </a:r>
            <a:r>
              <a:rPr lang="es-ES" dirty="0" err="1"/>
              <a:t>Spark</a:t>
            </a:r>
            <a:r>
              <a:rPr lang="es-ES" dirty="0"/>
              <a:t> puede encargar que se creen ejecutores (</a:t>
            </a:r>
            <a:r>
              <a:rPr lang="es-ES" dirty="0" err="1"/>
              <a:t>executors</a:t>
            </a:r>
            <a:r>
              <a:rPr lang="es-ES" dirty="0"/>
              <a:t>), encargados de ejecutar tareas (</a:t>
            </a:r>
            <a:r>
              <a:rPr lang="es-ES" dirty="0" err="1"/>
              <a:t>tasks</a:t>
            </a:r>
            <a:r>
              <a:rPr lang="es-ES" dirty="0"/>
              <a:t>) en los nodos del clúster.</a:t>
            </a:r>
            <a:endParaRPr lang="es-CL" dirty="0"/>
          </a:p>
        </p:txBody>
      </p:sp>
    </p:spTree>
    <p:extLst>
      <p:ext uri="{BB962C8B-B14F-4D97-AF65-F5344CB8AC3E}">
        <p14:creationId xmlns:p14="http://schemas.microsoft.com/office/powerpoint/2010/main" val="1129675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A93BD6-D005-4E92-9BF3-18AED2D58774}"/>
              </a:ext>
            </a:extLst>
          </p:cNvPr>
          <p:cNvSpPr>
            <a:spLocks noGrp="1"/>
          </p:cNvSpPr>
          <p:nvPr>
            <p:ph type="title"/>
          </p:nvPr>
        </p:nvSpPr>
        <p:spPr/>
        <p:txBody>
          <a:bodyPr vert="horz" lIns="91440" tIns="45720" rIns="91440" bIns="45720" rtlCol="0" anchor="b">
            <a:normAutofit/>
          </a:bodyPr>
          <a:lstStyle/>
          <a:p>
            <a:pPr>
              <a:lnSpc>
                <a:spcPct val="90000"/>
              </a:lnSpc>
            </a:pPr>
            <a:r>
              <a:rPr lang="en-US" sz="3800"/>
              <a:t>Arquitectura de un clúster de Spark</a:t>
            </a:r>
          </a:p>
        </p:txBody>
      </p:sp>
      <p:pic>
        <p:nvPicPr>
          <p:cNvPr id="16" name="Marcador de contenido 7">
            <a:extLst>
              <a:ext uri="{FF2B5EF4-FFF2-40B4-BE49-F238E27FC236}">
                <a16:creationId xmlns:a16="http://schemas.microsoft.com/office/drawing/2014/main" id="{13440569-3682-43F2-9B29-9DDBDCCC12F4}"/>
              </a:ext>
            </a:extLst>
          </p:cNvPr>
          <p:cNvPicPr>
            <a:picLocks noGrp="1" noChangeAspect="1"/>
          </p:cNvPicPr>
          <p:nvPr>
            <p:ph sz="half" idx="1"/>
          </p:nvPr>
        </p:nvPicPr>
        <p:blipFill>
          <a:blip r:embed="rId2"/>
          <a:stretch>
            <a:fillRect/>
          </a:stretch>
        </p:blipFill>
        <p:spPr>
          <a:xfrm>
            <a:off x="1387039" y="3259493"/>
            <a:ext cx="4364909" cy="2104313"/>
          </a:xfrm>
          <a:prstGeom prst="roundRect">
            <a:avLst>
              <a:gd name="adj" fmla="val 1329"/>
            </a:avLst>
          </a:prstGeom>
          <a:effectLst>
            <a:outerShdw blurRad="50800" dist="50800" dir="5400000" algn="tl" rotWithShape="0">
              <a:srgbClr val="000000">
                <a:alpha val="43000"/>
              </a:srgbClr>
            </a:outerShdw>
          </a:effectLst>
        </p:spPr>
      </p:pic>
      <p:sp>
        <p:nvSpPr>
          <p:cNvPr id="8" name="Marcador de contenido 7">
            <a:extLst>
              <a:ext uri="{FF2B5EF4-FFF2-40B4-BE49-F238E27FC236}">
                <a16:creationId xmlns:a16="http://schemas.microsoft.com/office/drawing/2014/main" id="{29CCB898-278D-4CE6-AC6E-A6F4AC625F95}"/>
              </a:ext>
            </a:extLst>
          </p:cNvPr>
          <p:cNvSpPr>
            <a:spLocks noGrp="1"/>
          </p:cNvSpPr>
          <p:nvPr>
            <p:ph sz="half" idx="2"/>
          </p:nvPr>
        </p:nvSpPr>
        <p:spPr/>
        <p:txBody>
          <a:bodyPr>
            <a:normAutofit fontScale="92500" lnSpcReduction="10000"/>
          </a:bodyPr>
          <a:lstStyle/>
          <a:p>
            <a:r>
              <a:rPr lang="es-ES" dirty="0"/>
              <a:t>Cada aplicación posee sus propios ejecutores, los cuales ejecutan tareas en varios subprocesos. </a:t>
            </a:r>
          </a:p>
          <a:p>
            <a:r>
              <a:rPr lang="es-ES" dirty="0"/>
              <a:t>Gracias a esto, se consigue aislar las aplicaciones entre sí, tanto en el lado dela programación (cada controlador programas sus propias tareas), como en el lado del ejecutor ( las tareas de las diferentes aplicaciones se ejecutan en distintas JVM). </a:t>
            </a:r>
          </a:p>
          <a:p>
            <a:r>
              <a:rPr lang="es-ES" dirty="0"/>
              <a:t>Sin embargo, esto significa que los datos no se pueden compartir entre diferentes aplicaciones </a:t>
            </a:r>
            <a:r>
              <a:rPr lang="es-ES" dirty="0" err="1"/>
              <a:t>Spark</a:t>
            </a:r>
            <a:endParaRPr lang="es-CL" dirty="0"/>
          </a:p>
        </p:txBody>
      </p:sp>
    </p:spTree>
    <p:extLst>
      <p:ext uri="{BB962C8B-B14F-4D97-AF65-F5344CB8AC3E}">
        <p14:creationId xmlns:p14="http://schemas.microsoft.com/office/powerpoint/2010/main" val="2131295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74AFC2F-996F-4ACB-B07D-7D4CD5028E57}"/>
              </a:ext>
            </a:extLst>
          </p:cNvPr>
          <p:cNvSpPr>
            <a:spLocks noGrp="1"/>
          </p:cNvSpPr>
          <p:nvPr>
            <p:ph type="title"/>
          </p:nvPr>
        </p:nvSpPr>
        <p:spPr/>
        <p:txBody>
          <a:bodyPr/>
          <a:lstStyle/>
          <a:p>
            <a:r>
              <a:rPr lang="es-CL" dirty="0"/>
              <a:t>Manos a la obra</a:t>
            </a:r>
          </a:p>
        </p:txBody>
      </p:sp>
      <p:sp>
        <p:nvSpPr>
          <p:cNvPr id="5" name="Marcador de texto 4">
            <a:extLst>
              <a:ext uri="{FF2B5EF4-FFF2-40B4-BE49-F238E27FC236}">
                <a16:creationId xmlns:a16="http://schemas.microsoft.com/office/drawing/2014/main" id="{8E7B7052-3C47-4F14-8790-2752F3B5CAC5}"/>
              </a:ext>
            </a:extLst>
          </p:cNvPr>
          <p:cNvSpPr>
            <a:spLocks noGrp="1"/>
          </p:cNvSpPr>
          <p:nvPr>
            <p:ph type="body" idx="1"/>
          </p:nvPr>
        </p:nvSpPr>
        <p:spPr/>
        <p:txBody>
          <a:bodyPr/>
          <a:lstStyle/>
          <a:p>
            <a:r>
              <a:rPr lang="es-CL" dirty="0"/>
              <a:t>Al fin</a:t>
            </a:r>
          </a:p>
        </p:txBody>
      </p:sp>
    </p:spTree>
    <p:extLst>
      <p:ext uri="{BB962C8B-B14F-4D97-AF65-F5344CB8AC3E}">
        <p14:creationId xmlns:p14="http://schemas.microsoft.com/office/powerpoint/2010/main" val="1702098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2FC4F8C-DCFB-41A7-9587-B6E49A20404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5" name="Rectangle 14">
              <a:extLst>
                <a:ext uri="{FF2B5EF4-FFF2-40B4-BE49-F238E27FC236}">
                  <a16:creationId xmlns:a16="http://schemas.microsoft.com/office/drawing/2014/main" id="{8CB8134D-DAA6-44DB-9A7B-8D5B04711D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25AD0F1C-BC8E-4CB4-BAC4-8F33C36F694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581087E9-D266-4B08-AAB1-F7439DF652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64A2B069-C853-43DD-8CC0-7CE6F331A7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DDD86E2-5424-44EC-A189-3E2DDD38DD7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F8CFC5E-B977-45D3-A7A8-A4EDF8C88A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A347F91F-7A0C-4FD7-AC29-DCAF67A2E56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5">
              <a:extLst>
                <a:ext uri="{FF2B5EF4-FFF2-40B4-BE49-F238E27FC236}">
                  <a16:creationId xmlns:a16="http://schemas.microsoft.com/office/drawing/2014/main" id="{1FD264AA-C656-4350-AD8E-3E13639C02B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9" name="Marcador de contenido 5">
            <a:extLst>
              <a:ext uri="{FF2B5EF4-FFF2-40B4-BE49-F238E27FC236}">
                <a16:creationId xmlns:a16="http://schemas.microsoft.com/office/drawing/2014/main" id="{D85548BF-8337-4359-A547-0A033666C1B8}"/>
              </a:ext>
            </a:extLst>
          </p:cNvPr>
          <p:cNvPicPr>
            <a:picLocks noChangeAspect="1"/>
          </p:cNvPicPr>
          <p:nvPr/>
        </p:nvPicPr>
        <p:blipFill>
          <a:blip r:embed="rId3"/>
          <a:stretch>
            <a:fillRect/>
          </a:stretch>
        </p:blipFill>
        <p:spPr>
          <a:xfrm>
            <a:off x="5334476" y="2561581"/>
            <a:ext cx="6251664" cy="1734837"/>
          </a:xfrm>
          <a:prstGeom prst="rect">
            <a:avLst/>
          </a:prstGeom>
        </p:spPr>
      </p:pic>
      <p:sp>
        <p:nvSpPr>
          <p:cNvPr id="24" name="Rectangle 23">
            <a:extLst>
              <a:ext uri="{FF2B5EF4-FFF2-40B4-BE49-F238E27FC236}">
                <a16:creationId xmlns:a16="http://schemas.microsoft.com/office/drawing/2014/main" id="{C4EF29AB-620C-4783-9B23-EACEB54D78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21E791FB-568A-4E4A-9469-EF195EFE836C}"/>
              </a:ext>
            </a:extLst>
          </p:cNvPr>
          <p:cNvSpPr>
            <a:spLocks noGrp="1"/>
          </p:cNvSpPr>
          <p:nvPr>
            <p:ph type="title"/>
          </p:nvPr>
        </p:nvSpPr>
        <p:spPr>
          <a:xfrm>
            <a:off x="1154955" y="973668"/>
            <a:ext cx="3178260" cy="1020232"/>
          </a:xfrm>
        </p:spPr>
        <p:txBody>
          <a:bodyPr>
            <a:normAutofit/>
          </a:bodyPr>
          <a:lstStyle/>
          <a:p>
            <a:pPr>
              <a:lnSpc>
                <a:spcPct val="90000"/>
              </a:lnSpc>
            </a:pPr>
            <a:r>
              <a:rPr lang="es-CL" sz="3100"/>
              <a:t>Creación de un clúster </a:t>
            </a:r>
            <a:r>
              <a:rPr lang="es-CL" sz="3100" err="1"/>
              <a:t>Spark</a:t>
            </a:r>
            <a:endParaRPr lang="es-CL" sz="3100"/>
          </a:p>
        </p:txBody>
      </p:sp>
      <p:sp>
        <p:nvSpPr>
          <p:cNvPr id="11" name="Content Placeholder 10">
            <a:extLst>
              <a:ext uri="{FF2B5EF4-FFF2-40B4-BE49-F238E27FC236}">
                <a16:creationId xmlns:a16="http://schemas.microsoft.com/office/drawing/2014/main" id="{625F8698-FC79-4C95-9284-EB7864AA0807}"/>
              </a:ext>
            </a:extLst>
          </p:cNvPr>
          <p:cNvSpPr>
            <a:spLocks noGrp="1"/>
          </p:cNvSpPr>
          <p:nvPr>
            <p:ph idx="1"/>
          </p:nvPr>
        </p:nvSpPr>
        <p:spPr>
          <a:xfrm>
            <a:off x="1154955" y="2120900"/>
            <a:ext cx="3133726" cy="3898900"/>
          </a:xfrm>
        </p:spPr>
        <p:txBody>
          <a:bodyPr>
            <a:normAutofit/>
          </a:bodyPr>
          <a:lstStyle/>
          <a:p>
            <a:r>
              <a:rPr lang="en-US" dirty="0" err="1">
                <a:solidFill>
                  <a:schemeClr val="bg1"/>
                </a:solidFill>
              </a:rPr>
              <a:t>Clonaremos</a:t>
            </a:r>
            <a:r>
              <a:rPr lang="en-US" dirty="0">
                <a:solidFill>
                  <a:schemeClr val="bg1"/>
                </a:solidFill>
              </a:rPr>
              <a:t> la MV master, </a:t>
            </a:r>
            <a:r>
              <a:rPr lang="en-US" dirty="0" err="1">
                <a:solidFill>
                  <a:schemeClr val="bg1"/>
                </a:solidFill>
              </a:rPr>
              <a:t>cambiaremos</a:t>
            </a:r>
            <a:r>
              <a:rPr lang="en-US" dirty="0">
                <a:solidFill>
                  <a:schemeClr val="bg1"/>
                </a:solidFill>
              </a:rPr>
              <a:t> la MAC y re </a:t>
            </a:r>
            <a:r>
              <a:rPr lang="en-US" dirty="0" err="1">
                <a:solidFill>
                  <a:schemeClr val="bg1"/>
                </a:solidFill>
              </a:rPr>
              <a:t>configuraremos</a:t>
            </a:r>
            <a:r>
              <a:rPr lang="en-US" dirty="0">
                <a:solidFill>
                  <a:schemeClr val="bg1"/>
                </a:solidFill>
              </a:rPr>
              <a:t> con </a:t>
            </a:r>
            <a:r>
              <a:rPr lang="en-US" dirty="0" err="1">
                <a:solidFill>
                  <a:schemeClr val="bg1"/>
                </a:solidFill>
              </a:rPr>
              <a:t>ip</a:t>
            </a:r>
            <a:r>
              <a:rPr lang="en-US" dirty="0">
                <a:solidFill>
                  <a:schemeClr val="bg1"/>
                </a:solidFill>
              </a:rPr>
              <a:t> </a:t>
            </a:r>
            <a:r>
              <a:rPr lang="en-US" dirty="0" err="1">
                <a:solidFill>
                  <a:schemeClr val="bg1"/>
                </a:solidFill>
              </a:rPr>
              <a:t>estatica</a:t>
            </a:r>
            <a:endParaRPr lang="en-US" dirty="0">
              <a:solidFill>
                <a:schemeClr val="bg1"/>
              </a:solidFill>
            </a:endParaRPr>
          </a:p>
        </p:txBody>
      </p:sp>
    </p:spTree>
    <p:extLst>
      <p:ext uri="{BB962C8B-B14F-4D97-AF65-F5344CB8AC3E}">
        <p14:creationId xmlns:p14="http://schemas.microsoft.com/office/powerpoint/2010/main" val="1121678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85CE6-1808-4644-94CA-9A6BD48E0532}"/>
              </a:ext>
            </a:extLst>
          </p:cNvPr>
          <p:cNvSpPr>
            <a:spLocks noGrp="1"/>
          </p:cNvSpPr>
          <p:nvPr>
            <p:ph type="title"/>
          </p:nvPr>
        </p:nvSpPr>
        <p:spPr/>
        <p:txBody>
          <a:bodyPr/>
          <a:lstStyle/>
          <a:p>
            <a:r>
              <a:rPr lang="es-CL" dirty="0"/>
              <a:t>Para configurar la interfaz de red</a:t>
            </a:r>
          </a:p>
        </p:txBody>
      </p:sp>
      <p:sp>
        <p:nvSpPr>
          <p:cNvPr id="3" name="Marcador de contenido 2">
            <a:extLst>
              <a:ext uri="{FF2B5EF4-FFF2-40B4-BE49-F238E27FC236}">
                <a16:creationId xmlns:a16="http://schemas.microsoft.com/office/drawing/2014/main" id="{593E1E3C-546B-429C-BD84-AE0E2C8E5922}"/>
              </a:ext>
            </a:extLst>
          </p:cNvPr>
          <p:cNvSpPr>
            <a:spLocks noGrp="1"/>
          </p:cNvSpPr>
          <p:nvPr>
            <p:ph idx="1"/>
          </p:nvPr>
        </p:nvSpPr>
        <p:spPr/>
        <p:txBody>
          <a:bodyPr/>
          <a:lstStyle/>
          <a:p>
            <a:r>
              <a:rPr lang="es-CL" dirty="0"/>
              <a:t>Revisar en la maquina virtual como super usuario en la ruta:</a:t>
            </a:r>
          </a:p>
          <a:p>
            <a:r>
              <a:rPr lang="es-CL" dirty="0"/>
              <a:t>/home/master/config-red.txt</a:t>
            </a:r>
          </a:p>
          <a:p>
            <a:r>
              <a:rPr lang="es-CL" dirty="0"/>
              <a:t>Reiniciar la interfaz de red: /</a:t>
            </a:r>
            <a:r>
              <a:rPr lang="es-CL" dirty="0" err="1"/>
              <a:t>etc</a:t>
            </a:r>
            <a:r>
              <a:rPr lang="es-CL" dirty="0"/>
              <a:t>/</a:t>
            </a:r>
            <a:r>
              <a:rPr lang="es-CL" dirty="0" err="1"/>
              <a:t>init.d</a:t>
            </a:r>
            <a:r>
              <a:rPr lang="es-CL" dirty="0"/>
              <a:t>/</a:t>
            </a:r>
            <a:r>
              <a:rPr lang="es-CL" dirty="0" err="1"/>
              <a:t>network</a:t>
            </a:r>
            <a:r>
              <a:rPr lang="es-CL" dirty="0"/>
              <a:t> </a:t>
            </a:r>
            <a:r>
              <a:rPr lang="es-CL" dirty="0" err="1"/>
              <a:t>restart</a:t>
            </a:r>
            <a:endParaRPr lang="es-CL" dirty="0"/>
          </a:p>
          <a:p>
            <a:r>
              <a:rPr lang="es-CL" dirty="0"/>
              <a:t>Cambiar el nombre del host: nano /</a:t>
            </a:r>
            <a:r>
              <a:rPr lang="es-CL" dirty="0" err="1"/>
              <a:t>etc</a:t>
            </a:r>
            <a:r>
              <a:rPr lang="es-CL" dirty="0"/>
              <a:t>/</a:t>
            </a:r>
            <a:r>
              <a:rPr lang="es-CL" dirty="0" err="1"/>
              <a:t>hostname</a:t>
            </a:r>
            <a:endParaRPr lang="es-CL" dirty="0"/>
          </a:p>
          <a:p>
            <a:r>
              <a:rPr lang="es-CL" dirty="0"/>
              <a:t>Cambiar el host local: nano /</a:t>
            </a:r>
            <a:r>
              <a:rPr lang="es-CL" dirty="0" err="1"/>
              <a:t>etc</a:t>
            </a:r>
            <a:r>
              <a:rPr lang="es-CL" dirty="0"/>
              <a:t>/hosts</a:t>
            </a:r>
          </a:p>
          <a:p>
            <a:pPr lvl="1"/>
            <a:r>
              <a:rPr lang="es-CL" dirty="0"/>
              <a:t>127.0.1.1 NOMBRE-HOST</a:t>
            </a:r>
          </a:p>
          <a:p>
            <a:r>
              <a:rPr lang="es-CL" dirty="0"/>
              <a:t>Copiar la llave </a:t>
            </a:r>
            <a:r>
              <a:rPr lang="es-CL" dirty="0" err="1"/>
              <a:t>ssh</a:t>
            </a:r>
            <a:r>
              <a:rPr lang="es-CL" dirty="0"/>
              <a:t> del </a:t>
            </a:r>
            <a:r>
              <a:rPr lang="es-CL" dirty="0" err="1"/>
              <a:t>root</a:t>
            </a:r>
            <a:r>
              <a:rPr lang="es-CL" dirty="0"/>
              <a:t> a los </a:t>
            </a:r>
            <a:r>
              <a:rPr lang="es-CL" dirty="0" err="1"/>
              <a:t>workers</a:t>
            </a:r>
            <a:r>
              <a:rPr lang="es-CL" dirty="0"/>
              <a:t>:</a:t>
            </a:r>
          </a:p>
          <a:p>
            <a:pPr lvl="1"/>
            <a:r>
              <a:rPr lang="es-CL" dirty="0" err="1"/>
              <a:t>ssh</a:t>
            </a:r>
            <a:r>
              <a:rPr lang="es-CL" dirty="0"/>
              <a:t>-</a:t>
            </a:r>
            <a:r>
              <a:rPr lang="es-CL" dirty="0" err="1"/>
              <a:t>copy</a:t>
            </a:r>
            <a:r>
              <a:rPr lang="es-CL" dirty="0"/>
              <a:t>-id -i ~/.</a:t>
            </a:r>
            <a:r>
              <a:rPr lang="es-CL" dirty="0" err="1"/>
              <a:t>ssh</a:t>
            </a:r>
            <a:r>
              <a:rPr lang="es-CL" dirty="0"/>
              <a:t>/id_rsa.pub root@10.0.0.X</a:t>
            </a:r>
          </a:p>
        </p:txBody>
      </p:sp>
    </p:spTree>
    <p:extLst>
      <p:ext uri="{BB962C8B-B14F-4D97-AF65-F5344CB8AC3E}">
        <p14:creationId xmlns:p14="http://schemas.microsoft.com/office/powerpoint/2010/main" val="3423842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Marcador de contenido 4">
            <a:extLst>
              <a:ext uri="{FF2B5EF4-FFF2-40B4-BE49-F238E27FC236}">
                <a16:creationId xmlns:a16="http://schemas.microsoft.com/office/drawing/2014/main" id="{88BB51FD-ECA8-4524-B8B3-B8D6EB8641D2}"/>
              </a:ext>
            </a:extLst>
          </p:cNvPr>
          <p:cNvPicPr>
            <a:picLocks noGrp="1" noChangeAspect="1"/>
          </p:cNvPicPr>
          <p:nvPr>
            <p:ph sz="half" idx="2"/>
          </p:nvPr>
        </p:nvPicPr>
        <p:blipFill>
          <a:blip r:embed="rId3"/>
          <a:stretch>
            <a:fillRect/>
          </a:stretch>
        </p:blipFill>
        <p:spPr>
          <a:xfrm>
            <a:off x="4984956" y="3277933"/>
            <a:ext cx="6158802" cy="2063198"/>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AFC63B59-6A2A-45AF-A94A-3676B7E00424}"/>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a:t>Declarar los esclavos</a:t>
            </a:r>
          </a:p>
        </p:txBody>
      </p:sp>
      <p:sp>
        <p:nvSpPr>
          <p:cNvPr id="3" name="Marcador de contenido 2">
            <a:extLst>
              <a:ext uri="{FF2B5EF4-FFF2-40B4-BE49-F238E27FC236}">
                <a16:creationId xmlns:a16="http://schemas.microsoft.com/office/drawing/2014/main" id="{3091A729-48B7-4C12-BF2B-C96C784AFB19}"/>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r>
              <a:rPr lang="en-US" sz="1600"/>
              <a:t>Vamos a indicar quién es el nodo master y quiénes son los esclavos.</a:t>
            </a:r>
          </a:p>
          <a:p>
            <a:r>
              <a:rPr lang="en-US" sz="1600"/>
              <a:t>Para ello nos dirigimos a la carpeta conf y renombramos el fichero denominado slaves.template a slaves.</a:t>
            </a:r>
          </a:p>
          <a:p>
            <a:r>
              <a:rPr lang="en-US" sz="1600"/>
              <a:t>Este fichero contiene las direcciones IP de los nodos esclavos</a:t>
            </a:r>
          </a:p>
        </p:txBody>
      </p:sp>
    </p:spTree>
    <p:extLst>
      <p:ext uri="{BB962C8B-B14F-4D97-AF65-F5344CB8AC3E}">
        <p14:creationId xmlns:p14="http://schemas.microsoft.com/office/powerpoint/2010/main" val="291941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EF655-0949-401A-A16E-337047B2192F}"/>
              </a:ext>
            </a:extLst>
          </p:cNvPr>
          <p:cNvSpPr>
            <a:spLocks noGrp="1"/>
          </p:cNvSpPr>
          <p:nvPr>
            <p:ph type="title"/>
          </p:nvPr>
        </p:nvSpPr>
        <p:spPr/>
        <p:txBody>
          <a:bodyPr/>
          <a:lstStyle/>
          <a:p>
            <a:r>
              <a:rPr lang="es-CL" dirty="0"/>
              <a:t>¿Por qué Big Data?</a:t>
            </a:r>
          </a:p>
        </p:txBody>
      </p:sp>
      <p:sp>
        <p:nvSpPr>
          <p:cNvPr id="3" name="Marcador de contenido 2">
            <a:extLst>
              <a:ext uri="{FF2B5EF4-FFF2-40B4-BE49-F238E27FC236}">
                <a16:creationId xmlns:a16="http://schemas.microsoft.com/office/drawing/2014/main" id="{29C42D81-59D7-448C-8AA9-6063B17BC85F}"/>
              </a:ext>
            </a:extLst>
          </p:cNvPr>
          <p:cNvSpPr>
            <a:spLocks noGrp="1"/>
          </p:cNvSpPr>
          <p:nvPr>
            <p:ph idx="1"/>
          </p:nvPr>
        </p:nvSpPr>
        <p:spPr/>
        <p:txBody>
          <a:bodyPr/>
          <a:lstStyle/>
          <a:p>
            <a:r>
              <a:rPr lang="es-ES" dirty="0"/>
              <a:t>Generar nuevas oportunidades de negocio a partir de datos de alto valor añadido, para:</a:t>
            </a:r>
          </a:p>
          <a:p>
            <a:pPr lvl="1"/>
            <a:r>
              <a:rPr lang="es-ES" dirty="0"/>
              <a:t>Cuantificar.</a:t>
            </a:r>
          </a:p>
          <a:p>
            <a:pPr lvl="1"/>
            <a:r>
              <a:rPr lang="es-ES" dirty="0"/>
              <a:t>Predecir y cambiar.</a:t>
            </a:r>
          </a:p>
          <a:p>
            <a:pPr lvl="1"/>
            <a:r>
              <a:rPr lang="es-ES" dirty="0"/>
              <a:t>Optimizar.</a:t>
            </a:r>
          </a:p>
        </p:txBody>
      </p:sp>
    </p:spTree>
    <p:extLst>
      <p:ext uri="{BB962C8B-B14F-4D97-AF65-F5344CB8AC3E}">
        <p14:creationId xmlns:p14="http://schemas.microsoft.com/office/powerpoint/2010/main" val="3967218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12">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 name="Rectangle 13">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21">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Marcador de contenido 7">
            <a:extLst>
              <a:ext uri="{FF2B5EF4-FFF2-40B4-BE49-F238E27FC236}">
                <a16:creationId xmlns:a16="http://schemas.microsoft.com/office/drawing/2014/main" id="{842297A1-667F-4D95-BB4B-8F11AA828FF5}"/>
              </a:ext>
            </a:extLst>
          </p:cNvPr>
          <p:cNvPicPr>
            <a:picLocks noGrp="1" noChangeAspect="1"/>
          </p:cNvPicPr>
          <p:nvPr>
            <p:ph sz="half" idx="2"/>
          </p:nvPr>
        </p:nvPicPr>
        <p:blipFill>
          <a:blip r:embed="rId3"/>
          <a:stretch>
            <a:fillRect/>
          </a:stretch>
        </p:blipFill>
        <p:spPr>
          <a:xfrm>
            <a:off x="4984956" y="3724446"/>
            <a:ext cx="6158802" cy="1170172"/>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10344395-7C5A-4868-AA64-03F52BA7E156}"/>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a:t>Declarar los esclavos</a:t>
            </a:r>
          </a:p>
        </p:txBody>
      </p:sp>
      <p:sp>
        <p:nvSpPr>
          <p:cNvPr id="3" name="Marcador de contenido 2">
            <a:extLst>
              <a:ext uri="{FF2B5EF4-FFF2-40B4-BE49-F238E27FC236}">
                <a16:creationId xmlns:a16="http://schemas.microsoft.com/office/drawing/2014/main" id="{72C8360B-929B-4A93-9207-F5CC86330706}"/>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r>
              <a:rPr lang="en-US" sz="1600"/>
              <a:t>Posteriormente en la carpeta conf, renombramos el fichero denominado sparkenv.sh.template a spark-env.sh</a:t>
            </a:r>
          </a:p>
        </p:txBody>
      </p:sp>
    </p:spTree>
    <p:extLst>
      <p:ext uri="{BB962C8B-B14F-4D97-AF65-F5344CB8AC3E}">
        <p14:creationId xmlns:p14="http://schemas.microsoft.com/office/powerpoint/2010/main" val="2631640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FED6D-DF08-4AC9-A353-E70B1B8E1177}"/>
              </a:ext>
            </a:extLst>
          </p:cNvPr>
          <p:cNvSpPr>
            <a:spLocks noGrp="1"/>
          </p:cNvSpPr>
          <p:nvPr>
            <p:ph type="title"/>
          </p:nvPr>
        </p:nvSpPr>
        <p:spPr/>
        <p:txBody>
          <a:bodyPr/>
          <a:lstStyle/>
          <a:p>
            <a:r>
              <a:rPr lang="es-CL" dirty="0"/>
              <a:t>Probando </a:t>
            </a:r>
            <a:r>
              <a:rPr lang="es-CL" dirty="0" err="1"/>
              <a:t>Spark</a:t>
            </a:r>
            <a:endParaRPr lang="es-CL" dirty="0"/>
          </a:p>
        </p:txBody>
      </p:sp>
      <p:sp>
        <p:nvSpPr>
          <p:cNvPr id="5" name="Marcador de contenido 4">
            <a:extLst>
              <a:ext uri="{FF2B5EF4-FFF2-40B4-BE49-F238E27FC236}">
                <a16:creationId xmlns:a16="http://schemas.microsoft.com/office/drawing/2014/main" id="{78FE588E-6922-4D2C-AFEA-9BC5D20626EB}"/>
              </a:ext>
            </a:extLst>
          </p:cNvPr>
          <p:cNvSpPr>
            <a:spLocks noGrp="1"/>
          </p:cNvSpPr>
          <p:nvPr>
            <p:ph idx="1"/>
          </p:nvPr>
        </p:nvSpPr>
        <p:spPr/>
        <p:txBody>
          <a:bodyPr/>
          <a:lstStyle/>
          <a:p>
            <a:r>
              <a:rPr lang="en-US" dirty="0" err="1"/>
              <a:t>root@master</a:t>
            </a:r>
            <a:r>
              <a:rPr lang="en-US" dirty="0"/>
              <a:t>:/opt/spark/</a:t>
            </a:r>
            <a:r>
              <a:rPr lang="en-US" dirty="0" err="1"/>
              <a:t>sbin</a:t>
            </a:r>
            <a:r>
              <a:rPr lang="en-US" dirty="0"/>
              <a:t># run-example </a:t>
            </a:r>
            <a:r>
              <a:rPr lang="en-US" dirty="0" err="1"/>
              <a:t>SparkPi</a:t>
            </a:r>
            <a:endParaRPr lang="en-US" dirty="0"/>
          </a:p>
          <a:p>
            <a:r>
              <a:rPr lang="en-US" dirty="0" err="1"/>
              <a:t>Calcularemos</a:t>
            </a:r>
            <a:r>
              <a:rPr lang="en-US" dirty="0"/>
              <a:t> el </a:t>
            </a:r>
            <a:r>
              <a:rPr lang="en-US" dirty="0" err="1"/>
              <a:t>ejemplo</a:t>
            </a:r>
            <a:r>
              <a:rPr lang="en-US" dirty="0"/>
              <a:t> del </a:t>
            </a:r>
            <a:r>
              <a:rPr lang="en-US" dirty="0" err="1"/>
              <a:t>número</a:t>
            </a:r>
            <a:r>
              <a:rPr lang="en-US" dirty="0"/>
              <a:t> Pi.</a:t>
            </a:r>
            <a:endParaRPr lang="es-CL" dirty="0"/>
          </a:p>
        </p:txBody>
      </p:sp>
    </p:spTree>
    <p:extLst>
      <p:ext uri="{BB962C8B-B14F-4D97-AF65-F5344CB8AC3E}">
        <p14:creationId xmlns:p14="http://schemas.microsoft.com/office/powerpoint/2010/main" val="327888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6583EC0-B95E-4CD4-9A9A-0C3F6FA825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185B8355-5373-403A-B5C2-4C8E70AC8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25BACD68-BDD7-43D0-A593-66B247A491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20AC87D-DE1E-46F5-889B-6CFD4FB14B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1C643F3-476E-4474-A4AA-2AF19ECCB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7EE1E46-6AD7-4F25-ABEB-0C06AE4663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19C342B7-8020-4464-8EB2-AE58A8B8FB3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1F3EC447-6BFD-478D-BCE7-B572B85BF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19EF6B20-23CA-444F-8D20-3A38184B6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Marcador de contenido 3">
            <a:extLst>
              <a:ext uri="{FF2B5EF4-FFF2-40B4-BE49-F238E27FC236}">
                <a16:creationId xmlns:a16="http://schemas.microsoft.com/office/drawing/2014/main" id="{DA1EF4D0-535B-4C2A-A9B7-4B3E35002377}"/>
              </a:ext>
            </a:extLst>
          </p:cNvPr>
          <p:cNvPicPr>
            <a:picLocks noGrp="1" noChangeAspect="1"/>
          </p:cNvPicPr>
          <p:nvPr>
            <p:ph sz="half" idx="2"/>
          </p:nvPr>
        </p:nvPicPr>
        <p:blipFill>
          <a:blip r:embed="rId3"/>
          <a:stretch>
            <a:fillRect/>
          </a:stretch>
        </p:blipFill>
        <p:spPr>
          <a:xfrm>
            <a:off x="4984956" y="3339521"/>
            <a:ext cx="6158802" cy="1940023"/>
          </a:xfrm>
          <a:prstGeom prst="roundRect">
            <a:avLst>
              <a:gd name="adj" fmla="val 1858"/>
            </a:avLst>
          </a:prstGeom>
          <a:effectLst>
            <a:outerShdw blurRad="50800" dist="50800" dir="5400000" algn="tl" rotWithShape="0">
              <a:srgbClr val="000000">
                <a:alpha val="43000"/>
              </a:srgbClr>
            </a:outerShdw>
          </a:effectLst>
        </p:spPr>
      </p:pic>
      <p:sp>
        <p:nvSpPr>
          <p:cNvPr id="2" name="Título 1">
            <a:extLst>
              <a:ext uri="{FF2B5EF4-FFF2-40B4-BE49-F238E27FC236}">
                <a16:creationId xmlns:a16="http://schemas.microsoft.com/office/drawing/2014/main" id="{680FED6D-DF08-4AC9-A353-E70B1B8E1177}"/>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a:t>Comprobando el clúster de Spark</a:t>
            </a:r>
          </a:p>
        </p:txBody>
      </p:sp>
      <p:sp>
        <p:nvSpPr>
          <p:cNvPr id="5" name="Marcador de contenido 4">
            <a:extLst>
              <a:ext uri="{FF2B5EF4-FFF2-40B4-BE49-F238E27FC236}">
                <a16:creationId xmlns:a16="http://schemas.microsoft.com/office/drawing/2014/main" id="{78FE588E-6922-4D2C-AFEA-9BC5D20626EB}"/>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r>
              <a:rPr lang="en-US" sz="1600"/>
              <a:t>Para comprobar que el clúster funciona correctamente, nos dirigimos a la ubicación</a:t>
            </a:r>
          </a:p>
          <a:p>
            <a:r>
              <a:rPr lang="en-US" sz="1600"/>
              <a:t>/opt/spark/sbin y ejecutamos el script denominado start-all.sh</a:t>
            </a:r>
          </a:p>
        </p:txBody>
      </p:sp>
    </p:spTree>
    <p:extLst>
      <p:ext uri="{BB962C8B-B14F-4D97-AF65-F5344CB8AC3E}">
        <p14:creationId xmlns:p14="http://schemas.microsoft.com/office/powerpoint/2010/main" val="3039321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43A114B-CAF8-402E-A898-DEE2C2022E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64E68BB1-DCF6-49AB-8FF1-7E68DCBCD1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DA9B8539-604B-420E-BA1B-0A2E64CD7C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7236CAA2-54C3-4136-B0CC-6837B14D8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40F86E67-9E86-453F-92BC-648189829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0" name="Rectangle 39">
            <a:extLst>
              <a:ext uri="{FF2B5EF4-FFF2-40B4-BE49-F238E27FC236}">
                <a16:creationId xmlns:a16="http://schemas.microsoft.com/office/drawing/2014/main" id="{F73C5439-21D4-46F3-9CF4-FF1CE786FF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227140B8-92FC-43F0-8CCA-F40052CE50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3" name="Rectangle 42">
              <a:extLst>
                <a:ext uri="{FF2B5EF4-FFF2-40B4-BE49-F238E27FC236}">
                  <a16:creationId xmlns:a16="http://schemas.microsoft.com/office/drawing/2014/main" id="{E14FEF32-7604-4713-A9F1-9D90A6F78B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95AD3905-A7DD-4026-B7FD-C203CC3052E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467A9BDB-6572-473C-B2E5-C1AC2F716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Marcador de contenido 2">
            <a:extLst>
              <a:ext uri="{FF2B5EF4-FFF2-40B4-BE49-F238E27FC236}">
                <a16:creationId xmlns:a16="http://schemas.microsoft.com/office/drawing/2014/main" id="{1D694736-A31E-4CCA-ABB5-D3705C3F845C}"/>
              </a:ext>
            </a:extLst>
          </p:cNvPr>
          <p:cNvPicPr>
            <a:picLocks noChangeAspect="1"/>
          </p:cNvPicPr>
          <p:nvPr/>
        </p:nvPicPr>
        <p:blipFill>
          <a:blip r:embed="rId3"/>
          <a:stretch>
            <a:fillRect/>
          </a:stretch>
        </p:blipFill>
        <p:spPr>
          <a:xfrm>
            <a:off x="1109763" y="1930961"/>
            <a:ext cx="6443180" cy="2996078"/>
          </a:xfrm>
          <a:prstGeom prst="rect">
            <a:avLst/>
          </a:prstGeom>
        </p:spPr>
      </p:pic>
      <p:sp>
        <p:nvSpPr>
          <p:cNvPr id="2" name="Título 1">
            <a:extLst>
              <a:ext uri="{FF2B5EF4-FFF2-40B4-BE49-F238E27FC236}">
                <a16:creationId xmlns:a16="http://schemas.microsoft.com/office/drawing/2014/main" id="{680FED6D-DF08-4AC9-A353-E70B1B8E1177}"/>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a:t>Comprobando el clúster de Spark</a:t>
            </a:r>
          </a:p>
        </p:txBody>
      </p:sp>
      <p:sp>
        <p:nvSpPr>
          <p:cNvPr id="25" name="Content Placeholder 7">
            <a:extLst>
              <a:ext uri="{FF2B5EF4-FFF2-40B4-BE49-F238E27FC236}">
                <a16:creationId xmlns:a16="http://schemas.microsoft.com/office/drawing/2014/main" id="{BD682F77-A183-4A99-B86D-643503FDFCA3}"/>
              </a:ext>
            </a:extLst>
          </p:cNvPr>
          <p:cNvSpPr>
            <a:spLocks noGrp="1"/>
          </p:cNvSpPr>
          <p:nvPr>
            <p:ph idx="1"/>
          </p:nvPr>
        </p:nvSpPr>
        <p:spPr>
          <a:xfrm>
            <a:off x="8382055" y="4591665"/>
            <a:ext cx="3161016" cy="1622322"/>
          </a:xfrm>
        </p:spPr>
        <p:txBody>
          <a:bodyPr vert="horz" lIns="91440" tIns="45720" rIns="91440" bIns="45720" rtlCol="0" anchor="t">
            <a:normAutofit/>
          </a:bodyPr>
          <a:lstStyle/>
          <a:p>
            <a:pPr marL="0" indent="0">
              <a:buNone/>
            </a:pPr>
            <a:r>
              <a:rPr lang="en-US" cap="all">
                <a:solidFill>
                  <a:schemeClr val="tx2">
                    <a:lumMod val="40000"/>
                    <a:lumOff val="60000"/>
                  </a:schemeClr>
                </a:solidFill>
              </a:rPr>
              <a:t>Localhost:8080</a:t>
            </a:r>
          </a:p>
        </p:txBody>
      </p:sp>
    </p:spTree>
    <p:extLst>
      <p:ext uri="{BB962C8B-B14F-4D97-AF65-F5344CB8AC3E}">
        <p14:creationId xmlns:p14="http://schemas.microsoft.com/office/powerpoint/2010/main" val="3310860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AD5AE-7B10-417D-923E-B1B7E1B16BD1}"/>
              </a:ext>
            </a:extLst>
          </p:cNvPr>
          <p:cNvSpPr>
            <a:spLocks noGrp="1"/>
          </p:cNvSpPr>
          <p:nvPr>
            <p:ph type="title"/>
          </p:nvPr>
        </p:nvSpPr>
        <p:spPr/>
        <p:txBody>
          <a:bodyPr/>
          <a:lstStyle/>
          <a:p>
            <a:r>
              <a:rPr lang="es-ES" dirty="0"/>
              <a:t>Probamos la ejecución de la función </a:t>
            </a:r>
            <a:r>
              <a:rPr lang="es-ES" dirty="0" err="1"/>
              <a:t>SparkPi</a:t>
            </a:r>
            <a:r>
              <a:rPr lang="es-ES" dirty="0"/>
              <a:t> en el clúster</a:t>
            </a:r>
            <a:endParaRPr lang="es-CL" dirty="0"/>
          </a:p>
        </p:txBody>
      </p:sp>
      <p:pic>
        <p:nvPicPr>
          <p:cNvPr id="4" name="Marcador de contenido 3">
            <a:extLst>
              <a:ext uri="{FF2B5EF4-FFF2-40B4-BE49-F238E27FC236}">
                <a16:creationId xmlns:a16="http://schemas.microsoft.com/office/drawing/2014/main" id="{27ABD5A0-1EA0-4AEB-AB6F-89AEB160F77F}"/>
              </a:ext>
            </a:extLst>
          </p:cNvPr>
          <p:cNvPicPr>
            <a:picLocks noGrp="1" noChangeAspect="1"/>
          </p:cNvPicPr>
          <p:nvPr>
            <p:ph idx="1"/>
          </p:nvPr>
        </p:nvPicPr>
        <p:blipFill>
          <a:blip r:embed="rId2"/>
          <a:stretch>
            <a:fillRect/>
          </a:stretch>
        </p:blipFill>
        <p:spPr>
          <a:xfrm>
            <a:off x="1613506" y="2603500"/>
            <a:ext cx="7909301" cy="3416300"/>
          </a:xfrm>
          <a:prstGeom prst="rect">
            <a:avLst/>
          </a:prstGeom>
        </p:spPr>
      </p:pic>
    </p:spTree>
    <p:extLst>
      <p:ext uri="{BB962C8B-B14F-4D97-AF65-F5344CB8AC3E}">
        <p14:creationId xmlns:p14="http://schemas.microsoft.com/office/powerpoint/2010/main" val="448014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43A114B-CAF8-402E-A898-DEE2C2022E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64E68BB1-DCF6-49AB-8FF1-7E68DCBCD1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DA9B8539-604B-420E-BA1B-0A2E64CD7C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236CAA2-54C3-4136-B0CC-6837B14D8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40F86E67-9E86-453F-92BC-648189829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9" name="Rectangle 38">
            <a:extLst>
              <a:ext uri="{FF2B5EF4-FFF2-40B4-BE49-F238E27FC236}">
                <a16:creationId xmlns:a16="http://schemas.microsoft.com/office/drawing/2014/main" id="{F73C5439-21D4-46F3-9CF4-FF1CE786FF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1" name="Group 40">
            <a:extLst>
              <a:ext uri="{FF2B5EF4-FFF2-40B4-BE49-F238E27FC236}">
                <a16:creationId xmlns:a16="http://schemas.microsoft.com/office/drawing/2014/main" id="{227140B8-92FC-43F0-8CCA-F40052CE50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2" name="Rectangle 41">
              <a:extLst>
                <a:ext uri="{FF2B5EF4-FFF2-40B4-BE49-F238E27FC236}">
                  <a16:creationId xmlns:a16="http://schemas.microsoft.com/office/drawing/2014/main" id="{E14FEF32-7604-4713-A9F1-9D90A6F78B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5">
              <a:extLst>
                <a:ext uri="{FF2B5EF4-FFF2-40B4-BE49-F238E27FC236}">
                  <a16:creationId xmlns:a16="http://schemas.microsoft.com/office/drawing/2014/main" id="{95AD3905-A7DD-4026-B7FD-C203CC3052E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4" name="Freeform 5">
              <a:extLst>
                <a:ext uri="{FF2B5EF4-FFF2-40B4-BE49-F238E27FC236}">
                  <a16:creationId xmlns:a16="http://schemas.microsoft.com/office/drawing/2014/main" id="{467A9BDB-6572-473C-B2E5-C1AC2F7163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Marcador de contenido 3">
            <a:extLst>
              <a:ext uri="{FF2B5EF4-FFF2-40B4-BE49-F238E27FC236}">
                <a16:creationId xmlns:a16="http://schemas.microsoft.com/office/drawing/2014/main" id="{251408FF-FB1F-46C7-93CB-60507E1B9FC4}"/>
              </a:ext>
            </a:extLst>
          </p:cNvPr>
          <p:cNvPicPr>
            <a:picLocks noGrp="1" noChangeAspect="1"/>
          </p:cNvPicPr>
          <p:nvPr>
            <p:ph idx="1"/>
          </p:nvPr>
        </p:nvPicPr>
        <p:blipFill>
          <a:blip r:embed="rId3"/>
          <a:stretch>
            <a:fillRect/>
          </a:stretch>
        </p:blipFill>
        <p:spPr>
          <a:xfrm>
            <a:off x="1109763" y="1246373"/>
            <a:ext cx="6443180" cy="4365253"/>
          </a:xfrm>
          <a:prstGeom prst="rect">
            <a:avLst/>
          </a:prstGeom>
        </p:spPr>
      </p:pic>
      <p:sp>
        <p:nvSpPr>
          <p:cNvPr id="2" name="Título 1">
            <a:extLst>
              <a:ext uri="{FF2B5EF4-FFF2-40B4-BE49-F238E27FC236}">
                <a16:creationId xmlns:a16="http://schemas.microsoft.com/office/drawing/2014/main" id="{7CEA47ED-DE58-43E2-910B-D44631C8D56C}"/>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a:t>Revisar en localhost:8080</a:t>
            </a:r>
          </a:p>
        </p:txBody>
      </p:sp>
    </p:spTree>
    <p:extLst>
      <p:ext uri="{BB962C8B-B14F-4D97-AF65-F5344CB8AC3E}">
        <p14:creationId xmlns:p14="http://schemas.microsoft.com/office/powerpoint/2010/main" val="256574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C53D-F235-495D-A26A-5203D836281F}"/>
              </a:ext>
            </a:extLst>
          </p:cNvPr>
          <p:cNvSpPr>
            <a:spLocks noGrp="1"/>
          </p:cNvSpPr>
          <p:nvPr>
            <p:ph type="title"/>
          </p:nvPr>
        </p:nvSpPr>
        <p:spPr/>
        <p:txBody>
          <a:bodyPr/>
          <a:lstStyle/>
          <a:p>
            <a:r>
              <a:rPr lang="es-CL" dirty="0" err="1"/>
              <a:t>Spark</a:t>
            </a:r>
            <a:r>
              <a:rPr lang="es-CL" dirty="0"/>
              <a:t> MySQL</a:t>
            </a:r>
          </a:p>
        </p:txBody>
      </p:sp>
      <p:sp>
        <p:nvSpPr>
          <p:cNvPr id="3" name="Marcador de contenido 2">
            <a:extLst>
              <a:ext uri="{FF2B5EF4-FFF2-40B4-BE49-F238E27FC236}">
                <a16:creationId xmlns:a16="http://schemas.microsoft.com/office/drawing/2014/main" id="{95880CCC-26D1-43EE-B108-E6CC9BC70174}"/>
              </a:ext>
            </a:extLst>
          </p:cNvPr>
          <p:cNvSpPr>
            <a:spLocks noGrp="1"/>
          </p:cNvSpPr>
          <p:nvPr>
            <p:ph idx="1"/>
          </p:nvPr>
        </p:nvSpPr>
        <p:spPr/>
        <p:txBody>
          <a:bodyPr/>
          <a:lstStyle/>
          <a:p>
            <a:r>
              <a:rPr lang="es-CL" dirty="0"/>
              <a:t>Datos de acceso a base de datos “clientes”</a:t>
            </a:r>
          </a:p>
          <a:p>
            <a:r>
              <a:rPr lang="es-CL" dirty="0" err="1"/>
              <a:t>Ddbb</a:t>
            </a:r>
            <a:r>
              <a:rPr lang="es-CL" dirty="0"/>
              <a:t> </a:t>
            </a:r>
            <a:r>
              <a:rPr lang="es-CL" dirty="0" err="1"/>
              <a:t>name</a:t>
            </a:r>
            <a:r>
              <a:rPr lang="es-CL" dirty="0"/>
              <a:t>: </a:t>
            </a:r>
            <a:r>
              <a:rPr lang="es-CL" dirty="0" err="1"/>
              <a:t>spark</a:t>
            </a:r>
            <a:endParaRPr lang="es-CL" dirty="0"/>
          </a:p>
          <a:p>
            <a:r>
              <a:rPr lang="es-CL" dirty="0" err="1"/>
              <a:t>User</a:t>
            </a:r>
            <a:r>
              <a:rPr lang="es-CL" dirty="0"/>
              <a:t>: </a:t>
            </a:r>
            <a:r>
              <a:rPr lang="es-CL" dirty="0" err="1"/>
              <a:t>spark</a:t>
            </a:r>
            <a:endParaRPr lang="es-CL" dirty="0"/>
          </a:p>
          <a:p>
            <a:r>
              <a:rPr lang="es-CL" dirty="0" err="1"/>
              <a:t>Pwd</a:t>
            </a:r>
            <a:r>
              <a:rPr lang="es-CL" dirty="0"/>
              <a:t>: </a:t>
            </a:r>
            <a:r>
              <a:rPr lang="es-CL" dirty="0" err="1"/>
              <a:t>spark</a:t>
            </a:r>
            <a:endParaRPr lang="es-CL" dirty="0"/>
          </a:p>
        </p:txBody>
      </p:sp>
    </p:spTree>
    <p:extLst>
      <p:ext uri="{BB962C8B-B14F-4D97-AF65-F5344CB8AC3E}">
        <p14:creationId xmlns:p14="http://schemas.microsoft.com/office/powerpoint/2010/main" val="3211798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C53D-F235-495D-A26A-5203D836281F}"/>
              </a:ext>
            </a:extLst>
          </p:cNvPr>
          <p:cNvSpPr>
            <a:spLocks noGrp="1"/>
          </p:cNvSpPr>
          <p:nvPr>
            <p:ph type="title"/>
          </p:nvPr>
        </p:nvSpPr>
        <p:spPr/>
        <p:txBody>
          <a:bodyPr/>
          <a:lstStyle/>
          <a:p>
            <a:r>
              <a:rPr lang="es-CL" dirty="0" err="1"/>
              <a:t>Spark</a:t>
            </a:r>
            <a:r>
              <a:rPr lang="es-CL" dirty="0"/>
              <a:t> MySQL</a:t>
            </a:r>
          </a:p>
        </p:txBody>
      </p:sp>
      <p:sp>
        <p:nvSpPr>
          <p:cNvPr id="3" name="Marcador de contenido 2">
            <a:extLst>
              <a:ext uri="{FF2B5EF4-FFF2-40B4-BE49-F238E27FC236}">
                <a16:creationId xmlns:a16="http://schemas.microsoft.com/office/drawing/2014/main" id="{95880CCC-26D1-43EE-B108-E6CC9BC70174}"/>
              </a:ext>
            </a:extLst>
          </p:cNvPr>
          <p:cNvSpPr>
            <a:spLocks noGrp="1"/>
          </p:cNvSpPr>
          <p:nvPr>
            <p:ph idx="1"/>
          </p:nvPr>
        </p:nvSpPr>
        <p:spPr/>
        <p:txBody>
          <a:bodyPr/>
          <a:lstStyle/>
          <a:p>
            <a:r>
              <a:rPr lang="es-CL" dirty="0"/>
              <a:t>Instalar el conector para </a:t>
            </a:r>
            <a:r>
              <a:rPr lang="es-CL" dirty="0" err="1"/>
              <a:t>MariaDB</a:t>
            </a:r>
            <a:r>
              <a:rPr lang="es-CL" dirty="0"/>
              <a:t> (</a:t>
            </a:r>
            <a:r>
              <a:rPr lang="es-CL" dirty="0" err="1"/>
              <a:t>Fork</a:t>
            </a:r>
            <a:r>
              <a:rPr lang="es-CL" dirty="0"/>
              <a:t> MySQL)</a:t>
            </a:r>
          </a:p>
          <a:p>
            <a:r>
              <a:rPr lang="es-CL" dirty="0"/>
              <a:t>MASTER="</a:t>
            </a:r>
            <a:r>
              <a:rPr lang="es-CL" dirty="0" err="1"/>
              <a:t>spark</a:t>
            </a:r>
            <a:r>
              <a:rPr lang="es-CL" dirty="0"/>
              <a:t>://10.0.0.1:7077" </a:t>
            </a:r>
            <a:r>
              <a:rPr lang="es-CL" dirty="0" err="1"/>
              <a:t>spark-shell</a:t>
            </a:r>
            <a:r>
              <a:rPr lang="es-CL" dirty="0"/>
              <a:t> --</a:t>
            </a:r>
            <a:r>
              <a:rPr lang="es-CL" dirty="0" err="1"/>
              <a:t>jars</a:t>
            </a:r>
            <a:r>
              <a:rPr lang="es-CL" dirty="0"/>
              <a:t> mariadb-java-client-2.2.3-sources.jar</a:t>
            </a:r>
          </a:p>
          <a:p>
            <a:r>
              <a:rPr lang="es-CL" dirty="0"/>
              <a:t>En Scala crearemos las variables de conexión.</a:t>
            </a:r>
          </a:p>
        </p:txBody>
      </p:sp>
    </p:spTree>
    <p:extLst>
      <p:ext uri="{BB962C8B-B14F-4D97-AF65-F5344CB8AC3E}">
        <p14:creationId xmlns:p14="http://schemas.microsoft.com/office/powerpoint/2010/main" val="35636609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C53D-F235-495D-A26A-5203D836281F}"/>
              </a:ext>
            </a:extLst>
          </p:cNvPr>
          <p:cNvSpPr>
            <a:spLocks noGrp="1"/>
          </p:cNvSpPr>
          <p:nvPr>
            <p:ph type="title"/>
          </p:nvPr>
        </p:nvSpPr>
        <p:spPr/>
        <p:txBody>
          <a:bodyPr/>
          <a:lstStyle/>
          <a:p>
            <a:r>
              <a:rPr lang="es-CL" dirty="0" err="1"/>
              <a:t>Spark</a:t>
            </a:r>
            <a:r>
              <a:rPr lang="es-CL" dirty="0"/>
              <a:t> MySQL</a:t>
            </a:r>
          </a:p>
        </p:txBody>
      </p:sp>
      <p:sp>
        <p:nvSpPr>
          <p:cNvPr id="3" name="Marcador de contenido 2">
            <a:extLst>
              <a:ext uri="{FF2B5EF4-FFF2-40B4-BE49-F238E27FC236}">
                <a16:creationId xmlns:a16="http://schemas.microsoft.com/office/drawing/2014/main" id="{95880CCC-26D1-43EE-B108-E6CC9BC70174}"/>
              </a:ext>
            </a:extLst>
          </p:cNvPr>
          <p:cNvSpPr>
            <a:spLocks noGrp="1"/>
          </p:cNvSpPr>
          <p:nvPr>
            <p:ph idx="1"/>
          </p:nvPr>
        </p:nvSpPr>
        <p:spPr/>
        <p:txBody>
          <a:bodyPr/>
          <a:lstStyle/>
          <a:p>
            <a:r>
              <a:rPr lang="es-CL" dirty="0"/>
              <a:t># </a:t>
            </a:r>
            <a:r>
              <a:rPr lang="es-CL" dirty="0" err="1"/>
              <a:t>scala</a:t>
            </a:r>
            <a:endParaRPr lang="es-CL" dirty="0"/>
          </a:p>
          <a:p>
            <a:r>
              <a:rPr lang="es-CL" dirty="0"/>
              <a:t>Ver </a:t>
            </a:r>
            <a:r>
              <a:rPr lang="es-CL" dirty="0" err="1"/>
              <a:t>pastebin</a:t>
            </a:r>
            <a:r>
              <a:rPr lang="es-CL" dirty="0"/>
              <a:t>: https://pastebin.com/W5WwFTJv</a:t>
            </a:r>
          </a:p>
        </p:txBody>
      </p:sp>
    </p:spTree>
    <p:extLst>
      <p:ext uri="{BB962C8B-B14F-4D97-AF65-F5344CB8AC3E}">
        <p14:creationId xmlns:p14="http://schemas.microsoft.com/office/powerpoint/2010/main" val="2426183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C53D-F235-495D-A26A-5203D836281F}"/>
              </a:ext>
            </a:extLst>
          </p:cNvPr>
          <p:cNvSpPr>
            <a:spLocks noGrp="1"/>
          </p:cNvSpPr>
          <p:nvPr>
            <p:ph type="title"/>
          </p:nvPr>
        </p:nvSpPr>
        <p:spPr/>
        <p:txBody>
          <a:bodyPr/>
          <a:lstStyle/>
          <a:p>
            <a:r>
              <a:rPr lang="es-CL" dirty="0" err="1"/>
              <a:t>Spark</a:t>
            </a:r>
            <a:r>
              <a:rPr lang="es-CL" dirty="0"/>
              <a:t> MySQL</a:t>
            </a:r>
          </a:p>
        </p:txBody>
      </p:sp>
      <p:sp>
        <p:nvSpPr>
          <p:cNvPr id="3" name="Marcador de contenido 2">
            <a:extLst>
              <a:ext uri="{FF2B5EF4-FFF2-40B4-BE49-F238E27FC236}">
                <a16:creationId xmlns:a16="http://schemas.microsoft.com/office/drawing/2014/main" id="{95880CCC-26D1-43EE-B108-E6CC9BC70174}"/>
              </a:ext>
            </a:extLst>
          </p:cNvPr>
          <p:cNvSpPr>
            <a:spLocks noGrp="1"/>
          </p:cNvSpPr>
          <p:nvPr>
            <p:ph idx="1"/>
          </p:nvPr>
        </p:nvSpPr>
        <p:spPr/>
        <p:txBody>
          <a:bodyPr/>
          <a:lstStyle/>
          <a:p>
            <a:r>
              <a:rPr lang="es-CL" dirty="0"/>
              <a:t>Para ver el contenido en tiempo real:</a:t>
            </a:r>
          </a:p>
          <a:p>
            <a:r>
              <a:rPr lang="es-CL" dirty="0" err="1"/>
              <a:t>scala</a:t>
            </a:r>
            <a:r>
              <a:rPr lang="es-CL" dirty="0"/>
              <a:t>&gt; </a:t>
            </a:r>
            <a:r>
              <a:rPr lang="es-CL" dirty="0" err="1"/>
              <a:t>dataframe_mysql.show</a:t>
            </a:r>
            <a:endParaRPr lang="es-CL" dirty="0"/>
          </a:p>
        </p:txBody>
      </p:sp>
    </p:spTree>
    <p:extLst>
      <p:ext uri="{BB962C8B-B14F-4D97-AF65-F5344CB8AC3E}">
        <p14:creationId xmlns:p14="http://schemas.microsoft.com/office/powerpoint/2010/main" val="411118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B9BCE-A77F-41C4-B6FA-6E240D29291D}"/>
              </a:ext>
            </a:extLst>
          </p:cNvPr>
          <p:cNvSpPr>
            <a:spLocks noGrp="1"/>
          </p:cNvSpPr>
          <p:nvPr>
            <p:ph type="title"/>
          </p:nvPr>
        </p:nvSpPr>
        <p:spPr/>
        <p:txBody>
          <a:bodyPr/>
          <a:lstStyle/>
          <a:p>
            <a:r>
              <a:rPr lang="es-CL" dirty="0"/>
              <a:t>¿Por qué Big Data?</a:t>
            </a:r>
          </a:p>
        </p:txBody>
      </p:sp>
      <p:sp>
        <p:nvSpPr>
          <p:cNvPr id="3" name="Marcador de contenido 2">
            <a:extLst>
              <a:ext uri="{FF2B5EF4-FFF2-40B4-BE49-F238E27FC236}">
                <a16:creationId xmlns:a16="http://schemas.microsoft.com/office/drawing/2014/main" id="{31A5174F-D320-4E2B-A97B-E1D850C8E3B2}"/>
              </a:ext>
            </a:extLst>
          </p:cNvPr>
          <p:cNvSpPr>
            <a:spLocks noGrp="1"/>
          </p:cNvSpPr>
          <p:nvPr>
            <p:ph idx="1"/>
          </p:nvPr>
        </p:nvSpPr>
        <p:spPr/>
        <p:txBody>
          <a:bodyPr/>
          <a:lstStyle/>
          <a:p>
            <a:r>
              <a:rPr lang="es-ES" dirty="0"/>
              <a:t>"El 90% de todos los datos que generan dispositivos como smartphones, tabletas, vehículos y electrodomésticos conectados nunca se analiza… el 60% de estos datos empiezan a perder valor en cuestión de milisegundos…”</a:t>
            </a:r>
          </a:p>
          <a:p>
            <a:endParaRPr lang="es-ES" dirty="0"/>
          </a:p>
          <a:p>
            <a:endParaRPr lang="es-ES" dirty="0"/>
          </a:p>
          <a:p>
            <a:endParaRPr lang="es-ES" dirty="0"/>
          </a:p>
          <a:p>
            <a:endParaRPr lang="es-ES" dirty="0"/>
          </a:p>
          <a:p>
            <a:r>
              <a:rPr lang="es-ES" dirty="0"/>
              <a:t>IBM, http://www-03.ibm.com/press/us/en/pressrelease/46453.wss</a:t>
            </a:r>
          </a:p>
          <a:p>
            <a:endParaRPr lang="es-CL" dirty="0"/>
          </a:p>
        </p:txBody>
      </p:sp>
    </p:spTree>
    <p:extLst>
      <p:ext uri="{BB962C8B-B14F-4D97-AF65-F5344CB8AC3E}">
        <p14:creationId xmlns:p14="http://schemas.microsoft.com/office/powerpoint/2010/main" val="3402767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C53D-F235-495D-A26A-5203D836281F}"/>
              </a:ext>
            </a:extLst>
          </p:cNvPr>
          <p:cNvSpPr>
            <a:spLocks noGrp="1"/>
          </p:cNvSpPr>
          <p:nvPr>
            <p:ph type="title"/>
          </p:nvPr>
        </p:nvSpPr>
        <p:spPr/>
        <p:txBody>
          <a:bodyPr/>
          <a:lstStyle/>
          <a:p>
            <a:r>
              <a:rPr lang="es-CL" dirty="0" err="1"/>
              <a:t>Spark</a:t>
            </a:r>
            <a:r>
              <a:rPr lang="es-CL" dirty="0"/>
              <a:t> MySQL</a:t>
            </a:r>
          </a:p>
        </p:txBody>
      </p:sp>
      <p:sp>
        <p:nvSpPr>
          <p:cNvPr id="3" name="Marcador de contenido 2">
            <a:extLst>
              <a:ext uri="{FF2B5EF4-FFF2-40B4-BE49-F238E27FC236}">
                <a16:creationId xmlns:a16="http://schemas.microsoft.com/office/drawing/2014/main" id="{95880CCC-26D1-43EE-B108-E6CC9BC70174}"/>
              </a:ext>
            </a:extLst>
          </p:cNvPr>
          <p:cNvSpPr>
            <a:spLocks noGrp="1"/>
          </p:cNvSpPr>
          <p:nvPr>
            <p:ph idx="1"/>
          </p:nvPr>
        </p:nvSpPr>
        <p:spPr/>
        <p:txBody>
          <a:bodyPr/>
          <a:lstStyle/>
          <a:p>
            <a:r>
              <a:rPr lang="es-CL" dirty="0" err="1"/>
              <a:t>scala</a:t>
            </a:r>
            <a:r>
              <a:rPr lang="es-CL" dirty="0"/>
              <a:t>&gt; </a:t>
            </a:r>
            <a:r>
              <a:rPr lang="es-CL" dirty="0" err="1"/>
              <a:t>dataframe_mysql.select</a:t>
            </a:r>
            <a:r>
              <a:rPr lang="es-CL" dirty="0"/>
              <a:t>("nombre").show()</a:t>
            </a:r>
          </a:p>
          <a:p>
            <a:r>
              <a:rPr lang="es-CL" dirty="0" err="1"/>
              <a:t>scala</a:t>
            </a:r>
            <a:r>
              <a:rPr lang="es-CL" dirty="0"/>
              <a:t>&gt; </a:t>
            </a:r>
            <a:r>
              <a:rPr lang="en-US" dirty="0" err="1"/>
              <a:t>dataframe_mysql.groupBy</a:t>
            </a:r>
            <a:r>
              <a:rPr lang="en-US" dirty="0"/>
              <a:t>("</a:t>
            </a:r>
            <a:r>
              <a:rPr lang="en-US" dirty="0" err="1"/>
              <a:t>genero</a:t>
            </a:r>
            <a:r>
              <a:rPr lang="en-US" dirty="0"/>
              <a:t>").count().show()</a:t>
            </a:r>
          </a:p>
          <a:p>
            <a:r>
              <a:rPr lang="es-CL" dirty="0" err="1"/>
              <a:t>scala</a:t>
            </a:r>
            <a:r>
              <a:rPr lang="es-CL" dirty="0"/>
              <a:t>&gt; </a:t>
            </a:r>
            <a:r>
              <a:rPr lang="en-US" dirty="0" err="1"/>
              <a:t>dataframe_mysql.filter</a:t>
            </a:r>
            <a:r>
              <a:rPr lang="en-US" dirty="0"/>
              <a:t>($"</a:t>
            </a:r>
            <a:r>
              <a:rPr lang="en-US" dirty="0" err="1"/>
              <a:t>edad</a:t>
            </a:r>
            <a:r>
              <a:rPr lang="en-US" dirty="0"/>
              <a:t>" &gt; 20).show()</a:t>
            </a:r>
          </a:p>
          <a:p>
            <a:endParaRPr lang="es-CL" dirty="0"/>
          </a:p>
        </p:txBody>
      </p:sp>
    </p:spTree>
    <p:extLst>
      <p:ext uri="{BB962C8B-B14F-4D97-AF65-F5344CB8AC3E}">
        <p14:creationId xmlns:p14="http://schemas.microsoft.com/office/powerpoint/2010/main" val="4078260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err="1"/>
              <a:t>Spark</a:t>
            </a:r>
            <a:r>
              <a:rPr lang="es-CL" dirty="0"/>
              <a:t> y JSON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a:t>Para crear un </a:t>
            </a:r>
            <a:r>
              <a:rPr lang="es-ES" dirty="0" err="1"/>
              <a:t>DataFrame</a:t>
            </a:r>
            <a:r>
              <a:rPr lang="es-ES" dirty="0"/>
              <a:t> basado en el un archivo JSON ejecutar el siguiente comando:</a:t>
            </a:r>
          </a:p>
          <a:p>
            <a:r>
              <a:rPr lang="es-CL" dirty="0"/>
              <a:t>val </a:t>
            </a:r>
            <a:r>
              <a:rPr lang="es-CL" dirty="0" err="1"/>
              <a:t>correosDF</a:t>
            </a:r>
            <a:r>
              <a:rPr lang="es-CL" dirty="0"/>
              <a:t> = </a:t>
            </a:r>
            <a:r>
              <a:rPr lang="es-CL" dirty="0" err="1"/>
              <a:t>spark.read.json</a:t>
            </a:r>
            <a:r>
              <a:rPr lang="es-CL" dirty="0"/>
              <a:t>("/home/master/</a:t>
            </a:r>
            <a:r>
              <a:rPr lang="es-CL" dirty="0" err="1"/>
              <a:t>correos.json</a:t>
            </a:r>
            <a:r>
              <a:rPr lang="es-CL" dirty="0"/>
              <a:t>")</a:t>
            </a:r>
          </a:p>
          <a:p>
            <a:r>
              <a:rPr lang="es-CL" dirty="0"/>
              <a:t>Para revisar:</a:t>
            </a:r>
          </a:p>
          <a:p>
            <a:pPr lvl="1"/>
            <a:r>
              <a:rPr lang="es-CL" dirty="0" err="1"/>
              <a:t>scala</a:t>
            </a:r>
            <a:r>
              <a:rPr lang="es-CL" dirty="0"/>
              <a:t>&gt; </a:t>
            </a:r>
            <a:r>
              <a:rPr lang="es-CL" dirty="0" err="1"/>
              <a:t>correosDF.show</a:t>
            </a:r>
            <a:r>
              <a:rPr lang="es-CL" dirty="0"/>
              <a:t>()</a:t>
            </a:r>
          </a:p>
        </p:txBody>
      </p:sp>
    </p:spTree>
    <p:extLst>
      <p:ext uri="{BB962C8B-B14F-4D97-AF65-F5344CB8AC3E}">
        <p14:creationId xmlns:p14="http://schemas.microsoft.com/office/powerpoint/2010/main" val="3568276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err="1"/>
              <a:t>Spark</a:t>
            </a:r>
            <a:r>
              <a:rPr lang="es-CL" dirty="0"/>
              <a:t> y </a:t>
            </a:r>
            <a:r>
              <a:rPr lang="es-CL" dirty="0" err="1"/>
              <a:t>Datasets</a:t>
            </a:r>
            <a:endParaRPr lang="es-CL" dirty="0"/>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sz="half" idx="1"/>
          </p:nvPr>
        </p:nvSpPr>
        <p:spPr/>
        <p:txBody>
          <a:bodyPr/>
          <a:lstStyle/>
          <a:p>
            <a:r>
              <a:rPr lang="es-ES" dirty="0"/>
              <a:t>Los </a:t>
            </a:r>
            <a:r>
              <a:rPr lang="es-ES" dirty="0" err="1"/>
              <a:t>DataFrames</a:t>
            </a:r>
            <a:r>
              <a:rPr lang="es-ES" dirty="0"/>
              <a:t> se pueden convertir en un “</a:t>
            </a:r>
            <a:r>
              <a:rPr lang="es-ES" dirty="0" err="1"/>
              <a:t>dataset</a:t>
            </a:r>
            <a:r>
              <a:rPr lang="es-ES" dirty="0"/>
              <a:t>” asignándole una clase:</a:t>
            </a:r>
          </a:p>
          <a:p>
            <a:r>
              <a:rPr lang="es-CL" dirty="0"/>
              <a:t>https://pastebin.com/LeyyYgP6</a:t>
            </a:r>
          </a:p>
        </p:txBody>
      </p:sp>
      <p:pic>
        <p:nvPicPr>
          <p:cNvPr id="5" name="Marcador de contenido 4">
            <a:extLst>
              <a:ext uri="{FF2B5EF4-FFF2-40B4-BE49-F238E27FC236}">
                <a16:creationId xmlns:a16="http://schemas.microsoft.com/office/drawing/2014/main" id="{28075EF0-AD27-479B-A26B-E4265E665E2F}"/>
              </a:ext>
            </a:extLst>
          </p:cNvPr>
          <p:cNvPicPr>
            <a:picLocks noGrp="1" noChangeAspect="1"/>
          </p:cNvPicPr>
          <p:nvPr>
            <p:ph sz="half" idx="2"/>
          </p:nvPr>
        </p:nvPicPr>
        <p:blipFill>
          <a:blip r:embed="rId2"/>
          <a:stretch>
            <a:fillRect/>
          </a:stretch>
        </p:blipFill>
        <p:spPr>
          <a:xfrm>
            <a:off x="6208713" y="4005622"/>
            <a:ext cx="4827587" cy="612055"/>
          </a:xfrm>
          <a:prstGeom prst="rect">
            <a:avLst/>
          </a:prstGeom>
        </p:spPr>
      </p:pic>
    </p:spTree>
    <p:extLst>
      <p:ext uri="{BB962C8B-B14F-4D97-AF65-F5344CB8AC3E}">
        <p14:creationId xmlns:p14="http://schemas.microsoft.com/office/powerpoint/2010/main" val="1455953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err="1"/>
              <a:t>Spark</a:t>
            </a:r>
            <a:r>
              <a:rPr lang="es-CL" dirty="0"/>
              <a:t> y Twitter</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a:t>El </a:t>
            </a:r>
            <a:r>
              <a:rPr lang="es-ES" dirty="0" err="1"/>
              <a:t>core</a:t>
            </a:r>
            <a:r>
              <a:rPr lang="es-ES" dirty="0"/>
              <a:t> de </a:t>
            </a:r>
            <a:r>
              <a:rPr lang="es-ES" dirty="0" err="1"/>
              <a:t>Spark</a:t>
            </a:r>
            <a:r>
              <a:rPr lang="es-ES" dirty="0"/>
              <a:t> posee una librería denominada “</a:t>
            </a:r>
            <a:r>
              <a:rPr lang="es-ES" dirty="0" err="1"/>
              <a:t>Spark</a:t>
            </a:r>
            <a:r>
              <a:rPr lang="es-ES" dirty="0"/>
              <a:t> </a:t>
            </a:r>
            <a:r>
              <a:rPr lang="es-ES" dirty="0" err="1"/>
              <a:t>Streaming</a:t>
            </a:r>
            <a:r>
              <a:rPr lang="es-ES" dirty="0"/>
              <a:t>” para el manejo en directo de datos. Vamos a ilustrar un ejemplo con Twitter para hacer uso de ésta librería</a:t>
            </a:r>
          </a:p>
          <a:p>
            <a:r>
              <a:rPr lang="es-ES" dirty="0"/>
              <a:t>En la consola de Linux: </a:t>
            </a:r>
            <a:r>
              <a:rPr lang="es-ES" dirty="0">
                <a:hlinkClick r:id="rId2"/>
              </a:rPr>
              <a:t>https://pastebin.com/2wrq2K5j</a:t>
            </a:r>
            <a:endParaRPr lang="es-ES" dirty="0"/>
          </a:p>
          <a:p>
            <a:r>
              <a:rPr lang="es-ES" dirty="0"/>
              <a:t>Para integrarse a Twitter, se debe crear una cuenta en API: https://apps.twitter.com/</a:t>
            </a:r>
          </a:p>
          <a:p>
            <a:r>
              <a:rPr lang="es-ES" dirty="0"/>
              <a:t>Ejecutar estos comandos: https://pastebin.com/ys9BgjaU</a:t>
            </a:r>
            <a:endParaRPr lang="es-CL" dirty="0"/>
          </a:p>
        </p:txBody>
      </p:sp>
    </p:spTree>
    <p:extLst>
      <p:ext uri="{BB962C8B-B14F-4D97-AF65-F5344CB8AC3E}">
        <p14:creationId xmlns:p14="http://schemas.microsoft.com/office/powerpoint/2010/main" val="2468033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a:t>Apache Zeppelin permite trabajar sobre una interfaz web como si de una </a:t>
            </a:r>
            <a:r>
              <a:rPr lang="es-ES" dirty="0" err="1"/>
              <a:t>shell</a:t>
            </a:r>
            <a:r>
              <a:rPr lang="es-ES" dirty="0"/>
              <a:t> se tratase, también conocido como web notebook.</a:t>
            </a:r>
          </a:p>
          <a:p>
            <a:r>
              <a:rPr lang="es-ES" dirty="0"/>
              <a:t>Esta herramienta se centra en el análisis de datos interactivos mediante lenguajes y tecnologías como Shell, </a:t>
            </a:r>
            <a:r>
              <a:rPr lang="es-ES" dirty="0" err="1"/>
              <a:t>Spark</a:t>
            </a:r>
            <a:r>
              <a:rPr lang="es-ES" dirty="0"/>
              <a:t>, </a:t>
            </a:r>
            <a:r>
              <a:rPr lang="es-ES" dirty="0" err="1"/>
              <a:t>SparkSQL</a:t>
            </a:r>
            <a:r>
              <a:rPr lang="es-ES" dirty="0"/>
              <a:t>, </a:t>
            </a:r>
            <a:r>
              <a:rPr lang="es-ES" dirty="0" err="1"/>
              <a:t>ElasticSearch</a:t>
            </a:r>
            <a:r>
              <a:rPr lang="es-ES" dirty="0"/>
              <a:t>, etc.</a:t>
            </a:r>
            <a:endParaRPr lang="es-CL" dirty="0"/>
          </a:p>
        </p:txBody>
      </p:sp>
    </p:spTree>
    <p:extLst>
      <p:ext uri="{BB962C8B-B14F-4D97-AF65-F5344CB8AC3E}">
        <p14:creationId xmlns:p14="http://schemas.microsoft.com/office/powerpoint/2010/main" val="1603855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err="1"/>
              <a:t>tar</a:t>
            </a:r>
            <a:r>
              <a:rPr lang="es-ES" dirty="0"/>
              <a:t> </a:t>
            </a:r>
            <a:r>
              <a:rPr lang="es-ES" dirty="0" err="1"/>
              <a:t>zxvf</a:t>
            </a:r>
            <a:r>
              <a:rPr lang="es-ES" dirty="0"/>
              <a:t> zeppelin-0.7.3-bin-all.tgz -C /</a:t>
            </a:r>
            <a:r>
              <a:rPr lang="es-ES" dirty="0" err="1"/>
              <a:t>opt</a:t>
            </a:r>
            <a:r>
              <a:rPr lang="es-ES" dirty="0"/>
              <a:t>/</a:t>
            </a:r>
          </a:p>
          <a:p>
            <a:r>
              <a:rPr lang="es-CL" dirty="0"/>
              <a:t>nano ~/.</a:t>
            </a:r>
            <a:r>
              <a:rPr lang="es-CL" dirty="0" err="1"/>
              <a:t>bashrc</a:t>
            </a:r>
            <a:endParaRPr lang="es-CL" dirty="0"/>
          </a:p>
          <a:p>
            <a:r>
              <a:rPr lang="de-DE" i="1" dirty="0"/>
              <a:t>export ZEPPELIN_HOME=/opt/zeppelin-0.7.3-bin-all/</a:t>
            </a:r>
          </a:p>
          <a:p>
            <a:r>
              <a:rPr lang="de-DE" i="1" dirty="0"/>
              <a:t>export PATH="/opt/zeppelin-0.7.3-bin-all/bin/:$PATH„</a:t>
            </a:r>
          </a:p>
          <a:p>
            <a:r>
              <a:rPr lang="es-CL" dirty="0" err="1"/>
              <a:t>source</a:t>
            </a:r>
            <a:r>
              <a:rPr lang="es-CL" dirty="0"/>
              <a:t> ~/.</a:t>
            </a:r>
            <a:r>
              <a:rPr lang="es-CL" dirty="0" err="1"/>
              <a:t>bashrc</a:t>
            </a:r>
            <a:endParaRPr lang="es-CL" dirty="0"/>
          </a:p>
          <a:p>
            <a:r>
              <a:rPr lang="es-CL" dirty="0"/>
              <a:t>Comprobamos: </a:t>
            </a:r>
            <a:r>
              <a:rPr lang="es-CL" i="1" dirty="0"/>
              <a:t>zeppelin-daemon.sh --</a:t>
            </a:r>
            <a:r>
              <a:rPr lang="es-CL" i="1" dirty="0" err="1"/>
              <a:t>version</a:t>
            </a:r>
            <a:endParaRPr lang="es-CL" dirty="0"/>
          </a:p>
        </p:txBody>
      </p:sp>
    </p:spTree>
    <p:extLst>
      <p:ext uri="{BB962C8B-B14F-4D97-AF65-F5344CB8AC3E}">
        <p14:creationId xmlns:p14="http://schemas.microsoft.com/office/powerpoint/2010/main" val="2946496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a:t>Posteriormente vamos a establecer </a:t>
            </a:r>
            <a:r>
              <a:rPr lang="es-ES" i="1" dirty="0"/>
              <a:t>la URL del master.</a:t>
            </a:r>
          </a:p>
          <a:p>
            <a:r>
              <a:rPr lang="es-ES" dirty="0"/>
              <a:t>Para ello nos dirigimos a la carpeta </a:t>
            </a:r>
            <a:r>
              <a:rPr lang="es-ES" i="1" dirty="0" err="1"/>
              <a:t>conf</a:t>
            </a:r>
            <a:r>
              <a:rPr lang="es-ES" i="1" dirty="0"/>
              <a:t> </a:t>
            </a:r>
            <a:r>
              <a:rPr lang="es-ES" dirty="0"/>
              <a:t>y renombramos el fichero denominado </a:t>
            </a:r>
            <a:r>
              <a:rPr lang="es-ES" i="1" dirty="0" err="1"/>
              <a:t>zeppelin-env.sh.template</a:t>
            </a:r>
            <a:r>
              <a:rPr lang="es-ES" i="1" dirty="0"/>
              <a:t> </a:t>
            </a:r>
            <a:r>
              <a:rPr lang="es-ES" dirty="0"/>
              <a:t>a </a:t>
            </a:r>
            <a:r>
              <a:rPr lang="es-ES" i="1" dirty="0"/>
              <a:t>zeppelin-env.sh</a:t>
            </a:r>
          </a:p>
          <a:p>
            <a:r>
              <a:rPr lang="es-CL" dirty="0" err="1"/>
              <a:t>root@master</a:t>
            </a:r>
            <a:r>
              <a:rPr lang="es-CL" dirty="0"/>
              <a:t>:/</a:t>
            </a:r>
            <a:r>
              <a:rPr lang="es-CL" dirty="0" err="1"/>
              <a:t>opt</a:t>
            </a:r>
            <a:r>
              <a:rPr lang="es-CL" dirty="0"/>
              <a:t>/zeppelin-0.7.3-bin-all/</a:t>
            </a:r>
            <a:r>
              <a:rPr lang="es-CL" dirty="0" err="1"/>
              <a:t>conf</a:t>
            </a:r>
            <a:endParaRPr lang="es-CL" dirty="0"/>
          </a:p>
          <a:p>
            <a:r>
              <a:rPr lang="es-CL" dirty="0"/>
              <a:t># </a:t>
            </a:r>
            <a:r>
              <a:rPr lang="es-CL" dirty="0" err="1"/>
              <a:t>cp</a:t>
            </a:r>
            <a:r>
              <a:rPr lang="es-CL" dirty="0"/>
              <a:t> </a:t>
            </a:r>
            <a:r>
              <a:rPr lang="es-CL" dirty="0" err="1"/>
              <a:t>zeppelin-env.sh.template</a:t>
            </a:r>
            <a:r>
              <a:rPr lang="es-CL" dirty="0"/>
              <a:t> zeppelin-env.sh</a:t>
            </a:r>
          </a:p>
          <a:p>
            <a:r>
              <a:rPr lang="es-CL" dirty="0"/>
              <a:t>nano zeppelin-env.sh</a:t>
            </a:r>
          </a:p>
          <a:p>
            <a:r>
              <a:rPr lang="es-CL" dirty="0" err="1"/>
              <a:t>export</a:t>
            </a:r>
            <a:r>
              <a:rPr lang="es-CL" dirty="0"/>
              <a:t> MASTER=spark://10.0.0.1:7077</a:t>
            </a:r>
          </a:p>
        </p:txBody>
      </p:sp>
    </p:spTree>
    <p:extLst>
      <p:ext uri="{BB962C8B-B14F-4D97-AF65-F5344CB8AC3E}">
        <p14:creationId xmlns:p14="http://schemas.microsoft.com/office/powerpoint/2010/main" val="230542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CL" dirty="0"/>
              <a:t>Cambiar el puerto por defecto:</a:t>
            </a:r>
          </a:p>
          <a:p>
            <a:r>
              <a:rPr lang="es-CL" dirty="0" err="1"/>
              <a:t>root@master</a:t>
            </a:r>
            <a:r>
              <a:rPr lang="es-CL" dirty="0"/>
              <a:t>:/</a:t>
            </a:r>
            <a:r>
              <a:rPr lang="es-CL" dirty="0" err="1"/>
              <a:t>opt</a:t>
            </a:r>
            <a:r>
              <a:rPr lang="es-CL" dirty="0"/>
              <a:t>/zeppelin-0.7.3-bin-all/</a:t>
            </a:r>
            <a:r>
              <a:rPr lang="es-CL" dirty="0" err="1"/>
              <a:t>conf</a:t>
            </a:r>
            <a:endParaRPr lang="es-CL" dirty="0"/>
          </a:p>
          <a:p>
            <a:r>
              <a:rPr lang="es-CL" dirty="0"/>
              <a:t># </a:t>
            </a:r>
            <a:r>
              <a:rPr lang="es-CL" dirty="0" err="1"/>
              <a:t>cp</a:t>
            </a:r>
            <a:r>
              <a:rPr lang="es-CL" dirty="0"/>
              <a:t> </a:t>
            </a:r>
            <a:r>
              <a:rPr lang="es-CL" dirty="0" err="1"/>
              <a:t>zeppelin-site.xml.template</a:t>
            </a:r>
            <a:r>
              <a:rPr lang="es-CL" dirty="0"/>
              <a:t> zeppelin-site.xml</a:t>
            </a:r>
          </a:p>
          <a:p>
            <a:r>
              <a:rPr lang="es-CL" dirty="0"/>
              <a:t>nano zeppelin-site.xml</a:t>
            </a:r>
          </a:p>
        </p:txBody>
      </p:sp>
    </p:spTree>
    <p:extLst>
      <p:ext uri="{BB962C8B-B14F-4D97-AF65-F5344CB8AC3E}">
        <p14:creationId xmlns:p14="http://schemas.microsoft.com/office/powerpoint/2010/main" val="4175039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CL" dirty="0"/>
              <a:t>&lt;</a:t>
            </a:r>
            <a:r>
              <a:rPr lang="es-CL" dirty="0" err="1"/>
              <a:t>property</a:t>
            </a:r>
            <a:r>
              <a:rPr lang="es-CL" dirty="0"/>
              <a:t>&gt;</a:t>
            </a:r>
          </a:p>
          <a:p>
            <a:r>
              <a:rPr lang="es-CL" dirty="0"/>
              <a:t>&lt;</a:t>
            </a:r>
            <a:r>
              <a:rPr lang="es-CL" dirty="0" err="1"/>
              <a:t>name</a:t>
            </a:r>
            <a:r>
              <a:rPr lang="es-CL" dirty="0"/>
              <a:t>&gt;</a:t>
            </a:r>
            <a:r>
              <a:rPr lang="es-CL" dirty="0" err="1"/>
              <a:t>zeppelin.server.port</a:t>
            </a:r>
            <a:r>
              <a:rPr lang="es-CL" dirty="0"/>
              <a:t>&lt;/</a:t>
            </a:r>
            <a:r>
              <a:rPr lang="es-CL" dirty="0" err="1"/>
              <a:t>name</a:t>
            </a:r>
            <a:r>
              <a:rPr lang="es-CL" dirty="0"/>
              <a:t>&gt;</a:t>
            </a:r>
          </a:p>
          <a:p>
            <a:r>
              <a:rPr lang="es-CL" dirty="0"/>
              <a:t>&lt;</a:t>
            </a:r>
            <a:r>
              <a:rPr lang="es-CL" dirty="0" err="1"/>
              <a:t>value</a:t>
            </a:r>
            <a:r>
              <a:rPr lang="es-CL" dirty="0"/>
              <a:t>&gt;</a:t>
            </a:r>
            <a:r>
              <a:rPr lang="es-CL" b="1" dirty="0"/>
              <a:t>8081</a:t>
            </a:r>
            <a:r>
              <a:rPr lang="es-CL" dirty="0"/>
              <a:t>&lt;/</a:t>
            </a:r>
            <a:r>
              <a:rPr lang="es-CL" dirty="0" err="1"/>
              <a:t>value</a:t>
            </a:r>
            <a:r>
              <a:rPr lang="es-CL" dirty="0"/>
              <a:t>&gt;</a:t>
            </a:r>
          </a:p>
          <a:p>
            <a:r>
              <a:rPr lang="es-CL" dirty="0"/>
              <a:t>&lt;</a:t>
            </a:r>
            <a:r>
              <a:rPr lang="es-CL" dirty="0" err="1"/>
              <a:t>description</a:t>
            </a:r>
            <a:r>
              <a:rPr lang="es-CL" dirty="0"/>
              <a:t>&gt;Server </a:t>
            </a:r>
            <a:r>
              <a:rPr lang="es-CL" dirty="0" err="1"/>
              <a:t>port</a:t>
            </a:r>
            <a:r>
              <a:rPr lang="es-CL" dirty="0"/>
              <a:t>.&lt;/</a:t>
            </a:r>
            <a:r>
              <a:rPr lang="es-CL" dirty="0" err="1"/>
              <a:t>description</a:t>
            </a:r>
            <a:r>
              <a:rPr lang="es-CL" dirty="0"/>
              <a:t>&gt;</a:t>
            </a:r>
          </a:p>
          <a:p>
            <a:r>
              <a:rPr lang="es-CL" dirty="0"/>
              <a:t>&lt;/</a:t>
            </a:r>
            <a:r>
              <a:rPr lang="es-CL" dirty="0" err="1"/>
              <a:t>property</a:t>
            </a:r>
            <a:r>
              <a:rPr lang="es-CL" dirty="0"/>
              <a:t>&gt;</a:t>
            </a:r>
          </a:p>
        </p:txBody>
      </p:sp>
    </p:spTree>
    <p:extLst>
      <p:ext uri="{BB962C8B-B14F-4D97-AF65-F5344CB8AC3E}">
        <p14:creationId xmlns:p14="http://schemas.microsoft.com/office/powerpoint/2010/main" val="30868189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sz="half" idx="1"/>
          </p:nvPr>
        </p:nvSpPr>
        <p:spPr/>
        <p:txBody>
          <a:bodyPr/>
          <a:lstStyle/>
          <a:p>
            <a:r>
              <a:rPr lang="es-CL" dirty="0"/>
              <a:t>zeppelin-daemon.sh </a:t>
            </a:r>
            <a:r>
              <a:rPr lang="es-CL" dirty="0" err="1"/>
              <a:t>start</a:t>
            </a:r>
            <a:endParaRPr lang="es-CL" dirty="0"/>
          </a:p>
        </p:txBody>
      </p:sp>
      <p:pic>
        <p:nvPicPr>
          <p:cNvPr id="5" name="Marcador de contenido 4">
            <a:extLst>
              <a:ext uri="{FF2B5EF4-FFF2-40B4-BE49-F238E27FC236}">
                <a16:creationId xmlns:a16="http://schemas.microsoft.com/office/drawing/2014/main" id="{BE2FEA89-EBA1-4C0F-AB38-7D95AB2AD2DF}"/>
              </a:ext>
            </a:extLst>
          </p:cNvPr>
          <p:cNvPicPr>
            <a:picLocks noGrp="1" noChangeAspect="1"/>
          </p:cNvPicPr>
          <p:nvPr>
            <p:ph sz="half" idx="2"/>
          </p:nvPr>
        </p:nvPicPr>
        <p:blipFill>
          <a:blip r:embed="rId2"/>
          <a:stretch>
            <a:fillRect/>
          </a:stretch>
        </p:blipFill>
        <p:spPr>
          <a:xfrm>
            <a:off x="6208713" y="3464518"/>
            <a:ext cx="4827587" cy="1694263"/>
          </a:xfrm>
          <a:prstGeom prst="rect">
            <a:avLst/>
          </a:prstGeom>
        </p:spPr>
      </p:pic>
    </p:spTree>
    <p:extLst>
      <p:ext uri="{BB962C8B-B14F-4D97-AF65-F5344CB8AC3E}">
        <p14:creationId xmlns:p14="http://schemas.microsoft.com/office/powerpoint/2010/main" val="123838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0A6D0-820F-4477-BE02-5F919618C97B}"/>
              </a:ext>
            </a:extLst>
          </p:cNvPr>
          <p:cNvSpPr>
            <a:spLocks noGrp="1"/>
          </p:cNvSpPr>
          <p:nvPr>
            <p:ph type="title"/>
          </p:nvPr>
        </p:nvSpPr>
        <p:spPr/>
        <p:txBody>
          <a:bodyPr/>
          <a:lstStyle/>
          <a:p>
            <a:r>
              <a:rPr lang="es-CL" dirty="0"/>
              <a:t>¿Por qué Big Data?</a:t>
            </a:r>
          </a:p>
        </p:txBody>
      </p:sp>
      <p:sp>
        <p:nvSpPr>
          <p:cNvPr id="3" name="Marcador de contenido 2">
            <a:extLst>
              <a:ext uri="{FF2B5EF4-FFF2-40B4-BE49-F238E27FC236}">
                <a16:creationId xmlns:a16="http://schemas.microsoft.com/office/drawing/2014/main" id="{0471D56C-872A-4080-ABA0-BFCA582551E4}"/>
              </a:ext>
            </a:extLst>
          </p:cNvPr>
          <p:cNvSpPr>
            <a:spLocks noGrp="1"/>
          </p:cNvSpPr>
          <p:nvPr>
            <p:ph idx="1"/>
          </p:nvPr>
        </p:nvSpPr>
        <p:spPr/>
        <p:txBody>
          <a:bodyPr/>
          <a:lstStyle/>
          <a:p>
            <a:r>
              <a:rPr lang="es-ES" dirty="0"/>
              <a:t>Para p</a:t>
            </a:r>
            <a:r>
              <a:rPr lang="es-ES" u="sng" dirty="0"/>
              <a:t>redecir y cambiar comportamientos</a:t>
            </a:r>
            <a:r>
              <a:rPr lang="es-ES" dirty="0"/>
              <a:t>, convierte al </a:t>
            </a:r>
            <a:r>
              <a:rPr lang="es-ES" dirty="0" err="1"/>
              <a:t>big</a:t>
            </a:r>
            <a:r>
              <a:rPr lang="es-ES" dirty="0"/>
              <a:t> data en una auténtica vía para la persuasión.</a:t>
            </a:r>
          </a:p>
          <a:p>
            <a:r>
              <a:rPr lang="es-ES" dirty="0"/>
              <a:t>La persuasión y la predicción basada en datos se conoce como </a:t>
            </a:r>
            <a:r>
              <a:rPr lang="es-ES" b="1" u="sng" dirty="0"/>
              <a:t>Data </a:t>
            </a:r>
            <a:r>
              <a:rPr lang="es-ES" b="1" u="sng" dirty="0" err="1"/>
              <a:t>Driven</a:t>
            </a:r>
            <a:r>
              <a:rPr lang="es-ES" dirty="0"/>
              <a:t> o decisión apoyada en datos</a:t>
            </a:r>
          </a:p>
          <a:p>
            <a:endParaRPr lang="es-CL" dirty="0"/>
          </a:p>
        </p:txBody>
      </p:sp>
    </p:spTree>
    <p:extLst>
      <p:ext uri="{BB962C8B-B14F-4D97-AF65-F5344CB8AC3E}">
        <p14:creationId xmlns:p14="http://schemas.microsoft.com/office/powerpoint/2010/main" val="8194660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sz="half" idx="1"/>
          </p:nvPr>
        </p:nvSpPr>
        <p:spPr/>
        <p:txBody>
          <a:bodyPr/>
          <a:lstStyle/>
          <a:p>
            <a:r>
              <a:rPr lang="es-CL" dirty="0"/>
              <a:t>zeppelin-daemon.sh </a:t>
            </a:r>
            <a:r>
              <a:rPr lang="es-CL" dirty="0" err="1"/>
              <a:t>start</a:t>
            </a:r>
            <a:endParaRPr lang="es-CL" dirty="0"/>
          </a:p>
        </p:txBody>
      </p:sp>
      <p:pic>
        <p:nvPicPr>
          <p:cNvPr id="5" name="Marcador de contenido 4">
            <a:extLst>
              <a:ext uri="{FF2B5EF4-FFF2-40B4-BE49-F238E27FC236}">
                <a16:creationId xmlns:a16="http://schemas.microsoft.com/office/drawing/2014/main" id="{BE2FEA89-EBA1-4C0F-AB38-7D95AB2AD2DF}"/>
              </a:ext>
            </a:extLst>
          </p:cNvPr>
          <p:cNvPicPr>
            <a:picLocks noGrp="1" noChangeAspect="1"/>
          </p:cNvPicPr>
          <p:nvPr>
            <p:ph sz="half" idx="2"/>
          </p:nvPr>
        </p:nvPicPr>
        <p:blipFill>
          <a:blip r:embed="rId2"/>
          <a:stretch>
            <a:fillRect/>
          </a:stretch>
        </p:blipFill>
        <p:spPr>
          <a:xfrm>
            <a:off x="6208713" y="3464518"/>
            <a:ext cx="4827587" cy="1694263"/>
          </a:xfrm>
          <a:prstGeom prst="rect">
            <a:avLst/>
          </a:prstGeom>
        </p:spPr>
      </p:pic>
    </p:spTree>
    <p:extLst>
      <p:ext uri="{BB962C8B-B14F-4D97-AF65-F5344CB8AC3E}">
        <p14:creationId xmlns:p14="http://schemas.microsoft.com/office/powerpoint/2010/main" val="803074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7C474-D599-4726-B313-80339BDB42CD}"/>
              </a:ext>
            </a:extLst>
          </p:cNvPr>
          <p:cNvSpPr>
            <a:spLocks noGrp="1"/>
          </p:cNvSpPr>
          <p:nvPr>
            <p:ph type="title"/>
          </p:nvPr>
        </p:nvSpPr>
        <p:spPr/>
        <p:txBody>
          <a:bodyPr/>
          <a:lstStyle/>
          <a:p>
            <a:r>
              <a:rPr lang="es-CL" dirty="0"/>
              <a:t>Zeppelin</a:t>
            </a:r>
          </a:p>
        </p:txBody>
      </p:sp>
      <p:sp>
        <p:nvSpPr>
          <p:cNvPr id="3" name="Marcador de contenido 2">
            <a:extLst>
              <a:ext uri="{FF2B5EF4-FFF2-40B4-BE49-F238E27FC236}">
                <a16:creationId xmlns:a16="http://schemas.microsoft.com/office/drawing/2014/main" id="{1A8571C0-1913-4DE4-AE08-50FE64E06468}"/>
              </a:ext>
            </a:extLst>
          </p:cNvPr>
          <p:cNvSpPr>
            <a:spLocks noGrp="1"/>
          </p:cNvSpPr>
          <p:nvPr>
            <p:ph idx="1"/>
          </p:nvPr>
        </p:nvSpPr>
        <p:spPr/>
        <p:txBody>
          <a:bodyPr/>
          <a:lstStyle/>
          <a:p>
            <a:r>
              <a:rPr lang="es-ES" dirty="0"/>
              <a:t>Vamos a ejecutar un par de ejemplos en Zeppelin utilizando nuestro clúster de </a:t>
            </a:r>
            <a:r>
              <a:rPr lang="es-ES" dirty="0" err="1"/>
              <a:t>Spark</a:t>
            </a:r>
            <a:r>
              <a:rPr lang="es-ES" dirty="0"/>
              <a:t> como intérprete.</a:t>
            </a:r>
          </a:p>
          <a:p>
            <a:r>
              <a:rPr lang="es-ES" dirty="0"/>
              <a:t>Revisar el archivo /home/master/script-zeppelin.txt</a:t>
            </a:r>
            <a:endParaRPr lang="es-CL" dirty="0"/>
          </a:p>
        </p:txBody>
      </p:sp>
    </p:spTree>
    <p:extLst>
      <p:ext uri="{BB962C8B-B14F-4D97-AF65-F5344CB8AC3E}">
        <p14:creationId xmlns:p14="http://schemas.microsoft.com/office/powerpoint/2010/main" val="4193095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CE61EBAD-5F9F-4B59-961D-5C38B295EB9D}"/>
              </a:ext>
            </a:extLst>
          </p:cNvPr>
          <p:cNvSpPr>
            <a:spLocks noGrp="1"/>
          </p:cNvSpPr>
          <p:nvPr>
            <p:ph type="title"/>
          </p:nvPr>
        </p:nvSpPr>
        <p:spPr/>
        <p:txBody>
          <a:bodyPr/>
          <a:lstStyle/>
          <a:p>
            <a:r>
              <a:rPr lang="es-CL" dirty="0"/>
              <a:t>Muchas gracias por su atención</a:t>
            </a:r>
          </a:p>
        </p:txBody>
      </p:sp>
      <p:sp>
        <p:nvSpPr>
          <p:cNvPr id="7" name="Marcador de contenido 6">
            <a:extLst>
              <a:ext uri="{FF2B5EF4-FFF2-40B4-BE49-F238E27FC236}">
                <a16:creationId xmlns:a16="http://schemas.microsoft.com/office/drawing/2014/main" id="{B886A61E-4115-40C6-8654-52CEEEB2AD15}"/>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26349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288ED-8D28-499A-BE0F-AEC944FED4E2}"/>
              </a:ext>
            </a:extLst>
          </p:cNvPr>
          <p:cNvSpPr>
            <a:spLocks noGrp="1"/>
          </p:cNvSpPr>
          <p:nvPr>
            <p:ph type="title"/>
          </p:nvPr>
        </p:nvSpPr>
        <p:spPr/>
        <p:txBody>
          <a:bodyPr/>
          <a:lstStyle/>
          <a:p>
            <a:r>
              <a:rPr lang="es-CL" dirty="0"/>
              <a:t>Data </a:t>
            </a:r>
            <a:r>
              <a:rPr lang="es-CL" dirty="0" err="1"/>
              <a:t>Driven</a:t>
            </a:r>
            <a:endParaRPr lang="es-CL" dirty="0"/>
          </a:p>
        </p:txBody>
      </p:sp>
      <p:graphicFrame>
        <p:nvGraphicFramePr>
          <p:cNvPr id="4" name="Marcador de contenido 8">
            <a:extLst>
              <a:ext uri="{FF2B5EF4-FFF2-40B4-BE49-F238E27FC236}">
                <a16:creationId xmlns:a16="http://schemas.microsoft.com/office/drawing/2014/main" id="{ADAB3A3D-8446-4BBD-B694-8A6E7A9F423C}"/>
              </a:ext>
            </a:extLst>
          </p:cNvPr>
          <p:cNvGraphicFramePr>
            <a:graphicFrameLocks noGrp="1"/>
          </p:cNvGraphicFramePr>
          <p:nvPr>
            <p:ph idx="1"/>
            <p:extLst>
              <p:ext uri="{D42A27DB-BD31-4B8C-83A1-F6EECF244321}">
                <p14:modId xmlns:p14="http://schemas.microsoft.com/office/powerpoint/2010/main" val="2490346008"/>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6275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367</TotalTime>
  <Words>4478</Words>
  <Application>Microsoft Office PowerPoint</Application>
  <PresentationFormat>Panorámica</PresentationFormat>
  <Paragraphs>319</Paragraphs>
  <Slides>82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82</vt:i4>
      </vt:variant>
    </vt:vector>
  </HeadingPairs>
  <TitlesOfParts>
    <vt:vector size="87" baseType="lpstr">
      <vt:lpstr>Arial</vt:lpstr>
      <vt:lpstr>Century Gothic</vt:lpstr>
      <vt:lpstr>Wingdings</vt:lpstr>
      <vt:lpstr>Wingdings 3</vt:lpstr>
      <vt:lpstr>Sala de reuniones Ion</vt:lpstr>
      <vt:lpstr>Big Data Spark y Cassandra</vt:lpstr>
      <vt:lpstr>Sobre mí</vt:lpstr>
      <vt:lpstr>Agenda día 01</vt:lpstr>
      <vt:lpstr>Decisión basada en datos</vt:lpstr>
      <vt:lpstr>¿Qué se considera Big Data?</vt:lpstr>
      <vt:lpstr>¿Por qué Big Data?</vt:lpstr>
      <vt:lpstr>¿Por qué Big Data?</vt:lpstr>
      <vt:lpstr>¿Por qué Big Data?</vt:lpstr>
      <vt:lpstr>Data Driven</vt:lpstr>
      <vt:lpstr>Data Driven</vt:lpstr>
      <vt:lpstr>¿Por qué Big Data?</vt:lpstr>
      <vt:lpstr>¿Por qué Big data?</vt:lpstr>
      <vt:lpstr>3v del Big Data</vt:lpstr>
      <vt:lpstr>Big Data</vt:lpstr>
      <vt:lpstr>Ahora sí</vt:lpstr>
      <vt:lpstr>Spark</vt:lpstr>
      <vt:lpstr>APACHE SPARK Y CASSANDRA</vt:lpstr>
      <vt:lpstr>QUE ES APACHE SPARK</vt:lpstr>
      <vt:lpstr>MapReduce</vt:lpstr>
      <vt:lpstr>Map Reduce</vt:lpstr>
      <vt:lpstr>Map Reduce</vt:lpstr>
      <vt:lpstr>Map Reduce</vt:lpstr>
      <vt:lpstr>Map Reduce</vt:lpstr>
      <vt:lpstr>DAG (Directed Acyclic Graph) </vt:lpstr>
      <vt:lpstr>DAG</vt:lpstr>
      <vt:lpstr>API Spark</vt:lpstr>
      <vt:lpstr>RDD (Resilient Distributed Dataset)</vt:lpstr>
      <vt:lpstr>RDD</vt:lpstr>
      <vt:lpstr>RDD</vt:lpstr>
      <vt:lpstr>Modelo de programación</vt:lpstr>
      <vt:lpstr>Modelo de programación</vt:lpstr>
      <vt:lpstr>Modelo de programación</vt:lpstr>
      <vt:lpstr>Modelo de programación</vt:lpstr>
      <vt:lpstr>Tipos de transformaciones</vt:lpstr>
      <vt:lpstr>Tipos de transformaciones</vt:lpstr>
      <vt:lpstr>Tipos de transformaciones</vt:lpstr>
      <vt:lpstr>Tipos de transformaciones</vt:lpstr>
      <vt:lpstr>Tipos de transformaciones</vt:lpstr>
      <vt:lpstr>Consultas</vt:lpstr>
      <vt:lpstr>Consultas</vt:lpstr>
      <vt:lpstr>Consultas</vt:lpstr>
      <vt:lpstr>7 RAZONES PARA USAR SPARK</vt:lpstr>
      <vt:lpstr>7 Razones para usar Spark</vt:lpstr>
      <vt:lpstr>7 Razones para usar Spark</vt:lpstr>
      <vt:lpstr>7 Razones para usar Spark</vt:lpstr>
      <vt:lpstr>7 Razones para usar Spark</vt:lpstr>
      <vt:lpstr>7 Razones para usar Spark</vt:lpstr>
      <vt:lpstr>Componentes de Spark</vt:lpstr>
      <vt:lpstr>Componentes de Spark</vt:lpstr>
      <vt:lpstr>Componentes de Spark</vt:lpstr>
      <vt:lpstr>Componentes de Spark</vt:lpstr>
      <vt:lpstr>*</vt:lpstr>
      <vt:lpstr>Arquitectura de un clúster de Spark</vt:lpstr>
      <vt:lpstr>Arquitectura de un clúster de Spark</vt:lpstr>
      <vt:lpstr>Arquitectura de un clúster de Spark</vt:lpstr>
      <vt:lpstr>Manos a la obra</vt:lpstr>
      <vt:lpstr>Creación de un clúster Spark</vt:lpstr>
      <vt:lpstr>Para configurar la interfaz de red</vt:lpstr>
      <vt:lpstr>Declarar los esclavos</vt:lpstr>
      <vt:lpstr>Declarar los esclavos</vt:lpstr>
      <vt:lpstr>Probando Spark</vt:lpstr>
      <vt:lpstr>Comprobando el clúster de Spark</vt:lpstr>
      <vt:lpstr>Comprobando el clúster de Spark</vt:lpstr>
      <vt:lpstr>Probamos la ejecución de la función SparkPi en el clúster</vt:lpstr>
      <vt:lpstr>Revisar en localhost:8080</vt:lpstr>
      <vt:lpstr>Spark MySQL</vt:lpstr>
      <vt:lpstr>Spark MySQL</vt:lpstr>
      <vt:lpstr>Spark MySQL</vt:lpstr>
      <vt:lpstr>Spark MySQL</vt:lpstr>
      <vt:lpstr>Spark MySQL</vt:lpstr>
      <vt:lpstr>Spark y JSON</vt:lpstr>
      <vt:lpstr>Spark y Datasets</vt:lpstr>
      <vt:lpstr>Spark y Twitter</vt:lpstr>
      <vt:lpstr>Zeppelin</vt:lpstr>
      <vt:lpstr>Zeppelin</vt:lpstr>
      <vt:lpstr>Zeppelin</vt:lpstr>
      <vt:lpstr>Zeppelin</vt:lpstr>
      <vt:lpstr>Zeppelin</vt:lpstr>
      <vt:lpstr>Zeppelin</vt:lpstr>
      <vt:lpstr>Zeppelin</vt:lpstr>
      <vt:lpstr>Zeppelin</vt:lpstr>
      <vt:lpstr>Muchas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Spark y Cassandra</dc:title>
  <dc:creator>ralf</dc:creator>
  <cp:lastModifiedBy>ralf</cp:lastModifiedBy>
  <cp:revision>60</cp:revision>
  <dcterms:created xsi:type="dcterms:W3CDTF">2018-05-24T11:03:15Z</dcterms:created>
  <dcterms:modified xsi:type="dcterms:W3CDTF">2018-05-25T05:45:53Z</dcterms:modified>
</cp:coreProperties>
</file>