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259" r:id="rId4"/>
    <p:sldId id="316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80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89" r:id="rId33"/>
    <p:sldId id="290" r:id="rId34"/>
    <p:sldId id="278" r:id="rId35"/>
    <p:sldId id="293" r:id="rId36"/>
    <p:sldId id="294" r:id="rId37"/>
    <p:sldId id="295" r:id="rId38"/>
    <p:sldId id="292" r:id="rId39"/>
    <p:sldId id="297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4" r:id="rId50"/>
    <p:sldId id="307" r:id="rId51"/>
    <p:sldId id="308" r:id="rId52"/>
    <p:sldId id="309" r:id="rId53"/>
    <p:sldId id="310" r:id="rId54"/>
    <p:sldId id="279" r:id="rId55"/>
    <p:sldId id="311" r:id="rId56"/>
    <p:sldId id="312" r:id="rId57"/>
    <p:sldId id="313" r:id="rId58"/>
    <p:sldId id="314" r:id="rId59"/>
    <p:sldId id="315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86AB-A267-AA45-A687-381BA99FDEC0}" type="datetimeFigureOut">
              <a:rPr lang="es-ES_tradnl" smtClean="0"/>
              <a:t>10/11/17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015FC-32EE-BD49-BB4B-20B911A968A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13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ootstrap.pypa.io/get-pip.py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a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Rodrigo </a:t>
            </a:r>
            <a:r>
              <a:rPr lang="es-ES_tradnl" dirty="0" err="1" smtClean="0"/>
              <a:t>alfaro</a:t>
            </a:r>
            <a:r>
              <a:rPr lang="es-ES_tradnl" dirty="0" smtClean="0"/>
              <a:t> pinto | </a:t>
            </a:r>
            <a:r>
              <a:rPr lang="es-ES_tradnl" dirty="0" err="1" smtClean="0"/>
              <a:t>hi@rodrigolfaropinto.com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2" y="1392298"/>
            <a:ext cx="5261114" cy="27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9" y="2141538"/>
            <a:ext cx="6798706" cy="3649662"/>
          </a:xfrm>
        </p:spPr>
      </p:pic>
      <p:sp>
        <p:nvSpPr>
          <p:cNvPr id="5" name="CuadroTexto 4"/>
          <p:cNvSpPr txBox="1"/>
          <p:nvPr/>
        </p:nvSpPr>
        <p:spPr>
          <a:xfrm>
            <a:off x="3293235" y="6003235"/>
            <a:ext cx="491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Utilizamos </a:t>
            </a:r>
            <a:r>
              <a:rPr lang="es-ES" dirty="0" err="1" smtClean="0"/>
              <a:t>dir</a:t>
            </a:r>
            <a:r>
              <a:rPr lang="es-ES" dirty="0" smtClean="0"/>
              <a:t>() la listar los atributos de la clase importada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6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Comando PIP</a:t>
            </a:r>
          </a:p>
          <a:p>
            <a:r>
              <a:rPr lang="es-ES_tradnl" dirty="0" err="1" smtClean="0"/>
              <a:t>pip</a:t>
            </a:r>
            <a:r>
              <a:rPr lang="es-ES_tradnl" dirty="0" smtClean="0"/>
              <a:t> </a:t>
            </a:r>
            <a:r>
              <a:rPr lang="es-ES_tradnl" dirty="0"/>
              <a:t>es un sistema de gestión de paquetes utilizado para instalar y administrar paquetes de software escritos en Python. Muchos paquetes pueden ser encontrados en el Python </a:t>
            </a:r>
            <a:r>
              <a:rPr lang="es-ES_tradnl" dirty="0" err="1"/>
              <a:t>Package</a:t>
            </a:r>
            <a:r>
              <a:rPr lang="es-ES_tradnl" dirty="0"/>
              <a:t> </a:t>
            </a:r>
            <a:r>
              <a:rPr lang="es-ES_tradnl" dirty="0" err="1"/>
              <a:t>Index</a:t>
            </a:r>
            <a:r>
              <a:rPr lang="es-ES_tradnl" dirty="0"/>
              <a:t> (</a:t>
            </a:r>
            <a:r>
              <a:rPr lang="es-ES_tradnl" dirty="0" err="1"/>
              <a:t>PyPI</a:t>
            </a:r>
            <a:r>
              <a:rPr lang="es-ES_tradnl" dirty="0"/>
              <a:t>). Python 2.7.9 y posteriores (en la serie Python2), Python 3.4 y posteriores incluyen </a:t>
            </a:r>
            <a:r>
              <a:rPr lang="es-ES_tradnl" dirty="0" err="1"/>
              <a:t>pip</a:t>
            </a:r>
            <a:r>
              <a:rPr lang="es-ES_tradnl" dirty="0"/>
              <a:t> (pip3 para Python3) por </a:t>
            </a:r>
            <a:r>
              <a:rPr lang="es-ES_tradnl" dirty="0" err="1"/>
              <a:t>defecto.pip</a:t>
            </a:r>
            <a:r>
              <a:rPr lang="es-ES_tradnl" dirty="0"/>
              <a:t> es un acrónimo recursivo que se puede interpretar como </a:t>
            </a:r>
            <a:r>
              <a:rPr lang="es-ES_tradnl" dirty="0" err="1"/>
              <a:t>Pip</a:t>
            </a:r>
            <a:r>
              <a:rPr lang="es-ES_tradnl" dirty="0"/>
              <a:t> Instalador de Paquetes o </a:t>
            </a:r>
            <a:r>
              <a:rPr lang="es-ES_tradnl" dirty="0" err="1"/>
              <a:t>Pip</a:t>
            </a:r>
            <a:r>
              <a:rPr lang="es-ES_tradnl" dirty="0"/>
              <a:t> Instalador de Python.</a:t>
            </a:r>
          </a:p>
        </p:txBody>
      </p:sp>
    </p:spTree>
    <p:extLst>
      <p:ext uri="{BB962C8B-B14F-4D97-AF65-F5344CB8AC3E}">
        <p14:creationId xmlns:p14="http://schemas.microsoft.com/office/powerpoint/2010/main" val="6746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069"/>
            <a:ext cx="10131425" cy="3056599"/>
          </a:xfrm>
        </p:spPr>
      </p:pic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Uso de PIP en MAC OSX </a:t>
            </a:r>
            <a:r>
              <a:rPr lang="es-ES_tradnl" smtClean="0"/>
              <a:t>y Linux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3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Crear variable de entorno (Propiedades del sistema)</a:t>
            </a:r>
          </a:p>
          <a:p>
            <a:r>
              <a:rPr lang="es-ES_tradnl" dirty="0" smtClean="0"/>
              <a:t>Descargar archivo </a:t>
            </a:r>
            <a:r>
              <a:rPr lang="es-ES_tradnl" dirty="0" err="1" smtClean="0"/>
              <a:t>get-pip.py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bootstrap.pypa.io/get-pip.py</a:t>
            </a:r>
            <a:endParaRPr lang="es-ES_tradnl" dirty="0" smtClean="0"/>
          </a:p>
          <a:p>
            <a:r>
              <a:rPr lang="es-ES_tradnl" dirty="0" smtClean="0"/>
              <a:t>Ejecutar el archivo v</a:t>
            </a:r>
            <a:r>
              <a:rPr lang="es-ES" dirty="0" err="1" smtClean="0"/>
              <a:t>ía</a:t>
            </a:r>
            <a:r>
              <a:rPr lang="es-ES" dirty="0" smtClean="0"/>
              <a:t> </a:t>
            </a:r>
            <a:r>
              <a:rPr lang="es-ES" dirty="0" err="1" smtClean="0"/>
              <a:t>linea</a:t>
            </a:r>
            <a:r>
              <a:rPr lang="es-ES" dirty="0" smtClean="0"/>
              <a:t> de comandos (</a:t>
            </a:r>
            <a:r>
              <a:rPr lang="es-ES" dirty="0" err="1" smtClean="0"/>
              <a:t>prompt</a:t>
            </a:r>
            <a:r>
              <a:rPr lang="es-ES" dirty="0" smtClean="0"/>
              <a:t> CMD): 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get-pip.py</a:t>
            </a:r>
            <a:r>
              <a:rPr lang="es-ES" dirty="0" smtClean="0"/>
              <a:t> </a:t>
            </a:r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22" y="2141538"/>
            <a:ext cx="3119543" cy="3649662"/>
          </a:xfrm>
        </p:spPr>
      </p:pic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Uso de PIP en Windows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Crear variable de entorno (Propiedades del sistema), editar </a:t>
            </a:r>
            <a:r>
              <a:rPr lang="es-ES_tradnl" dirty="0" err="1" smtClean="0"/>
              <a:t>opci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Uso de PIP en Windows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22" y="2141538"/>
            <a:ext cx="3119543" cy="3649662"/>
          </a:xfrm>
        </p:spPr>
      </p:pic>
    </p:spTree>
    <p:extLst>
      <p:ext uri="{BB962C8B-B14F-4D97-AF65-F5344CB8AC3E}">
        <p14:creationId xmlns:p14="http://schemas.microsoft.com/office/powerpoint/2010/main" val="12781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Crear variable de entorno (Propiedades del sistema)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Agregar: ;%</a:t>
            </a:r>
            <a:r>
              <a:rPr lang="es-ES_tradnl" dirty="0"/>
              <a:t>PYTHON_HOME%\;%PYTHON_HOME%\</a:t>
            </a:r>
            <a:r>
              <a:rPr lang="es-ES_tradnl" dirty="0" smtClean="0"/>
              <a:t>Scripts\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828757"/>
            <a:ext cx="4995862" cy="2275223"/>
          </a:xfrm>
        </p:spPr>
      </p:pic>
    </p:spTree>
    <p:extLst>
      <p:ext uri="{BB962C8B-B14F-4D97-AF65-F5344CB8AC3E}">
        <p14:creationId xmlns:p14="http://schemas.microsoft.com/office/powerpoint/2010/main" val="19929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Verificar en el </a:t>
            </a:r>
            <a:r>
              <a:rPr lang="es-ES_tradnl" dirty="0" err="1" smtClean="0"/>
              <a:t>prompt</a:t>
            </a:r>
            <a:r>
              <a:rPr lang="es-ES_tradnl" dirty="0" smtClean="0"/>
              <a:t> de Windows (CMD)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Digitar comando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364458"/>
            <a:ext cx="4995862" cy="1203822"/>
          </a:xfrm>
        </p:spPr>
      </p:pic>
    </p:spTree>
    <p:extLst>
      <p:ext uri="{BB962C8B-B14F-4D97-AF65-F5344CB8AC3E}">
        <p14:creationId xmlns:p14="http://schemas.microsoft.com/office/powerpoint/2010/main" val="1050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Ejecutar </a:t>
            </a:r>
            <a:r>
              <a:rPr lang="es-ES" dirty="0" err="1" smtClean="0"/>
              <a:t>pip</a:t>
            </a:r>
            <a:r>
              <a:rPr lang="es-ES" dirty="0" smtClean="0"/>
              <a:t> </a:t>
            </a:r>
            <a:r>
              <a:rPr lang="es-ES" dirty="0" err="1" smtClean="0"/>
              <a:t>freeze</a:t>
            </a:r>
            <a:r>
              <a:rPr lang="es-ES" dirty="0" smtClean="0"/>
              <a:t> para listar los módulos instalados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091891"/>
            <a:ext cx="4995862" cy="1748956"/>
          </a:xfrm>
        </p:spPr>
      </p:pic>
      <p:sp>
        <p:nvSpPr>
          <p:cNvPr id="5" name="CuadroTexto 4"/>
          <p:cNvSpPr txBox="1"/>
          <p:nvPr/>
        </p:nvSpPr>
        <p:spPr>
          <a:xfrm>
            <a:off x="2994991" y="5698435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Uso de PIP en Windows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11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Descargar </a:t>
            </a:r>
            <a:r>
              <a:rPr lang="es-ES_tradnl" dirty="0" err="1" smtClean="0"/>
              <a:t>PyCharm</a:t>
            </a:r>
            <a:r>
              <a:rPr lang="es-ES_tradnl" dirty="0" smtClean="0"/>
              <a:t> </a:t>
            </a:r>
            <a:r>
              <a:rPr lang="es-ES_tradnl" dirty="0" err="1" smtClean="0"/>
              <a:t>community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1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un archivo </a:t>
            </a:r>
            <a:r>
              <a:rPr lang="es-ES_tradnl" dirty="0" err="1" smtClean="0"/>
              <a:t>hola_python.py</a:t>
            </a:r>
            <a:endParaRPr lang="es-ES_tradnl" dirty="0" smtClean="0"/>
          </a:p>
          <a:p>
            <a:r>
              <a:rPr lang="es-ES_tradnl" dirty="0" smtClean="0"/>
              <a:t>Dentro del archivo escribir la siguiente </a:t>
            </a:r>
            <a:r>
              <a:rPr lang="es-ES_tradnl" dirty="0" err="1" smtClean="0"/>
              <a:t>linea</a:t>
            </a:r>
            <a:r>
              <a:rPr lang="es-ES_tradnl" dirty="0" smtClean="0"/>
              <a:t>: </a:t>
            </a:r>
            <a:r>
              <a:rPr lang="es-ES_tradnl" dirty="0" err="1" smtClean="0"/>
              <a:t>print</a:t>
            </a:r>
            <a:r>
              <a:rPr lang="es-ES_tradnl" dirty="0" smtClean="0"/>
              <a:t> “Hola Python :D”</a:t>
            </a:r>
          </a:p>
          <a:p>
            <a:r>
              <a:rPr lang="es-ES_tradnl" dirty="0" smtClean="0"/>
              <a:t>Ir al CMD (Windows) o terminal </a:t>
            </a:r>
            <a:r>
              <a:rPr lang="es-ES_tradnl" dirty="0" err="1" smtClean="0"/>
              <a:t>bash</a:t>
            </a:r>
            <a:r>
              <a:rPr lang="es-ES_tradnl" dirty="0" smtClean="0"/>
              <a:t> (Linux / MAC OSX) ejecutar el archivo </a:t>
            </a:r>
            <a:r>
              <a:rPr lang="es-ES_tradnl" dirty="0" err="1" smtClean="0"/>
              <a:t>hola_python.py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35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Sobre m</a:t>
            </a:r>
            <a:r>
              <a:rPr lang="es-ES" dirty="0" smtClean="0"/>
              <a:t>í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Más de 12 años de experiencia en el rubro IT.</a:t>
            </a:r>
          </a:p>
          <a:p>
            <a:pPr marL="0" indent="0" algn="just">
              <a:buNone/>
            </a:pP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Ingeniero Civil en Computación, Universidad de Chile.</a:t>
            </a:r>
            <a:endParaRPr lang="es-ES" dirty="0">
              <a:latin typeface="Avenir Light" charset="0"/>
              <a:ea typeface="Avenir Light" charset="0"/>
              <a:cs typeface="Avenir Light" charset="0"/>
            </a:endParaRPr>
          </a:p>
          <a:p>
            <a:pPr marL="0" indent="0" algn="just">
              <a:buNone/>
            </a:pP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Dueño de Netstream, empresa IT enfocada a administración de servidores y</a:t>
            </a:r>
            <a:r>
              <a:rPr lang="es-ES" dirty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firewall en forma remota, con</a:t>
            </a:r>
            <a:r>
              <a:rPr lang="es-ES" dirty="0">
                <a:latin typeface="Avenir Light" charset="0"/>
                <a:ea typeface="Avenir Light" charset="0"/>
                <a:cs typeface="Avenir Light" charset="0"/>
              </a:rPr>
              <a:t> varios </a:t>
            </a: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clientes en Chile y</a:t>
            </a:r>
            <a:r>
              <a:rPr lang="es-ES" dirty="0">
                <a:latin typeface="Avenir Light" charset="0"/>
                <a:ea typeface="Avenir Light" charset="0"/>
                <a:cs typeface="Avenir Light" charset="0"/>
              </a:rPr>
              <a:t> con operaciones en:</a:t>
            </a: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s-ES" dirty="0">
                <a:latin typeface="Avenir Light" charset="0"/>
                <a:ea typeface="Avenir Light" charset="0"/>
                <a:cs typeface="Avenir Light" charset="0"/>
              </a:rPr>
              <a:t>Perú Y Bolivia.</a:t>
            </a:r>
            <a:endParaRPr lang="es" dirty="0">
              <a:latin typeface="Avenir Light" charset="0"/>
              <a:ea typeface="Avenir Light" charset="0"/>
              <a:cs typeface="Avenir Light" charset="0"/>
            </a:endParaRPr>
          </a:p>
          <a:p>
            <a:pPr marL="0" indent="0" algn="just">
              <a:buNone/>
            </a:pPr>
            <a:r>
              <a:rPr lang="es" dirty="0">
                <a:latin typeface="Avenir Light" charset="0"/>
                <a:ea typeface="Avenir Light" charset="0"/>
                <a:cs typeface="Avenir Light" charset="0"/>
              </a:rPr>
              <a:t>Otros: CCNA Routing &amp; Switching Cisco, NSE4 Fortinet, Consultor SAP</a:t>
            </a:r>
            <a:endParaRPr lang="es-ES" dirty="0">
              <a:latin typeface="Avenir Light" charset="0"/>
              <a:ea typeface="Avenir Light" charset="0"/>
              <a:cs typeface="Avenir Light" charset="0"/>
            </a:endParaRPr>
          </a:p>
          <a:p>
            <a:pPr marL="0" indent="0" algn="just">
              <a:buNone/>
            </a:pPr>
            <a:endParaRPr lang="es-ES" dirty="0">
              <a:latin typeface="Avenir Light" charset="0"/>
              <a:ea typeface="Avenir Light" charset="0"/>
              <a:cs typeface="Avenir Light" charset="0"/>
            </a:endParaRPr>
          </a:p>
          <a:p>
            <a:pPr marL="0" indent="0" algn="just">
              <a:buNone/>
            </a:pPr>
            <a:r>
              <a:rPr lang="es-ES" dirty="0">
                <a:latin typeface="Avenir Light" charset="0"/>
                <a:ea typeface="Avenir Light" charset="0"/>
                <a:cs typeface="Avenir Light" charset="0"/>
              </a:rPr>
              <a:t>Más sobre mí en: </a:t>
            </a:r>
            <a:r>
              <a:rPr lang="es-ES" dirty="0" err="1">
                <a:latin typeface="Avenir Light" charset="0"/>
                <a:ea typeface="Avenir Light" charset="0"/>
                <a:cs typeface="Avenir Light" charset="0"/>
              </a:rPr>
              <a:t>rodrigoalfaropinto.com</a:t>
            </a:r>
            <a:endParaRPr lang="es" dirty="0">
              <a:latin typeface="Avenir Light" charset="0"/>
              <a:ea typeface="Avenir Light" charset="0"/>
              <a:cs typeface="Avenir Light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13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29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# Comentario de l</a:t>
            </a:r>
            <a:r>
              <a:rPr lang="es-ES" dirty="0" err="1" smtClean="0"/>
              <a:t>ínea</a:t>
            </a:r>
            <a:endParaRPr lang="es-ES" dirty="0" smtClean="0"/>
          </a:p>
          <a:p>
            <a:r>
              <a:rPr lang="es-ES" dirty="0" smtClean="0"/>
              <a:t>= </a:t>
            </a:r>
            <a:r>
              <a:rPr lang="es-ES" dirty="0" err="1" smtClean="0"/>
              <a:t>Asignador</a:t>
            </a:r>
            <a:endParaRPr lang="es-ES" dirty="0" smtClean="0"/>
          </a:p>
          <a:p>
            <a:r>
              <a:rPr lang="es-ES" dirty="0" smtClean="0"/>
              <a:t>B = 7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62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err="1" smtClean="0"/>
              <a:t>Definici</a:t>
            </a:r>
            <a:r>
              <a:rPr lang="es-ES" dirty="0" err="1" smtClean="0"/>
              <a:t>ón</a:t>
            </a:r>
            <a:r>
              <a:rPr lang="es-ES" dirty="0" smtClean="0"/>
              <a:t> de métodos o funciones.</a:t>
            </a:r>
          </a:p>
          <a:p>
            <a:r>
              <a:rPr lang="es-ES" dirty="0" smtClean="0"/>
              <a:t>La tabulación o </a:t>
            </a:r>
            <a:r>
              <a:rPr lang="es-ES" dirty="0" err="1" smtClean="0"/>
              <a:t>identación</a:t>
            </a:r>
            <a:r>
              <a:rPr lang="es-ES" dirty="0" smtClean="0"/>
              <a:t> determina que las instrucciones pertenecen al método.</a:t>
            </a:r>
          </a:p>
          <a:p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126453"/>
            <a:ext cx="4995862" cy="1679831"/>
          </a:xfrm>
        </p:spPr>
      </p:pic>
    </p:spTree>
    <p:extLst>
      <p:ext uri="{BB962C8B-B14F-4D97-AF65-F5344CB8AC3E}">
        <p14:creationId xmlns:p14="http://schemas.microsoft.com/office/powerpoint/2010/main" val="5523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7" y="2141538"/>
            <a:ext cx="7372971" cy="3649662"/>
          </a:xfrm>
        </p:spPr>
      </p:pic>
    </p:spTree>
    <p:extLst>
      <p:ext uri="{BB962C8B-B14F-4D97-AF65-F5344CB8AC3E}">
        <p14:creationId xmlns:p14="http://schemas.microsoft.com/office/powerpoint/2010/main" val="10005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141538"/>
            <a:ext cx="7516442" cy="3649662"/>
          </a:xfrm>
        </p:spPr>
      </p:pic>
    </p:spTree>
    <p:extLst>
      <p:ext uri="{BB962C8B-B14F-4D97-AF65-F5344CB8AC3E}">
        <p14:creationId xmlns:p14="http://schemas.microsoft.com/office/powerpoint/2010/main" val="7621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141538"/>
            <a:ext cx="7516442" cy="3649662"/>
          </a:xfrm>
        </p:spPr>
      </p:pic>
    </p:spTree>
    <p:extLst>
      <p:ext uri="{BB962C8B-B14F-4D97-AF65-F5344CB8AC3E}">
        <p14:creationId xmlns:p14="http://schemas.microsoft.com/office/powerpoint/2010/main" val="19864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0" y="2141538"/>
            <a:ext cx="9795465" cy="3649662"/>
          </a:xfrm>
        </p:spPr>
      </p:pic>
    </p:spTree>
    <p:extLst>
      <p:ext uri="{BB962C8B-B14F-4D97-AF65-F5344CB8AC3E}">
        <p14:creationId xmlns:p14="http://schemas.microsoft.com/office/powerpoint/2010/main" val="5113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86" y="2141538"/>
            <a:ext cx="6522653" cy="3649662"/>
          </a:xfrm>
        </p:spPr>
      </p:pic>
    </p:spTree>
    <p:extLst>
      <p:ext uri="{BB962C8B-B14F-4D97-AF65-F5344CB8AC3E}">
        <p14:creationId xmlns:p14="http://schemas.microsoft.com/office/powerpoint/2010/main" val="19411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85" y="2141538"/>
            <a:ext cx="7102454" cy="3649662"/>
          </a:xfrm>
        </p:spPr>
      </p:pic>
    </p:spTree>
    <p:extLst>
      <p:ext uri="{BB962C8B-B14F-4D97-AF65-F5344CB8AC3E}">
        <p14:creationId xmlns:p14="http://schemas.microsoft.com/office/powerpoint/2010/main" val="7965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73" y="2141538"/>
            <a:ext cx="5442478" cy="3649662"/>
          </a:xfrm>
        </p:spPr>
      </p:pic>
    </p:spTree>
    <p:extLst>
      <p:ext uri="{BB962C8B-B14F-4D97-AF65-F5344CB8AC3E}">
        <p14:creationId xmlns:p14="http://schemas.microsoft.com/office/powerpoint/2010/main" val="2028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Descargar 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_tradnl" sz="5400" dirty="0"/>
              <a:t>https://</a:t>
            </a:r>
            <a:r>
              <a:rPr lang="es-ES_tradnl" sz="5400" dirty="0" err="1"/>
              <a:t>goo.gl</a:t>
            </a:r>
            <a:r>
              <a:rPr lang="es-ES_tradnl" sz="5400" dirty="0"/>
              <a:t>/zD9zUP</a:t>
            </a:r>
          </a:p>
        </p:txBody>
      </p:sp>
    </p:spTree>
    <p:extLst>
      <p:ext uri="{BB962C8B-B14F-4D97-AF65-F5344CB8AC3E}">
        <p14:creationId xmlns:p14="http://schemas.microsoft.com/office/powerpoint/2010/main" val="15460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30" y="2141538"/>
            <a:ext cx="8598764" cy="3649662"/>
          </a:xfrm>
        </p:spPr>
      </p:pic>
    </p:spTree>
    <p:extLst>
      <p:ext uri="{BB962C8B-B14F-4D97-AF65-F5344CB8AC3E}">
        <p14:creationId xmlns:p14="http://schemas.microsoft.com/office/powerpoint/2010/main" val="11958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Descargar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/>
              <a:t>https://</a:t>
            </a:r>
            <a:r>
              <a:rPr lang="es-ES_tradnl" sz="4400" dirty="0" err="1"/>
              <a:t>goo.gl</a:t>
            </a:r>
            <a:r>
              <a:rPr lang="es-ES_tradnl" sz="4400" dirty="0"/>
              <a:t>/Qdj4x4</a:t>
            </a:r>
          </a:p>
        </p:txBody>
      </p:sp>
    </p:spTree>
    <p:extLst>
      <p:ext uri="{BB962C8B-B14F-4D97-AF65-F5344CB8AC3E}">
        <p14:creationId xmlns:p14="http://schemas.microsoft.com/office/powerpoint/2010/main" val="20075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22" y="2141538"/>
            <a:ext cx="7083580" cy="3649662"/>
          </a:xfrm>
        </p:spPr>
      </p:pic>
    </p:spTree>
    <p:extLst>
      <p:ext uri="{BB962C8B-B14F-4D97-AF65-F5344CB8AC3E}">
        <p14:creationId xmlns:p14="http://schemas.microsoft.com/office/powerpoint/2010/main" val="7461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81" y="2141538"/>
            <a:ext cx="7855462" cy="3649662"/>
          </a:xfrm>
        </p:spPr>
      </p:pic>
    </p:spTree>
    <p:extLst>
      <p:ext uri="{BB962C8B-B14F-4D97-AF65-F5344CB8AC3E}">
        <p14:creationId xmlns:p14="http://schemas.microsoft.com/office/powerpoint/2010/main" val="8168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 lista en Python son variables que almacenan </a:t>
            </a:r>
            <a:r>
              <a:rPr lang="es-ES" dirty="0" err="1"/>
              <a:t>arrays</a:t>
            </a:r>
            <a:r>
              <a:rPr lang="es-ES" dirty="0"/>
              <a:t>, internamente cada posición puede ser un tipo de </a:t>
            </a:r>
            <a:r>
              <a:rPr lang="es-ES" dirty="0" smtClean="0"/>
              <a:t>datos distinto.</a:t>
            </a:r>
          </a:p>
          <a:p>
            <a:r>
              <a:rPr lang="es-ES" dirty="0" smtClean="0"/>
              <a:t>En </a:t>
            </a:r>
            <a:r>
              <a:rPr lang="es-ES" dirty="0"/>
              <a:t>Python tiene varios tipos de datos compuestos, usados para agrupar otros valores. El más versátil es la lista, </a:t>
            </a:r>
            <a:r>
              <a:rPr lang="es-ES" dirty="0" smtClean="0"/>
              <a:t>la cual </a:t>
            </a:r>
            <a:r>
              <a:rPr lang="es-ES" dirty="0"/>
              <a:t>puede ser escrita como una lista de valores separados por coma (ítems) entre </a:t>
            </a:r>
            <a:r>
              <a:rPr lang="es-ES" dirty="0" smtClean="0"/>
              <a:t>corchetes.</a:t>
            </a:r>
          </a:p>
          <a:p>
            <a:r>
              <a:rPr lang="es-ES" dirty="0" smtClean="0"/>
              <a:t>No </a:t>
            </a:r>
            <a:r>
              <a:rPr lang="es-ES" dirty="0"/>
              <a:t>es necesario </a:t>
            </a:r>
            <a:r>
              <a:rPr lang="es-ES" dirty="0" smtClean="0"/>
              <a:t>que los </a:t>
            </a:r>
            <a:r>
              <a:rPr lang="es-ES" dirty="0"/>
              <a:t>ítems de una lista tengan todos el mismo tipo.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257177"/>
            <a:ext cx="4995862" cy="1418383"/>
          </a:xfrm>
        </p:spPr>
      </p:pic>
    </p:spTree>
    <p:extLst>
      <p:ext uri="{BB962C8B-B14F-4D97-AF65-F5344CB8AC3E}">
        <p14:creationId xmlns:p14="http://schemas.microsoft.com/office/powerpoint/2010/main" val="8876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Una </a:t>
            </a:r>
            <a:r>
              <a:rPr lang="es-ES_tradnl" dirty="0" err="1"/>
              <a:t>tupla</a:t>
            </a:r>
            <a:r>
              <a:rPr lang="es-ES_tradnl" dirty="0"/>
              <a:t> es una lista </a:t>
            </a:r>
            <a:r>
              <a:rPr lang="es-ES_tradnl" dirty="0" smtClean="0"/>
              <a:t>inmutable.</a:t>
            </a:r>
          </a:p>
          <a:p>
            <a:r>
              <a:rPr lang="es-ES_tradnl" dirty="0" smtClean="0"/>
              <a:t>Una </a:t>
            </a:r>
            <a:r>
              <a:rPr lang="es-ES_tradnl" dirty="0" err="1"/>
              <a:t>tupla</a:t>
            </a:r>
            <a:r>
              <a:rPr lang="es-ES_tradnl" dirty="0"/>
              <a:t> no puede modificarse de ningún modo después de su creación.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514692"/>
            <a:ext cx="4995862" cy="2903354"/>
          </a:xfrm>
        </p:spPr>
      </p:pic>
    </p:spTree>
    <p:extLst>
      <p:ext uri="{BB962C8B-B14F-4D97-AF65-F5344CB8AC3E}">
        <p14:creationId xmlns:p14="http://schemas.microsoft.com/office/powerpoint/2010/main" val="1757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455069"/>
            <a:ext cx="8534400" cy="3022600"/>
          </a:xfrm>
        </p:spPr>
      </p:pic>
      <p:sp>
        <p:nvSpPr>
          <p:cNvPr id="5" name="CuadroTexto 4"/>
          <p:cNvSpPr txBox="1"/>
          <p:nvPr/>
        </p:nvSpPr>
        <p:spPr>
          <a:xfrm>
            <a:off x="3816694" y="5866871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Operadores aritméticos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75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6694" y="5866871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Operadores n</a:t>
            </a:r>
            <a:r>
              <a:rPr lang="es-ES" dirty="0" err="1" smtClean="0"/>
              <a:t>úmericos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57" y="2141538"/>
            <a:ext cx="7671911" cy="3649662"/>
          </a:xfrm>
        </p:spPr>
      </p:pic>
    </p:spTree>
    <p:extLst>
      <p:ext uri="{BB962C8B-B14F-4D97-AF65-F5344CB8AC3E}">
        <p14:creationId xmlns:p14="http://schemas.microsoft.com/office/powerpoint/2010/main" val="6112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Los valores booleanos son además el resultado de expresiones que utilizan operadores relacionales (</a:t>
            </a:r>
            <a:r>
              <a:rPr lang="es-ES" dirty="0" smtClean="0"/>
              <a:t>comparaciones entre </a:t>
            </a:r>
            <a:r>
              <a:rPr lang="es-ES" dirty="0"/>
              <a:t>valores)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104583"/>
            <a:ext cx="4995862" cy="1723572"/>
          </a:xfrm>
        </p:spPr>
      </p:pic>
    </p:spTree>
    <p:extLst>
      <p:ext uri="{BB962C8B-B14F-4D97-AF65-F5344CB8AC3E}">
        <p14:creationId xmlns:p14="http://schemas.microsoft.com/office/powerpoint/2010/main" val="114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6694" y="5866871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Operadores relacionales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18" y="2141538"/>
            <a:ext cx="7364788" cy="3649662"/>
          </a:xfrm>
        </p:spPr>
      </p:pic>
    </p:spTree>
    <p:extLst>
      <p:ext uri="{BB962C8B-B14F-4D97-AF65-F5344CB8AC3E}">
        <p14:creationId xmlns:p14="http://schemas.microsoft.com/office/powerpoint/2010/main" val="10617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_tradnl" dirty="0"/>
              <a:t>Es un lenguaje de programación </a:t>
            </a:r>
            <a:r>
              <a:rPr lang="es-ES_tradnl" dirty="0" err="1" smtClean="0"/>
              <a:t>multiparadigma</a:t>
            </a:r>
            <a:r>
              <a:rPr lang="es-ES_tradnl" dirty="0" smtClean="0"/>
              <a:t> que soporta: </a:t>
            </a:r>
            <a:r>
              <a:rPr lang="es-ES_tradnl" b="1" dirty="0"/>
              <a:t>orientación a objetos</a:t>
            </a:r>
            <a:r>
              <a:rPr lang="es-ES_tradnl" dirty="0"/>
              <a:t> , </a:t>
            </a:r>
            <a:r>
              <a:rPr lang="es-ES_tradnl" b="1" dirty="0"/>
              <a:t>programación imperativa</a:t>
            </a:r>
            <a:r>
              <a:rPr lang="es-ES_tradnl" dirty="0"/>
              <a:t> </a:t>
            </a:r>
            <a:r>
              <a:rPr lang="es-ES_tradnl" dirty="0" smtClean="0"/>
              <a:t>y </a:t>
            </a:r>
            <a:r>
              <a:rPr lang="es-ES_tradnl" b="1" dirty="0" smtClean="0"/>
              <a:t>programación funcional.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Condicionales (IF)</a:t>
            </a:r>
          </a:p>
          <a:p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709925"/>
            <a:ext cx="4995862" cy="2512888"/>
          </a:xfrm>
        </p:spPr>
      </p:pic>
    </p:spTree>
    <p:extLst>
      <p:ext uri="{BB962C8B-B14F-4D97-AF65-F5344CB8AC3E}">
        <p14:creationId xmlns:p14="http://schemas.microsoft.com/office/powerpoint/2010/main" val="7698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6694" y="5866871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Ejemplo IF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2" y="2141538"/>
            <a:ext cx="7675401" cy="3649662"/>
          </a:xfrm>
        </p:spPr>
      </p:pic>
    </p:spTree>
    <p:extLst>
      <p:ext uri="{BB962C8B-B14F-4D97-AF65-F5344CB8AC3E}">
        <p14:creationId xmlns:p14="http://schemas.microsoft.com/office/powerpoint/2010/main" val="9063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Operador de asignaciones</a:t>
            </a:r>
          </a:p>
          <a:p>
            <a:r>
              <a:rPr lang="es-ES" dirty="0"/>
              <a:t>Los operadores de asignación se utilizan </a:t>
            </a:r>
            <a:r>
              <a:rPr lang="es-ES" dirty="0" smtClean="0"/>
              <a:t>para asignar </a:t>
            </a:r>
            <a:r>
              <a:rPr lang="es-ES" dirty="0"/>
              <a:t>un valor a una variable, así como cuando utilizamos el </a:t>
            </a:r>
            <a:r>
              <a:rPr lang="es-ES" dirty="0" smtClean="0"/>
              <a:t>“=”.</a:t>
            </a:r>
          </a:p>
          <a:p>
            <a:r>
              <a:rPr lang="es-ES" dirty="0" smtClean="0"/>
              <a:t>Los </a:t>
            </a:r>
            <a:r>
              <a:rPr lang="es-ES" dirty="0"/>
              <a:t>operadores de asignación son =,+=,-=,\*=,/=,\*\*=,//=</a:t>
            </a:r>
            <a:endParaRPr lang="es-ES" dirty="0" smtClean="0"/>
          </a:p>
          <a:p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769673"/>
            <a:ext cx="4995862" cy="2393392"/>
          </a:xfrm>
        </p:spPr>
      </p:pic>
    </p:spTree>
    <p:extLst>
      <p:ext uri="{BB962C8B-B14F-4D97-AF65-F5344CB8AC3E}">
        <p14:creationId xmlns:p14="http://schemas.microsoft.com/office/powerpoint/2010/main" val="513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Operador de comparación</a:t>
            </a:r>
          </a:p>
          <a:p>
            <a:r>
              <a:rPr lang="es-ES" dirty="0"/>
              <a:t>Los valores booleanos son además el resultado de expresiones que utilizan operadores relacionales (</a:t>
            </a:r>
            <a:r>
              <a:rPr lang="es-ES" dirty="0" smtClean="0"/>
              <a:t>comparaciones entre </a:t>
            </a:r>
            <a:r>
              <a:rPr lang="es-ES" dirty="0"/>
              <a:t>valores)</a:t>
            </a:r>
            <a:endParaRPr lang="es-ES" dirty="0" smtClean="0"/>
          </a:p>
          <a:p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117072"/>
            <a:ext cx="4995862" cy="1698593"/>
          </a:xfrm>
        </p:spPr>
      </p:pic>
    </p:spTree>
    <p:extLst>
      <p:ext uri="{BB962C8B-B14F-4D97-AF65-F5344CB8AC3E}">
        <p14:creationId xmlns:p14="http://schemas.microsoft.com/office/powerpoint/2010/main" val="17885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Operador lógicos</a:t>
            </a:r>
          </a:p>
          <a:p>
            <a:r>
              <a:rPr lang="es-ES" dirty="0" smtClean="0"/>
              <a:t>Estos </a:t>
            </a:r>
            <a:r>
              <a:rPr lang="es-ES" dirty="0"/>
              <a:t>son los distintos tipos de operadores con los que podemos trabajar con valores booleanos, los </a:t>
            </a:r>
            <a:r>
              <a:rPr lang="es-ES" dirty="0" smtClean="0"/>
              <a:t>llamados operadores </a:t>
            </a:r>
            <a:r>
              <a:rPr lang="es-ES" dirty="0"/>
              <a:t>lógicos o condicionales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428840"/>
            <a:ext cx="4995862" cy="1075058"/>
          </a:xfrm>
        </p:spPr>
      </p:pic>
    </p:spTree>
    <p:extLst>
      <p:ext uri="{BB962C8B-B14F-4D97-AF65-F5344CB8AC3E}">
        <p14:creationId xmlns:p14="http://schemas.microsoft.com/office/powerpoint/2010/main" val="2008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68" y="2141538"/>
            <a:ext cx="7727688" cy="3649662"/>
          </a:xfrm>
        </p:spPr>
      </p:pic>
    </p:spTree>
    <p:extLst>
      <p:ext uri="{BB962C8B-B14F-4D97-AF65-F5344CB8AC3E}">
        <p14:creationId xmlns:p14="http://schemas.microsoft.com/office/powerpoint/2010/main" val="3398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Bucles, </a:t>
            </a:r>
            <a:r>
              <a:rPr lang="es-ES_tradnl" dirty="0" err="1" smtClean="0"/>
              <a:t>while</a:t>
            </a:r>
            <a:endParaRPr lang="es-ES_tradnl" dirty="0" smtClean="0"/>
          </a:p>
          <a:p>
            <a:r>
              <a:rPr lang="es-ES_tradnl" dirty="0"/>
              <a:t>En Python tenemos una palabra reservada llamada “</a:t>
            </a:r>
            <a:r>
              <a:rPr lang="es-ES_tradnl" dirty="0" err="1"/>
              <a:t>while</a:t>
            </a:r>
            <a:r>
              <a:rPr lang="es-ES_tradnl" dirty="0"/>
              <a:t>” que nos permite ejecutar ciclos, o bien </a:t>
            </a:r>
            <a:r>
              <a:rPr lang="es-ES_tradnl" dirty="0" smtClean="0"/>
              <a:t>secuencias periódicas </a:t>
            </a:r>
            <a:r>
              <a:rPr lang="es-ES_tradnl" dirty="0"/>
              <a:t>que nos permiten ejecutar código múltiples </a:t>
            </a:r>
            <a:r>
              <a:rPr lang="es-ES_tradnl" dirty="0" smtClean="0"/>
              <a:t>veces.</a:t>
            </a:r>
          </a:p>
          <a:p>
            <a:r>
              <a:rPr lang="es-ES_tradnl" dirty="0" smtClean="0"/>
              <a:t>El </a:t>
            </a:r>
            <a:r>
              <a:rPr lang="es-ES_tradnl" dirty="0"/>
              <a:t>ciclo </a:t>
            </a:r>
            <a:r>
              <a:rPr lang="es-ES_tradnl" dirty="0" err="1"/>
              <a:t>while</a:t>
            </a:r>
            <a:r>
              <a:rPr lang="es-ES_tradnl" dirty="0"/>
              <a:t> nos permite realizar múltiples iteraciones basándonos en el resultado de una expresión lógica </a:t>
            </a:r>
            <a:r>
              <a:rPr lang="es-ES_tradnl" dirty="0" smtClean="0"/>
              <a:t>que puede </a:t>
            </a:r>
            <a:r>
              <a:rPr lang="es-ES_tradnl" dirty="0"/>
              <a:t>tener como resultado un valor verdadero o falso (true o false).</a:t>
            </a:r>
          </a:p>
        </p:txBody>
      </p:sp>
    </p:spTree>
    <p:extLst>
      <p:ext uri="{BB962C8B-B14F-4D97-AF65-F5344CB8AC3E}">
        <p14:creationId xmlns:p14="http://schemas.microsoft.com/office/powerpoint/2010/main" val="8700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69" y="2141538"/>
            <a:ext cx="7392687" cy="3649662"/>
          </a:xfrm>
        </p:spPr>
      </p:pic>
    </p:spTree>
    <p:extLst>
      <p:ext uri="{BB962C8B-B14F-4D97-AF65-F5344CB8AC3E}">
        <p14:creationId xmlns:p14="http://schemas.microsoft.com/office/powerpoint/2010/main" val="1907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5" y="2141538"/>
            <a:ext cx="7560014" cy="3649662"/>
          </a:xfrm>
        </p:spPr>
      </p:pic>
    </p:spTree>
    <p:extLst>
      <p:ext uri="{BB962C8B-B14F-4D97-AF65-F5344CB8AC3E}">
        <p14:creationId xmlns:p14="http://schemas.microsoft.com/office/powerpoint/2010/main" val="5761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Break</a:t>
            </a:r>
          </a:p>
          <a:p>
            <a:r>
              <a:rPr lang="es-ES_tradnl" dirty="0" smtClean="0"/>
              <a:t>Adicionalmente </a:t>
            </a:r>
            <a:r>
              <a:rPr lang="es-ES_tradnl" dirty="0"/>
              <a:t>existe una forma alternativa de interrumpir o cortar los ciclos utilizando la palabra </a:t>
            </a:r>
            <a:r>
              <a:rPr lang="es-ES_tradnl" dirty="0" smtClean="0"/>
              <a:t>reservada break.</a:t>
            </a:r>
          </a:p>
          <a:p>
            <a:r>
              <a:rPr lang="es-ES_tradnl" dirty="0" smtClean="0"/>
              <a:t>Esta </a:t>
            </a:r>
            <a:r>
              <a:rPr lang="es-ES_tradnl" dirty="0"/>
              <a:t>nos permite salir del ciclo incluso si la expresión evaluada en </a:t>
            </a:r>
            <a:r>
              <a:rPr lang="es-ES_tradnl" dirty="0" err="1"/>
              <a:t>while</a:t>
            </a:r>
            <a:r>
              <a:rPr lang="es-ES_tradnl" dirty="0"/>
              <a:t> (o en otro ciclo como </a:t>
            </a:r>
            <a:r>
              <a:rPr lang="es-ES_tradnl" dirty="0" err="1"/>
              <a:t>for</a:t>
            </a:r>
            <a:r>
              <a:rPr lang="es-ES_tradnl" dirty="0" smtClean="0"/>
              <a:t>) permanece </a:t>
            </a:r>
            <a:r>
              <a:rPr lang="es-ES_tradnl" dirty="0"/>
              <a:t>siendo </a:t>
            </a:r>
            <a:r>
              <a:rPr lang="es-ES_tradnl" dirty="0" smtClean="0"/>
              <a:t>verdadera.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68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Python fue creado a finales de los </a:t>
            </a:r>
            <a:r>
              <a:rPr lang="es-ES_tradnl" dirty="0" smtClean="0"/>
              <a:t>ochenta</a:t>
            </a:r>
            <a:r>
              <a:rPr lang="es-ES_tradnl" dirty="0"/>
              <a:t>​ por </a:t>
            </a:r>
            <a:r>
              <a:rPr lang="es-ES_tradnl" b="1" dirty="0"/>
              <a:t>Guido van </a:t>
            </a:r>
            <a:r>
              <a:rPr lang="es-ES_tradnl" b="1" dirty="0" err="1"/>
              <a:t>Rossum</a:t>
            </a:r>
            <a:r>
              <a:rPr lang="es-ES_tradnl" dirty="0"/>
              <a:t> en el Centro para las Matemáticas y la Informática (CWI, </a:t>
            </a:r>
            <a:r>
              <a:rPr lang="es-ES_tradnl" dirty="0" err="1"/>
              <a:t>Centrum</a:t>
            </a:r>
            <a:r>
              <a:rPr lang="es-ES_tradnl" dirty="0"/>
              <a:t> </a:t>
            </a:r>
            <a:r>
              <a:rPr lang="es-ES_tradnl" dirty="0" err="1"/>
              <a:t>Wiskunde</a:t>
            </a:r>
            <a:r>
              <a:rPr lang="es-ES_tradnl" dirty="0"/>
              <a:t> &amp; </a:t>
            </a:r>
            <a:r>
              <a:rPr lang="es-ES_tradnl" dirty="0" err="1"/>
              <a:t>Informatica</a:t>
            </a:r>
            <a:r>
              <a:rPr lang="es-ES_tradnl" dirty="0"/>
              <a:t>), en los Países Bajos, como un sucesor del lenguaje de programación ABC, capaz de manejar excepciones e interactuar con el sistema operativo </a:t>
            </a:r>
            <a:r>
              <a:rPr lang="es-ES_tradnl" b="1" dirty="0" err="1" smtClean="0"/>
              <a:t>Amoeba</a:t>
            </a:r>
            <a:r>
              <a:rPr lang="es-ES_tradnl" dirty="0" smtClean="0"/>
              <a:t> (sistema operativo distribuido basado en </a:t>
            </a:r>
            <a:r>
              <a:rPr lang="es-ES_tradnl" dirty="0" err="1" smtClean="0"/>
              <a:t>micronucleo</a:t>
            </a:r>
            <a:r>
              <a:rPr lang="es-ES_tradnl" dirty="0" smtClean="0"/>
              <a:t> especializado en </a:t>
            </a:r>
            <a:r>
              <a:rPr lang="es-ES_tradnl" dirty="0" err="1" smtClean="0"/>
              <a:t>threads</a:t>
            </a:r>
            <a:r>
              <a:rPr lang="es-ES_tradnl" dirty="0" smtClean="0"/>
              <a:t>).</a:t>
            </a:r>
          </a:p>
          <a:p>
            <a:r>
              <a:rPr lang="es-ES_tradnl" dirty="0"/>
              <a:t>​El nombre del lenguaje proviene de la afición de su creador por </a:t>
            </a:r>
            <a:r>
              <a:rPr lang="es-ES_tradnl" dirty="0" smtClean="0"/>
              <a:t>el el grupo de humoristas </a:t>
            </a:r>
            <a:r>
              <a:rPr lang="es-ES_tradnl" dirty="0"/>
              <a:t>británicos </a:t>
            </a:r>
            <a:r>
              <a:rPr lang="es-ES_tradnl" b="1" dirty="0" err="1"/>
              <a:t>Monty</a:t>
            </a:r>
            <a:r>
              <a:rPr lang="es-ES_tradnl" b="1" dirty="0"/>
              <a:t> Python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60" y="2141538"/>
            <a:ext cx="7820704" cy="3649662"/>
          </a:xfrm>
        </p:spPr>
      </p:pic>
    </p:spTree>
    <p:extLst>
      <p:ext uri="{BB962C8B-B14F-4D97-AF65-F5344CB8AC3E}">
        <p14:creationId xmlns:p14="http://schemas.microsoft.com/office/powerpoint/2010/main" val="383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Continue</a:t>
            </a:r>
            <a:endParaRPr lang="es-ES_tradnl" dirty="0" smtClean="0"/>
          </a:p>
          <a:p>
            <a:r>
              <a:rPr lang="es-ES_tradnl" dirty="0" smtClean="0"/>
              <a:t>La </a:t>
            </a:r>
            <a:r>
              <a:rPr lang="es-ES_tradnl" dirty="0"/>
              <a:t>sentencia </a:t>
            </a:r>
            <a:r>
              <a:rPr lang="es-ES_tradnl" dirty="0" err="1"/>
              <a:t>continue</a:t>
            </a:r>
            <a:r>
              <a:rPr lang="es-ES_tradnl" dirty="0"/>
              <a:t> hace que pase de nuevo al principio del bucle aunque no se haya terminado de </a:t>
            </a:r>
            <a:r>
              <a:rPr lang="es-ES_tradnl" dirty="0" smtClean="0"/>
              <a:t>ejecuta el </a:t>
            </a:r>
            <a:r>
              <a:rPr lang="es-ES_tradnl" dirty="0"/>
              <a:t>ciclo anterior.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30" y="2141538"/>
            <a:ext cx="7613364" cy="3649662"/>
          </a:xfrm>
        </p:spPr>
      </p:pic>
    </p:spTree>
    <p:extLst>
      <p:ext uri="{BB962C8B-B14F-4D97-AF65-F5344CB8AC3E}">
        <p14:creationId xmlns:p14="http://schemas.microsoft.com/office/powerpoint/2010/main" val="1168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Sucesi</a:t>
            </a:r>
            <a:r>
              <a:rPr lang="es-ES" dirty="0" err="1" smtClean="0"/>
              <a:t>ón</a:t>
            </a:r>
            <a:r>
              <a:rPr lang="es-ES" dirty="0" smtClean="0"/>
              <a:t> de Fibonacci</a:t>
            </a:r>
            <a:endParaRPr lang="es-ES_tradnl" dirty="0" smtClean="0"/>
          </a:p>
          <a:p>
            <a:r>
              <a:rPr lang="es-ES_tradnl" dirty="0" smtClean="0"/>
              <a:t>En </a:t>
            </a:r>
            <a:r>
              <a:rPr lang="es-ES_tradnl" dirty="0"/>
              <a:t>matemática, la sucesión de Fibonacci es la siguiente sucesión infinita de números naturales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0,1,1,2,3,5,8,13,21,34,55</a:t>
            </a:r>
          </a:p>
          <a:p>
            <a:r>
              <a:rPr lang="es-ES_tradnl" dirty="0" smtClean="0"/>
              <a:t>La </a:t>
            </a:r>
            <a:r>
              <a:rPr lang="es-ES_tradnl" dirty="0"/>
              <a:t>sucesión comienza con los números 0 y </a:t>
            </a:r>
            <a:r>
              <a:rPr lang="es-ES_tradnl" dirty="0" smtClean="0"/>
              <a:t>1 </a:t>
            </a:r>
            <a:r>
              <a:rPr lang="es-ES_tradnl" dirty="0"/>
              <a:t>y a partir de estos, «cada término es la suma de los dos anteriores», es la relación de recurrencia que la define.</a:t>
            </a:r>
          </a:p>
        </p:txBody>
      </p:sp>
    </p:spTree>
    <p:extLst>
      <p:ext uri="{BB962C8B-B14F-4D97-AF65-F5344CB8AC3E}">
        <p14:creationId xmlns:p14="http://schemas.microsoft.com/office/powerpoint/2010/main" val="16966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FOR</a:t>
            </a:r>
          </a:p>
          <a:p>
            <a:r>
              <a:rPr lang="es-ES_tradnl" dirty="0"/>
              <a:t>La sentencia </a:t>
            </a:r>
            <a:r>
              <a:rPr lang="es-ES_tradnl" dirty="0" err="1"/>
              <a:t>for</a:t>
            </a:r>
            <a:r>
              <a:rPr lang="es-ES_tradnl" dirty="0"/>
              <a:t>  en Python difiere un poco de lo que uno puede estar acostumbrado en lenguajes como C o Pascal.</a:t>
            </a:r>
          </a:p>
          <a:p>
            <a:r>
              <a:rPr lang="es-ES_tradnl" dirty="0"/>
              <a:t>En lugar de siempre iterar sobre una </a:t>
            </a:r>
            <a:r>
              <a:rPr lang="es-ES_tradnl" dirty="0" err="1" smtClean="0"/>
              <a:t>progresi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 err="1" smtClean="0"/>
              <a:t>aritm</a:t>
            </a:r>
            <a:r>
              <a:rPr lang="es-ES" dirty="0" smtClean="0"/>
              <a:t>é</a:t>
            </a:r>
            <a:r>
              <a:rPr lang="es-ES_tradnl" dirty="0" smtClean="0"/>
              <a:t>tica </a:t>
            </a:r>
            <a:r>
              <a:rPr lang="es-ES_tradnl" dirty="0"/>
              <a:t>de </a:t>
            </a:r>
            <a:r>
              <a:rPr lang="es-ES_tradnl" dirty="0" smtClean="0"/>
              <a:t>n</a:t>
            </a:r>
            <a:r>
              <a:rPr lang="es-ES" dirty="0" smtClean="0"/>
              <a:t>ú</a:t>
            </a:r>
            <a:r>
              <a:rPr lang="es-ES_tradnl" dirty="0" smtClean="0"/>
              <a:t>meros o </a:t>
            </a:r>
            <a:r>
              <a:rPr lang="es-ES_tradnl" dirty="0"/>
              <a:t>darle al usuario </a:t>
            </a:r>
            <a:r>
              <a:rPr lang="es-ES_tradnl" dirty="0" smtClean="0"/>
              <a:t>la posibilidad </a:t>
            </a:r>
            <a:r>
              <a:rPr lang="es-ES_tradnl" dirty="0"/>
              <a:t>de definir </a:t>
            </a:r>
            <a:r>
              <a:rPr lang="es-ES_tradnl" dirty="0" smtClean="0"/>
              <a:t>el </a:t>
            </a:r>
            <a:r>
              <a:rPr lang="es-ES_tradnl" dirty="0"/>
              <a:t>paso de la </a:t>
            </a:r>
            <a:r>
              <a:rPr lang="es-ES_tradnl" dirty="0" err="1" smtClean="0"/>
              <a:t>iteraci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como la </a:t>
            </a:r>
            <a:r>
              <a:rPr lang="es-ES_tradnl" dirty="0" err="1" smtClean="0"/>
              <a:t>condici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de fin (como en C), la sentencia </a:t>
            </a:r>
            <a:r>
              <a:rPr lang="es-ES_tradnl" dirty="0" err="1"/>
              <a:t>for</a:t>
            </a:r>
            <a:r>
              <a:rPr lang="es-ES_tradnl" dirty="0"/>
              <a:t>  </a:t>
            </a:r>
            <a:r>
              <a:rPr lang="es-ES_tradnl" dirty="0" smtClean="0"/>
              <a:t>de Python </a:t>
            </a:r>
            <a:r>
              <a:rPr lang="es-ES_tradnl" dirty="0"/>
              <a:t>itera sobre los </a:t>
            </a:r>
            <a:r>
              <a:rPr lang="es-ES" dirty="0" smtClean="0"/>
              <a:t>í</a:t>
            </a:r>
            <a:r>
              <a:rPr lang="es-ES_tradnl" dirty="0" err="1" smtClean="0"/>
              <a:t>tems</a:t>
            </a:r>
            <a:r>
              <a:rPr lang="es-ES_tradnl" dirty="0" smtClean="0"/>
              <a:t> </a:t>
            </a:r>
            <a:r>
              <a:rPr lang="es-ES_tradnl" dirty="0"/>
              <a:t>de cualquier secuencia (una lista o una cadena de texto), en el orden que aparecen </a:t>
            </a:r>
            <a:r>
              <a:rPr lang="es-ES_tradnl" dirty="0" smtClean="0"/>
              <a:t>en la </a:t>
            </a:r>
            <a:r>
              <a:rPr lang="es-ES_tradnl" dirty="0"/>
              <a:t>secuencia.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883227"/>
            <a:ext cx="4995862" cy="2166284"/>
          </a:xfrm>
        </p:spPr>
      </p:pic>
    </p:spTree>
    <p:extLst>
      <p:ext uri="{BB962C8B-B14F-4D97-AF65-F5344CB8AC3E}">
        <p14:creationId xmlns:p14="http://schemas.microsoft.com/office/powerpoint/2010/main" val="5605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FOR</a:t>
            </a:r>
          </a:p>
          <a:p>
            <a:r>
              <a:rPr lang="es-ES_tradnl" dirty="0"/>
              <a:t>La sentencia </a:t>
            </a:r>
            <a:r>
              <a:rPr lang="es-ES_tradnl" dirty="0" err="1"/>
              <a:t>for</a:t>
            </a:r>
            <a:r>
              <a:rPr lang="es-ES_tradnl" dirty="0"/>
              <a:t>  en Python difiere un poco de lo que uno puede estar acostumbrado en lenguajes como C o Pascal.</a:t>
            </a:r>
          </a:p>
          <a:p>
            <a:r>
              <a:rPr lang="es-ES_tradnl" dirty="0"/>
              <a:t>En lugar de siempre iterar sobre una </a:t>
            </a:r>
            <a:r>
              <a:rPr lang="es-ES_tradnl" dirty="0" err="1" smtClean="0"/>
              <a:t>progresi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 err="1" smtClean="0"/>
              <a:t>aritm</a:t>
            </a:r>
            <a:r>
              <a:rPr lang="es-ES" dirty="0" smtClean="0"/>
              <a:t>é</a:t>
            </a:r>
            <a:r>
              <a:rPr lang="es-ES_tradnl" dirty="0" smtClean="0"/>
              <a:t>tica </a:t>
            </a:r>
            <a:r>
              <a:rPr lang="es-ES_tradnl" dirty="0"/>
              <a:t>de </a:t>
            </a:r>
            <a:r>
              <a:rPr lang="es-ES_tradnl" dirty="0" smtClean="0"/>
              <a:t>n</a:t>
            </a:r>
            <a:r>
              <a:rPr lang="es-ES" dirty="0" smtClean="0"/>
              <a:t>ú</a:t>
            </a:r>
            <a:r>
              <a:rPr lang="es-ES_tradnl" dirty="0" smtClean="0"/>
              <a:t>meros o </a:t>
            </a:r>
            <a:r>
              <a:rPr lang="es-ES_tradnl" dirty="0"/>
              <a:t>darle al usuario </a:t>
            </a:r>
            <a:r>
              <a:rPr lang="es-ES_tradnl" dirty="0" smtClean="0"/>
              <a:t>la posibilidad </a:t>
            </a:r>
            <a:r>
              <a:rPr lang="es-ES_tradnl" dirty="0"/>
              <a:t>de definir </a:t>
            </a:r>
            <a:r>
              <a:rPr lang="es-ES_tradnl" dirty="0" smtClean="0"/>
              <a:t>el </a:t>
            </a:r>
            <a:r>
              <a:rPr lang="es-ES_tradnl" dirty="0"/>
              <a:t>paso de la </a:t>
            </a:r>
            <a:r>
              <a:rPr lang="es-ES_tradnl" dirty="0" err="1" smtClean="0"/>
              <a:t>iteraci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como la </a:t>
            </a:r>
            <a:r>
              <a:rPr lang="es-ES_tradnl" dirty="0" err="1" smtClean="0"/>
              <a:t>condici</a:t>
            </a:r>
            <a:r>
              <a:rPr lang="es-ES" dirty="0" err="1" smtClean="0"/>
              <a:t>ó</a:t>
            </a:r>
            <a:r>
              <a:rPr lang="es-ES_tradnl" dirty="0" smtClean="0"/>
              <a:t>n </a:t>
            </a:r>
            <a:r>
              <a:rPr lang="es-ES_tradnl" dirty="0"/>
              <a:t>de fin (como en C), la sentencia </a:t>
            </a:r>
            <a:r>
              <a:rPr lang="es-ES_tradnl" dirty="0" err="1"/>
              <a:t>for</a:t>
            </a:r>
            <a:r>
              <a:rPr lang="es-ES_tradnl" dirty="0"/>
              <a:t>  </a:t>
            </a:r>
            <a:r>
              <a:rPr lang="es-ES_tradnl" dirty="0" smtClean="0"/>
              <a:t>de Python </a:t>
            </a:r>
            <a:r>
              <a:rPr lang="es-ES_tradnl" dirty="0"/>
              <a:t>itera sobre los </a:t>
            </a:r>
            <a:r>
              <a:rPr lang="es-ES" dirty="0" smtClean="0"/>
              <a:t>í</a:t>
            </a:r>
            <a:r>
              <a:rPr lang="es-ES_tradnl" dirty="0" err="1" smtClean="0"/>
              <a:t>tems</a:t>
            </a:r>
            <a:r>
              <a:rPr lang="es-ES_tradnl" dirty="0" smtClean="0"/>
              <a:t> </a:t>
            </a:r>
            <a:r>
              <a:rPr lang="es-ES_tradnl" dirty="0"/>
              <a:t>de cualquier secuencia (una lista o una cadena de texto), en el orden que </a:t>
            </a:r>
            <a:r>
              <a:rPr lang="es-ES_tradnl"/>
              <a:t>aparecen </a:t>
            </a:r>
            <a:r>
              <a:rPr lang="es-ES_tradnl" smtClean="0"/>
              <a:t>en la </a:t>
            </a:r>
            <a:r>
              <a:rPr lang="es-ES_tradnl" dirty="0"/>
              <a:t>secuencia.</a:t>
            </a:r>
          </a:p>
        </p:txBody>
      </p:sp>
    </p:spTree>
    <p:extLst>
      <p:ext uri="{BB962C8B-B14F-4D97-AF65-F5344CB8AC3E}">
        <p14:creationId xmlns:p14="http://schemas.microsoft.com/office/powerpoint/2010/main" val="924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Funciones en Python</a:t>
            </a:r>
          </a:p>
          <a:p>
            <a:r>
              <a:rPr lang="es-ES_tradnl" dirty="0"/>
              <a:t>Una función es un conjunto de líneas de código que realizan una tarea específica y puede retornar un </a:t>
            </a:r>
            <a:r>
              <a:rPr lang="es-ES_tradnl" dirty="0" smtClean="0"/>
              <a:t>valor.</a:t>
            </a:r>
          </a:p>
          <a:p>
            <a:r>
              <a:rPr lang="es-ES_tradnl" dirty="0" smtClean="0"/>
              <a:t>Las </a:t>
            </a:r>
            <a:r>
              <a:rPr lang="es-ES_tradnl" dirty="0"/>
              <a:t>funciones pueden tomar parámetros que modifiquen su </a:t>
            </a:r>
            <a:r>
              <a:rPr lang="es-ES_tradnl" dirty="0" smtClean="0"/>
              <a:t>comportamiento.</a:t>
            </a:r>
          </a:p>
          <a:p>
            <a:r>
              <a:rPr lang="es-ES_tradnl" dirty="0" smtClean="0"/>
              <a:t>Las </a:t>
            </a:r>
            <a:r>
              <a:rPr lang="es-ES_tradnl" dirty="0"/>
              <a:t>funciones son utilizadas para descomponer grandes problemas en tareas simples y para implementar operaciones que son comúnmente utilizadas durante un programa y de esta manera reducir la cantidad de </a:t>
            </a:r>
            <a:r>
              <a:rPr lang="es-ES_tradnl" dirty="0" smtClean="0"/>
              <a:t>código.</a:t>
            </a:r>
          </a:p>
          <a:p>
            <a:r>
              <a:rPr lang="es-ES_tradnl" dirty="0" smtClean="0"/>
              <a:t>Cuando </a:t>
            </a:r>
            <a:r>
              <a:rPr lang="es-ES_tradnl" dirty="0"/>
              <a:t>una función es invocada se le pasa el control a la misma, una vez que esta finalizó con su tarea el control es devuelto al punto desde el cual la función fue llamada.</a:t>
            </a:r>
          </a:p>
        </p:txBody>
      </p:sp>
    </p:spTree>
    <p:extLst>
      <p:ext uri="{BB962C8B-B14F-4D97-AF65-F5344CB8AC3E}">
        <p14:creationId xmlns:p14="http://schemas.microsoft.com/office/powerpoint/2010/main" val="10182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del lenguaje</a:t>
            </a:r>
            <a:endParaRPr lang="es-ES_tradnl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9" y="2141538"/>
            <a:ext cx="7628046" cy="3649662"/>
          </a:xfrm>
        </p:spPr>
      </p:pic>
    </p:spTree>
    <p:extLst>
      <p:ext uri="{BB962C8B-B14F-4D97-AF65-F5344CB8AC3E}">
        <p14:creationId xmlns:p14="http://schemas.microsoft.com/office/powerpoint/2010/main" val="1767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Desarrollar una calculadora con las operaciones </a:t>
            </a:r>
            <a:r>
              <a:rPr lang="es-ES_tradnl" dirty="0" err="1" smtClean="0"/>
              <a:t>aritm</a:t>
            </a:r>
            <a:r>
              <a:rPr lang="es-ES" dirty="0" smtClean="0"/>
              <a:t>éticas básicas.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2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Desarrollar un programa </a:t>
            </a:r>
            <a:r>
              <a:rPr lang="es-ES_tradnl" dirty="0" smtClean="0"/>
              <a:t>que almacenar</a:t>
            </a:r>
            <a:r>
              <a:rPr lang="es-ES" dirty="0" smtClean="0"/>
              <a:t>á</a:t>
            </a:r>
            <a:r>
              <a:rPr lang="es-ES_tradnl" dirty="0" smtClean="0"/>
              <a:t> </a:t>
            </a:r>
            <a:r>
              <a:rPr lang="es-ES_tradnl" dirty="0"/>
              <a:t>la información de contacto de una persona: su nombre, apellido, edad, teléfono y </a:t>
            </a:r>
            <a:r>
              <a:rPr lang="es-ES_tradnl" dirty="0" smtClean="0"/>
              <a:t>email.</a:t>
            </a:r>
          </a:p>
          <a:p>
            <a:r>
              <a:rPr lang="es-ES_tradnl" dirty="0" smtClean="0"/>
              <a:t>El programa debe mostrar en la pantalla si es mayor de edad o no. Se considera mayor de edad &gt;= 18 años.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71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a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Todo en </a:t>
            </a:r>
            <a:r>
              <a:rPr lang="es-ES_tradnl" dirty="0" err="1" smtClean="0"/>
              <a:t>python</a:t>
            </a:r>
            <a:r>
              <a:rPr lang="es-ES_tradnl" dirty="0" smtClean="0"/>
              <a:t> es un objeto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95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aplicación en Python que capaz de leer todas las filas de un archivo CSV </a:t>
            </a:r>
            <a:r>
              <a:rPr lang="es-ES" dirty="0" smtClean="0"/>
              <a:t>(</a:t>
            </a:r>
            <a:r>
              <a:rPr lang="es-ES" dirty="0" err="1" smtClean="0"/>
              <a:t>estadio.csv</a:t>
            </a:r>
            <a:r>
              <a:rPr lang="es-ES" dirty="0" smtClean="0"/>
              <a:t>) y </a:t>
            </a:r>
            <a:r>
              <a:rPr lang="es-ES" dirty="0" smtClean="0"/>
              <a:t>luego inserte los datos en una base de datos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/>
              <a:t>El proyecto debe tener una interfaz de usuario que tenga un buscador de criterios, insertar nuevos registros y editar registros.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38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aplicación en Python que capaz de leer todas las filas de un archivo CSV </a:t>
            </a:r>
            <a:r>
              <a:rPr lang="es-ES" dirty="0" smtClean="0"/>
              <a:t>(</a:t>
            </a:r>
            <a:r>
              <a:rPr lang="es-ES" dirty="0" err="1" smtClean="0"/>
              <a:t>tc.csv</a:t>
            </a:r>
            <a:r>
              <a:rPr lang="es-ES" dirty="0" smtClean="0"/>
              <a:t>) y </a:t>
            </a:r>
            <a:r>
              <a:rPr lang="es-ES" dirty="0" smtClean="0"/>
              <a:t>luego inserte los datos en una colección de </a:t>
            </a:r>
            <a:r>
              <a:rPr lang="es-ES" dirty="0" err="1" smtClean="0"/>
              <a:t>MongoDB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proyecto debe tener una interfaz de usuario que tenga un buscador de criterios, insertar nuevos registros y editar registros.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98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Python</a:t>
            </a:r>
            <a:endParaRPr lang="es-ES_tradnl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Linux / Mac OSX</a:t>
            </a:r>
            <a:endParaRPr lang="es-ES_tradnl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61560"/>
            <a:ext cx="4997450" cy="1138280"/>
          </a:xfrm>
        </p:spPr>
      </p:pic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 smtClean="0"/>
              <a:t>Windows</a:t>
            </a:r>
            <a:endParaRPr lang="es-ES_tradnl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3068666"/>
            <a:ext cx="4995863" cy="2524068"/>
          </a:xfrm>
        </p:spPr>
      </p:pic>
    </p:spTree>
    <p:extLst>
      <p:ext uri="{BB962C8B-B14F-4D97-AF65-F5344CB8AC3E}">
        <p14:creationId xmlns:p14="http://schemas.microsoft.com/office/powerpoint/2010/main" val="1550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0" y="2141538"/>
            <a:ext cx="7708905" cy="3649662"/>
          </a:xfrm>
        </p:spPr>
      </p:pic>
    </p:spTree>
    <p:extLst>
      <p:ext uri="{BB962C8B-B14F-4D97-AF65-F5344CB8AC3E}">
        <p14:creationId xmlns:p14="http://schemas.microsoft.com/office/powerpoint/2010/main" val="4475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3129"/>
            <a:ext cx="10131425" cy="1946479"/>
          </a:xfrm>
        </p:spPr>
      </p:pic>
      <p:sp>
        <p:nvSpPr>
          <p:cNvPr id="5" name="CuadroTexto 4"/>
          <p:cNvSpPr txBox="1"/>
          <p:nvPr/>
        </p:nvSpPr>
        <p:spPr>
          <a:xfrm>
            <a:off x="3293234" y="5062330"/>
            <a:ext cx="491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/>
              <a:t>Importaci</a:t>
            </a:r>
            <a:r>
              <a:rPr lang="es-ES" dirty="0" err="1" smtClean="0"/>
              <a:t>ón</a:t>
            </a:r>
            <a:r>
              <a:rPr lang="es-ES" dirty="0" smtClean="0"/>
              <a:t> librería </a:t>
            </a:r>
            <a:r>
              <a:rPr lang="es-ES" dirty="0" err="1" smtClean="0"/>
              <a:t>estandar</a:t>
            </a:r>
            <a:r>
              <a:rPr lang="es-ES" dirty="0" smtClean="0"/>
              <a:t> de Python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93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1209</TotalTime>
  <Words>1384</Words>
  <Application>Microsoft Macintosh PowerPoint</Application>
  <PresentationFormat>Panorámica</PresentationFormat>
  <Paragraphs>151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6" baseType="lpstr">
      <vt:lpstr>Avenir Light</vt:lpstr>
      <vt:lpstr>Calibri</vt:lpstr>
      <vt:lpstr>Calibri Light</vt:lpstr>
      <vt:lpstr>Arial</vt:lpstr>
      <vt:lpstr>Celestial</vt:lpstr>
      <vt:lpstr>Introducción a python</vt:lpstr>
      <vt:lpstr>Sobre mí</vt:lpstr>
      <vt:lpstr>Descargar Python</vt:lpstr>
      <vt:lpstr>Python</vt:lpstr>
      <vt:lpstr>python</vt:lpstr>
      <vt:lpstr>Introducción a 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Descargar ejemplos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Sintaxis del lenguaje</vt:lpstr>
      <vt:lpstr>Ejercicio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</dc:title>
  <dc:creator>Usuario de Microsoft Office</dc:creator>
  <cp:lastModifiedBy>Usuario de Microsoft Office</cp:lastModifiedBy>
  <cp:revision>38</cp:revision>
  <dcterms:created xsi:type="dcterms:W3CDTF">2017-11-10T00:13:06Z</dcterms:created>
  <dcterms:modified xsi:type="dcterms:W3CDTF">2017-11-10T23:03:46Z</dcterms:modified>
</cp:coreProperties>
</file>