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6" r:id="rId1"/>
  </p:sldMasterIdLst>
  <p:notesMasterIdLst>
    <p:notesMasterId r:id="rId98"/>
  </p:notesMasterIdLst>
  <p:sldIdLst>
    <p:sldId id="256" r:id="rId2"/>
    <p:sldId id="257" r:id="rId3"/>
    <p:sldId id="258" r:id="rId4"/>
    <p:sldId id="260" r:id="rId5"/>
    <p:sldId id="261" r:id="rId6"/>
    <p:sldId id="262" r:id="rId7"/>
    <p:sldId id="263" r:id="rId8"/>
    <p:sldId id="264" r:id="rId9"/>
    <p:sldId id="265" r:id="rId10"/>
    <p:sldId id="266" r:id="rId11"/>
    <p:sldId id="267" r:id="rId12"/>
    <p:sldId id="259"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4" r:id="rId39"/>
    <p:sldId id="295" r:id="rId40"/>
    <p:sldId id="296" r:id="rId41"/>
    <p:sldId id="293"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1" r:id="rId66"/>
    <p:sldId id="322" r:id="rId67"/>
    <p:sldId id="323" r:id="rId68"/>
    <p:sldId id="324" r:id="rId69"/>
    <p:sldId id="325" r:id="rId70"/>
    <p:sldId id="326" r:id="rId71"/>
    <p:sldId id="327" r:id="rId72"/>
    <p:sldId id="328" r:id="rId73"/>
    <p:sldId id="329" r:id="rId74"/>
    <p:sldId id="330" r:id="rId75"/>
    <p:sldId id="32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DEEC89-9BD4-4C87-AE70-2A784046B625}" type="datetimeFigureOut">
              <a:rPr lang="es-CL" smtClean="0"/>
              <a:t>29-06-2018</a:t>
            </a:fld>
            <a:endParaRPr lang="es-C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167998-13B3-4713-8341-B0507437CB9A}" type="slidenum">
              <a:rPr lang="es-CL" smtClean="0"/>
              <a:t>‹Nº›</a:t>
            </a:fld>
            <a:endParaRPr lang="es-CL"/>
          </a:p>
        </p:txBody>
      </p:sp>
    </p:spTree>
    <p:extLst>
      <p:ext uri="{BB962C8B-B14F-4D97-AF65-F5344CB8AC3E}">
        <p14:creationId xmlns:p14="http://schemas.microsoft.com/office/powerpoint/2010/main" val="2907442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ACF858-2531-42C0-A9A1-FAC247AB7751}" type="datetime1">
              <a:rPr lang="en-US" smtClean="0"/>
              <a:t>6/29/2018</a:t>
            </a:fld>
            <a:endParaRPr lang="en-US" dirty="0"/>
          </a:p>
        </p:txBody>
      </p:sp>
      <p:sp>
        <p:nvSpPr>
          <p:cNvPr id="5" name="Footer Placeholder 4"/>
          <p:cNvSpPr>
            <a:spLocks noGrp="1"/>
          </p:cNvSpPr>
          <p:nvPr>
            <p:ph type="ftr" sz="quarter" idx="11"/>
          </p:nvPr>
        </p:nvSpPr>
        <p:spPr/>
        <p:txBody>
          <a:bodyPr/>
          <a:lstStyle/>
          <a:p>
            <a:r>
              <a:rPr lang="pt-BR"/>
              <a:t>Rodrigo Alfaro Pinto, rfalfarop@gmail.com</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4185469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DF2B15A-748D-497A-9648-B23AC9ED5BFE}" type="datetime1">
              <a:rPr lang="en-US" smtClean="0"/>
              <a:t>6/29/2018</a:t>
            </a:fld>
            <a:endParaRPr lang="en-US" dirty="0"/>
          </a:p>
        </p:txBody>
      </p:sp>
      <p:sp>
        <p:nvSpPr>
          <p:cNvPr id="6" name="Footer Placeholder 5"/>
          <p:cNvSpPr>
            <a:spLocks noGrp="1"/>
          </p:cNvSpPr>
          <p:nvPr>
            <p:ph type="ftr" sz="quarter" idx="11"/>
          </p:nvPr>
        </p:nvSpPr>
        <p:spPr/>
        <p:txBody>
          <a:bodyPr/>
          <a:lstStyle/>
          <a:p>
            <a:r>
              <a:rPr lang="pt-BR"/>
              <a:t>Rodrigo Alfaro Pinto, rfalfarop@gmail.com</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49405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A71E32B8-E059-4D32-90FF-F2B5EB6700BA}" type="datetime1">
              <a:rPr lang="en-US" smtClean="0"/>
              <a:t>6/29/2018</a:t>
            </a:fld>
            <a:endParaRPr lang="en-US" dirty="0"/>
          </a:p>
        </p:txBody>
      </p:sp>
      <p:sp>
        <p:nvSpPr>
          <p:cNvPr id="5" name="Footer Placeholder 4"/>
          <p:cNvSpPr>
            <a:spLocks noGrp="1"/>
          </p:cNvSpPr>
          <p:nvPr>
            <p:ph type="ftr" sz="quarter" idx="11"/>
          </p:nvPr>
        </p:nvSpPr>
        <p:spPr/>
        <p:txBody>
          <a:bodyPr/>
          <a:lstStyle/>
          <a:p>
            <a:r>
              <a:rPr lang="pt-BR"/>
              <a:t>Rodrigo Alfaro Pinto, rfalfarop@gmail.com</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185597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6775D9D7-37EE-4ECA-A76A-DCEFC03CE77E}" type="datetime1">
              <a:rPr lang="en-US" smtClean="0"/>
              <a:t>6/29/2018</a:t>
            </a:fld>
            <a:endParaRPr lang="en-US" dirty="0"/>
          </a:p>
        </p:txBody>
      </p:sp>
      <p:sp>
        <p:nvSpPr>
          <p:cNvPr id="3" name="Footer Placeholder 2"/>
          <p:cNvSpPr>
            <a:spLocks noGrp="1"/>
          </p:cNvSpPr>
          <p:nvPr>
            <p:ph type="ftr" sz="quarter" idx="11"/>
          </p:nvPr>
        </p:nvSpPr>
        <p:spPr/>
        <p:txBody>
          <a:bodyPr/>
          <a:lstStyle/>
          <a:p>
            <a:r>
              <a:rPr lang="pt-BR"/>
              <a:t>Rodrigo Alfaro Pinto, rfalfarop@gmail.com</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0629534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218FC6-1B92-4D96-B29A-F8D80C46B059}" type="datetime1">
              <a:rPr lang="en-US" smtClean="0"/>
              <a:t>6/29/2018</a:t>
            </a:fld>
            <a:endParaRPr lang="en-US" dirty="0"/>
          </a:p>
        </p:txBody>
      </p:sp>
      <p:sp>
        <p:nvSpPr>
          <p:cNvPr id="5" name="Footer Placeholder 4"/>
          <p:cNvSpPr>
            <a:spLocks noGrp="1"/>
          </p:cNvSpPr>
          <p:nvPr>
            <p:ph type="ftr" sz="quarter" idx="11"/>
          </p:nvPr>
        </p:nvSpPr>
        <p:spPr/>
        <p:txBody>
          <a:bodyPr/>
          <a:lstStyle/>
          <a:p>
            <a:r>
              <a:rPr lang="pt-BR"/>
              <a:t>Rodrigo Alfaro Pinto, rfalfarop@gmail.com</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1309948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11270B-3D3D-4341-B4A7-01F77A7EAF08}" type="datetime1">
              <a:rPr lang="en-US" smtClean="0"/>
              <a:t>6/29/2018</a:t>
            </a:fld>
            <a:endParaRPr lang="en-US" dirty="0"/>
          </a:p>
        </p:txBody>
      </p:sp>
      <p:sp>
        <p:nvSpPr>
          <p:cNvPr id="5" name="Footer Placeholder 4"/>
          <p:cNvSpPr>
            <a:spLocks noGrp="1"/>
          </p:cNvSpPr>
          <p:nvPr>
            <p:ph type="ftr" sz="quarter" idx="11"/>
          </p:nvPr>
        </p:nvSpPr>
        <p:spPr/>
        <p:txBody>
          <a:bodyPr/>
          <a:lstStyle/>
          <a:p>
            <a:r>
              <a:rPr lang="pt-BR"/>
              <a:t>Rodrigo Alfaro Pinto, rfalfarop@gmail.com</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168966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314CFA-0314-4369-AD1E-AAC5CD6EEF7F}" type="datetime1">
              <a:rPr lang="en-US" smtClean="0"/>
              <a:t>6/29/2018</a:t>
            </a:fld>
            <a:endParaRPr lang="en-US" dirty="0"/>
          </a:p>
        </p:txBody>
      </p:sp>
      <p:sp>
        <p:nvSpPr>
          <p:cNvPr id="5" name="Footer Placeholder 4"/>
          <p:cNvSpPr>
            <a:spLocks noGrp="1"/>
          </p:cNvSpPr>
          <p:nvPr>
            <p:ph type="ftr" sz="quarter" idx="11"/>
          </p:nvPr>
        </p:nvSpPr>
        <p:spPr/>
        <p:txBody>
          <a:bodyPr/>
          <a:lstStyle/>
          <a:p>
            <a:r>
              <a:rPr lang="pt-BR"/>
              <a:t>Rodrigo Alfaro Pinto, rfalfarop@gmail.com</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22369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2903D5-985E-4C2A-849C-DD62DED03C58}" type="datetime1">
              <a:rPr lang="en-US" smtClean="0"/>
              <a:t>6/29/2018</a:t>
            </a:fld>
            <a:endParaRPr lang="en-US" dirty="0"/>
          </a:p>
        </p:txBody>
      </p:sp>
      <p:sp>
        <p:nvSpPr>
          <p:cNvPr id="5" name="Footer Placeholder 4"/>
          <p:cNvSpPr>
            <a:spLocks noGrp="1"/>
          </p:cNvSpPr>
          <p:nvPr>
            <p:ph type="ftr" sz="quarter" idx="11"/>
          </p:nvPr>
        </p:nvSpPr>
        <p:spPr/>
        <p:txBody>
          <a:bodyPr/>
          <a:lstStyle/>
          <a:p>
            <a:r>
              <a:rPr lang="pt-BR"/>
              <a:t>Rodrigo Alfaro Pinto, rfalfarop@gmail.com</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153748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F0EE2B-4834-442D-8D72-A4E3A05752CC}" type="datetime1">
              <a:rPr lang="en-US" smtClean="0"/>
              <a:t>6/29/2018</a:t>
            </a:fld>
            <a:endParaRPr lang="en-US" dirty="0"/>
          </a:p>
        </p:txBody>
      </p:sp>
      <p:sp>
        <p:nvSpPr>
          <p:cNvPr id="6" name="Footer Placeholder 5"/>
          <p:cNvSpPr>
            <a:spLocks noGrp="1"/>
          </p:cNvSpPr>
          <p:nvPr>
            <p:ph type="ftr" sz="quarter" idx="11"/>
          </p:nvPr>
        </p:nvSpPr>
        <p:spPr/>
        <p:txBody>
          <a:bodyPr/>
          <a:lstStyle/>
          <a:p>
            <a:r>
              <a:rPr lang="pt-BR"/>
              <a:t>Rodrigo Alfaro Pinto, rfalfarop@gmail.com</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235029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1B7FA3-4A71-4652-88B1-60D4CBFB6D9B}" type="datetime1">
              <a:rPr lang="en-US" smtClean="0"/>
              <a:t>6/29/2018</a:t>
            </a:fld>
            <a:endParaRPr lang="en-US" dirty="0"/>
          </a:p>
        </p:txBody>
      </p:sp>
      <p:sp>
        <p:nvSpPr>
          <p:cNvPr id="8" name="Footer Placeholder 7"/>
          <p:cNvSpPr>
            <a:spLocks noGrp="1"/>
          </p:cNvSpPr>
          <p:nvPr>
            <p:ph type="ftr" sz="quarter" idx="11"/>
          </p:nvPr>
        </p:nvSpPr>
        <p:spPr/>
        <p:txBody>
          <a:bodyPr/>
          <a:lstStyle/>
          <a:p>
            <a:r>
              <a:rPr lang="pt-BR"/>
              <a:t>Rodrigo Alfaro Pinto, rfalfarop@gmail.com</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893205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110C8F-C071-4BEB-9F0F-B9E97C69D9E4}" type="datetime1">
              <a:rPr lang="en-US" smtClean="0"/>
              <a:t>6/29/2018</a:t>
            </a:fld>
            <a:endParaRPr lang="en-US" dirty="0"/>
          </a:p>
        </p:txBody>
      </p:sp>
      <p:sp>
        <p:nvSpPr>
          <p:cNvPr id="4" name="Footer Placeholder 3"/>
          <p:cNvSpPr>
            <a:spLocks noGrp="1"/>
          </p:cNvSpPr>
          <p:nvPr>
            <p:ph type="ftr" sz="quarter" idx="11"/>
          </p:nvPr>
        </p:nvSpPr>
        <p:spPr/>
        <p:txBody>
          <a:bodyPr/>
          <a:lstStyle/>
          <a:p>
            <a:r>
              <a:rPr lang="pt-BR"/>
              <a:t>Rodrigo Alfaro Pinto, rfalfarop@gmail.com</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593776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56340D-D55D-4531-949F-FCD6B60F5F34}" type="datetime1">
              <a:rPr lang="en-US" smtClean="0"/>
              <a:t>6/29/2018</a:t>
            </a:fld>
            <a:endParaRPr lang="en-US" dirty="0"/>
          </a:p>
        </p:txBody>
      </p:sp>
      <p:sp>
        <p:nvSpPr>
          <p:cNvPr id="3" name="Footer Placeholder 2"/>
          <p:cNvSpPr>
            <a:spLocks noGrp="1"/>
          </p:cNvSpPr>
          <p:nvPr>
            <p:ph type="ftr" sz="quarter" idx="11"/>
          </p:nvPr>
        </p:nvSpPr>
        <p:spPr/>
        <p:txBody>
          <a:bodyPr/>
          <a:lstStyle/>
          <a:p>
            <a:r>
              <a:rPr lang="pt-BR"/>
              <a:t>Rodrigo Alfaro Pinto, rfalfarop@gmail.com</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974430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3502407-55D5-4AA6-88BE-6D7B5E6702C8}" type="datetime1">
              <a:rPr lang="en-US" smtClean="0"/>
              <a:t>6/29/2018</a:t>
            </a:fld>
            <a:endParaRPr lang="en-US" dirty="0"/>
          </a:p>
        </p:txBody>
      </p:sp>
      <p:sp>
        <p:nvSpPr>
          <p:cNvPr id="6" name="Footer Placeholder 5"/>
          <p:cNvSpPr>
            <a:spLocks noGrp="1"/>
          </p:cNvSpPr>
          <p:nvPr>
            <p:ph type="ftr" sz="quarter" idx="11"/>
          </p:nvPr>
        </p:nvSpPr>
        <p:spPr/>
        <p:txBody>
          <a:bodyPr/>
          <a:lstStyle/>
          <a:p>
            <a:r>
              <a:rPr lang="pt-BR"/>
              <a:t>Rodrigo Alfaro Pinto, rfalfarop@gmail.com</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741907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EF3C7DCF-F003-482A-95D6-3EF8BBE30168}" type="datetime1">
              <a:rPr lang="en-US" smtClean="0"/>
              <a:t>6/29/2018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r>
              <a:rPr lang="pt-BR"/>
              <a:t>Rodrigo Alfaro Pinto, rfalfarop@gmail.com</a:t>
            </a:r>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807380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r>
              <a:rPr lang="pt-BR"/>
              <a:t>Rodrigo Alfaro Pinto, rfalfarop@gmail.com</a:t>
            </a:r>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EB817B6-D62F-4293-B97F-E94D041FDF66}" type="datetime1">
              <a:rPr lang="en-US" smtClean="0"/>
              <a:t>6/29/2018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898187931"/>
      </p:ext>
    </p:extLst>
  </p:cSld>
  <p:clrMap bg1="dk1" tx1="lt1" bg2="dk2" tx2="lt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 id="2147483888" r:id="rId12"/>
    <p:sldLayoutId id="2147483889" r:id="rId13"/>
    <p:sldLayoutId id="2147483890" r:id="rId14"/>
  </p:sldLayoutIdLst>
  <p:hf sldNum="0" hd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BE5E1-F63C-4696-B6CB-FEC08EFA853E}"/>
              </a:ext>
            </a:extLst>
          </p:cNvPr>
          <p:cNvSpPr>
            <a:spLocks noGrp="1"/>
          </p:cNvSpPr>
          <p:nvPr>
            <p:ph type="ctrTitle"/>
          </p:nvPr>
        </p:nvSpPr>
        <p:spPr/>
        <p:txBody>
          <a:bodyPr/>
          <a:lstStyle/>
          <a:p>
            <a:r>
              <a:rPr lang="es-CL" dirty="0"/>
              <a:t>Scrum</a:t>
            </a:r>
          </a:p>
        </p:txBody>
      </p:sp>
      <p:sp>
        <p:nvSpPr>
          <p:cNvPr id="3" name="Subtitle 2">
            <a:extLst>
              <a:ext uri="{FF2B5EF4-FFF2-40B4-BE49-F238E27FC236}">
                <a16:creationId xmlns:a16="http://schemas.microsoft.com/office/drawing/2014/main" id="{4346CA93-6AB9-4E30-842A-E4F485B5BF32}"/>
              </a:ext>
            </a:extLst>
          </p:cNvPr>
          <p:cNvSpPr>
            <a:spLocks noGrp="1"/>
          </p:cNvSpPr>
          <p:nvPr>
            <p:ph type="subTitle" idx="1"/>
          </p:nvPr>
        </p:nvSpPr>
        <p:spPr/>
        <p:txBody>
          <a:bodyPr/>
          <a:lstStyle/>
          <a:p>
            <a:r>
              <a:rPr lang="es-CL" dirty="0"/>
              <a:t>Rodrigo Alfaro Pinto</a:t>
            </a:r>
          </a:p>
        </p:txBody>
      </p:sp>
      <p:sp>
        <p:nvSpPr>
          <p:cNvPr id="4" name="Footer Placeholder 3">
            <a:extLst>
              <a:ext uri="{FF2B5EF4-FFF2-40B4-BE49-F238E27FC236}">
                <a16:creationId xmlns:a16="http://schemas.microsoft.com/office/drawing/2014/main" id="{F674A728-2633-4730-BA06-F007642EC7C4}"/>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357641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FAAB6-308E-4D59-929A-D61809FED6F9}"/>
              </a:ext>
            </a:extLst>
          </p:cNvPr>
          <p:cNvSpPr>
            <a:spLocks noGrp="1"/>
          </p:cNvSpPr>
          <p:nvPr>
            <p:ph type="title"/>
          </p:nvPr>
        </p:nvSpPr>
        <p:spPr/>
        <p:txBody>
          <a:bodyPr/>
          <a:lstStyle/>
          <a:p>
            <a:r>
              <a:rPr lang="es-CL" dirty="0"/>
              <a:t>12 Principios</a:t>
            </a:r>
          </a:p>
        </p:txBody>
      </p:sp>
      <p:sp>
        <p:nvSpPr>
          <p:cNvPr id="3" name="Content Placeholder 2">
            <a:extLst>
              <a:ext uri="{FF2B5EF4-FFF2-40B4-BE49-F238E27FC236}">
                <a16:creationId xmlns:a16="http://schemas.microsoft.com/office/drawing/2014/main" id="{6AB8B9A7-CC7F-4BCE-A8EF-5F0F9ACF05E7}"/>
              </a:ext>
            </a:extLst>
          </p:cNvPr>
          <p:cNvSpPr>
            <a:spLocks noGrp="1"/>
          </p:cNvSpPr>
          <p:nvPr>
            <p:ph idx="1"/>
          </p:nvPr>
        </p:nvSpPr>
        <p:spPr/>
        <p:txBody>
          <a:bodyPr>
            <a:normAutofit fontScale="92500" lnSpcReduction="10000"/>
          </a:bodyPr>
          <a:lstStyle/>
          <a:p>
            <a:pPr>
              <a:buFont typeface="+mj-lt"/>
              <a:buAutoNum type="arabicPeriod"/>
            </a:pPr>
            <a:r>
              <a:rPr lang="es-ES" dirty="0"/>
              <a:t>Nuestra principal prioridad es satisfacer al cliente a través de la entrega temprana y continua de software de valor.</a:t>
            </a:r>
          </a:p>
          <a:p>
            <a:pPr>
              <a:buFont typeface="+mj-lt"/>
              <a:buAutoNum type="arabicPeriod"/>
            </a:pPr>
            <a:r>
              <a:rPr lang="es-ES" dirty="0"/>
              <a:t>Son bienvenidos los requisitos cambiantes, incluso si llegan tarde al desarrollo. Los procesos ágiles se doblegan al cambio como ventaja competitiva para el cliente.</a:t>
            </a:r>
          </a:p>
          <a:p>
            <a:pPr>
              <a:buFont typeface="+mj-lt"/>
              <a:buAutoNum type="arabicPeriod"/>
            </a:pPr>
            <a:r>
              <a:rPr lang="es-ES" dirty="0"/>
              <a:t>Entregar con frecuencia software que funcione, en periodos de un par de semanas hasta un par de meses, con preferencia en los periodos breves.</a:t>
            </a:r>
          </a:p>
          <a:p>
            <a:pPr>
              <a:buFont typeface="+mj-lt"/>
              <a:buAutoNum type="arabicPeriod"/>
            </a:pPr>
            <a:r>
              <a:rPr lang="es-ES" dirty="0"/>
              <a:t>Las personas del negocio y los desarrolladores deben trabajar juntos de forma cotidiana a través del proyecto.</a:t>
            </a:r>
          </a:p>
          <a:p>
            <a:pPr>
              <a:buFont typeface="+mj-lt"/>
              <a:buAutoNum type="arabicPeriod"/>
            </a:pPr>
            <a:r>
              <a:rPr lang="es-ES" dirty="0"/>
              <a:t>Construcción de proyectos en torno a individuos motivados, dándoles la oportunidad y el respaldo que necesitan y procurándoles confianza para que realicen la tarea.</a:t>
            </a:r>
          </a:p>
          <a:p>
            <a:pPr>
              <a:buFont typeface="+mj-lt"/>
              <a:buAutoNum type="arabicPeriod"/>
            </a:pPr>
            <a:r>
              <a:rPr lang="es-ES" dirty="0"/>
              <a:t>La forma más eficiente y efectiva de comunicar información de ida y vuelta dentro de un equipo de desarrollo es mediante la conversación cara a cara.</a:t>
            </a:r>
            <a:endParaRPr lang="es-CL" dirty="0"/>
          </a:p>
        </p:txBody>
      </p:sp>
      <p:sp>
        <p:nvSpPr>
          <p:cNvPr id="4" name="Footer Placeholder 3">
            <a:extLst>
              <a:ext uri="{FF2B5EF4-FFF2-40B4-BE49-F238E27FC236}">
                <a16:creationId xmlns:a16="http://schemas.microsoft.com/office/drawing/2014/main" id="{71FF9C69-448C-4AF2-95B9-94F678E3A2F6}"/>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1577127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CBE23-881B-4D20-92CC-9FD90890BE1E}"/>
              </a:ext>
            </a:extLst>
          </p:cNvPr>
          <p:cNvSpPr>
            <a:spLocks noGrp="1"/>
          </p:cNvSpPr>
          <p:nvPr>
            <p:ph type="title"/>
          </p:nvPr>
        </p:nvSpPr>
        <p:spPr/>
        <p:txBody>
          <a:bodyPr/>
          <a:lstStyle/>
          <a:p>
            <a:r>
              <a:rPr lang="es-CL" dirty="0"/>
              <a:t>12 Principios</a:t>
            </a:r>
          </a:p>
        </p:txBody>
      </p:sp>
      <p:sp>
        <p:nvSpPr>
          <p:cNvPr id="3" name="Content Placeholder 2">
            <a:extLst>
              <a:ext uri="{FF2B5EF4-FFF2-40B4-BE49-F238E27FC236}">
                <a16:creationId xmlns:a16="http://schemas.microsoft.com/office/drawing/2014/main" id="{141F1BC8-144E-4F0E-9082-45E091252E28}"/>
              </a:ext>
            </a:extLst>
          </p:cNvPr>
          <p:cNvSpPr>
            <a:spLocks noGrp="1"/>
          </p:cNvSpPr>
          <p:nvPr>
            <p:ph idx="1"/>
          </p:nvPr>
        </p:nvSpPr>
        <p:spPr/>
        <p:txBody>
          <a:bodyPr/>
          <a:lstStyle/>
          <a:p>
            <a:pPr>
              <a:buFont typeface="+mj-lt"/>
              <a:buAutoNum type="arabicPeriod"/>
            </a:pPr>
            <a:r>
              <a:rPr lang="es-ES" dirty="0"/>
              <a:t>El software que funciona es la principal medida del progreso.</a:t>
            </a:r>
          </a:p>
          <a:p>
            <a:pPr>
              <a:buFont typeface="+mj-lt"/>
              <a:buAutoNum type="arabicPeriod"/>
            </a:pPr>
            <a:r>
              <a:rPr lang="es-ES" dirty="0"/>
              <a:t>Los procesos ágiles promueven el desarrollo sostenido. Los patrocinadores, desarrolladores y usuarios deben mantener un ritmo constante de forma indefinida.</a:t>
            </a:r>
          </a:p>
          <a:p>
            <a:pPr>
              <a:buFont typeface="+mj-lt"/>
              <a:buAutoNum type="arabicPeriod"/>
            </a:pPr>
            <a:r>
              <a:rPr lang="es-ES" dirty="0"/>
              <a:t>La atención continua a la excelencia técnica enaltece la agilidad.</a:t>
            </a:r>
          </a:p>
          <a:p>
            <a:pPr>
              <a:buFont typeface="+mj-lt"/>
              <a:buAutoNum type="arabicPeriod"/>
            </a:pPr>
            <a:r>
              <a:rPr lang="es-ES" dirty="0"/>
              <a:t>La simplicidad como arte de maximizar la cantidad de trabajo que no se hace, es esencial.</a:t>
            </a:r>
          </a:p>
          <a:p>
            <a:pPr>
              <a:buFont typeface="+mj-lt"/>
              <a:buAutoNum type="arabicPeriod"/>
            </a:pPr>
            <a:r>
              <a:rPr lang="es-ES" dirty="0"/>
              <a:t>Las mejores arquitecturas, requisitos y diseños emergen de equipos que se </a:t>
            </a:r>
            <a:r>
              <a:rPr lang="es-ES" dirty="0" err="1"/>
              <a:t>autoorganizan</a:t>
            </a:r>
            <a:r>
              <a:rPr lang="es-ES" dirty="0"/>
              <a:t>.</a:t>
            </a:r>
          </a:p>
          <a:p>
            <a:pPr>
              <a:buFont typeface="+mj-lt"/>
              <a:buAutoNum type="arabicPeriod"/>
            </a:pPr>
            <a:r>
              <a:rPr lang="es-ES" dirty="0"/>
              <a:t>En intervalos regulares, el equipo reflexiona sobre la forma de ser más efectivo y ajusta su conducta en consecuencia.</a:t>
            </a:r>
            <a:endParaRPr lang="es-CL" dirty="0"/>
          </a:p>
        </p:txBody>
      </p:sp>
      <p:sp>
        <p:nvSpPr>
          <p:cNvPr id="4" name="Footer Placeholder 3">
            <a:extLst>
              <a:ext uri="{FF2B5EF4-FFF2-40B4-BE49-F238E27FC236}">
                <a16:creationId xmlns:a16="http://schemas.microsoft.com/office/drawing/2014/main" id="{D616F995-35E0-44D2-B5FB-0D085C702C82}"/>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1926768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3AE912-51D7-444E-BDAF-83F62E724FD3}"/>
              </a:ext>
            </a:extLst>
          </p:cNvPr>
          <p:cNvSpPr>
            <a:spLocks noGrp="1"/>
          </p:cNvSpPr>
          <p:nvPr>
            <p:ph type="title"/>
          </p:nvPr>
        </p:nvSpPr>
        <p:spPr/>
        <p:txBody>
          <a:bodyPr/>
          <a:lstStyle/>
          <a:p>
            <a:r>
              <a:rPr lang="es-CL" dirty="0"/>
              <a:t>Scrum</a:t>
            </a:r>
          </a:p>
        </p:txBody>
      </p:sp>
      <p:sp>
        <p:nvSpPr>
          <p:cNvPr id="3" name="Content Placeholder 2">
            <a:extLst>
              <a:ext uri="{FF2B5EF4-FFF2-40B4-BE49-F238E27FC236}">
                <a16:creationId xmlns:a16="http://schemas.microsoft.com/office/drawing/2014/main" id="{BEC8F99F-DAF9-47E4-B7E2-EA886CDD34C8}"/>
              </a:ext>
            </a:extLst>
          </p:cNvPr>
          <p:cNvSpPr>
            <a:spLocks noGrp="1"/>
          </p:cNvSpPr>
          <p:nvPr>
            <p:ph type="body" idx="1"/>
          </p:nvPr>
        </p:nvSpPr>
        <p:spPr/>
        <p:txBody>
          <a:bodyPr/>
          <a:lstStyle/>
          <a:p>
            <a:r>
              <a:rPr lang="es-ES" dirty="0"/>
              <a:t>La gestión de proyectos ágil no se formula sobre la necesidad de anticipación, sino sobre la de adaptación continua.</a:t>
            </a:r>
            <a:endParaRPr lang="es-CL" dirty="0"/>
          </a:p>
        </p:txBody>
      </p:sp>
      <p:sp>
        <p:nvSpPr>
          <p:cNvPr id="5" name="Footer Placeholder 4">
            <a:extLst>
              <a:ext uri="{FF2B5EF4-FFF2-40B4-BE49-F238E27FC236}">
                <a16:creationId xmlns:a16="http://schemas.microsoft.com/office/drawing/2014/main" id="{7340F446-E999-4131-A8AD-CEB7026E478F}"/>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3878522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7B580-EF17-41F5-BA27-83C0B901F7AD}"/>
              </a:ext>
            </a:extLst>
          </p:cNvPr>
          <p:cNvSpPr>
            <a:spLocks noGrp="1"/>
          </p:cNvSpPr>
          <p:nvPr>
            <p:ph type="title"/>
          </p:nvPr>
        </p:nvSpPr>
        <p:spPr/>
        <p:txBody>
          <a:bodyPr/>
          <a:lstStyle/>
          <a:p>
            <a:r>
              <a:rPr lang="es-CL" dirty="0"/>
              <a:t>Origen de Scrum</a:t>
            </a:r>
          </a:p>
        </p:txBody>
      </p:sp>
      <p:sp>
        <p:nvSpPr>
          <p:cNvPr id="3" name="Text Placeholder 2">
            <a:extLst>
              <a:ext uri="{FF2B5EF4-FFF2-40B4-BE49-F238E27FC236}">
                <a16:creationId xmlns:a16="http://schemas.microsoft.com/office/drawing/2014/main" id="{6B1BEC27-92A8-4EF9-88D1-455D83CA3F2B}"/>
              </a:ext>
            </a:extLst>
          </p:cNvPr>
          <p:cNvSpPr>
            <a:spLocks noGrp="1"/>
          </p:cNvSpPr>
          <p:nvPr>
            <p:ph type="body" idx="1"/>
          </p:nvPr>
        </p:nvSpPr>
        <p:spPr/>
        <p:txBody>
          <a:bodyPr/>
          <a:lstStyle/>
          <a:p>
            <a:r>
              <a:rPr lang="es-ES" dirty="0"/>
              <a:t>Este modelo fue identificado y definido por </a:t>
            </a:r>
            <a:r>
              <a:rPr lang="es-ES" dirty="0" err="1"/>
              <a:t>Ikujiro</a:t>
            </a:r>
            <a:r>
              <a:rPr lang="es-ES" dirty="0"/>
              <a:t> </a:t>
            </a:r>
            <a:r>
              <a:rPr lang="es-ES" dirty="0" err="1"/>
              <a:t>Nonaka</a:t>
            </a:r>
            <a:r>
              <a:rPr lang="es-ES" dirty="0"/>
              <a:t> e </a:t>
            </a:r>
            <a:r>
              <a:rPr lang="es-ES" dirty="0" err="1"/>
              <a:t>Hirotaka</a:t>
            </a:r>
            <a:r>
              <a:rPr lang="es-ES" dirty="0"/>
              <a:t> </a:t>
            </a:r>
            <a:r>
              <a:rPr lang="es-ES" dirty="0" err="1"/>
              <a:t>Takeuchi</a:t>
            </a:r>
            <a:r>
              <a:rPr lang="es-ES" dirty="0"/>
              <a:t> a principios de los 80</a:t>
            </a:r>
            <a:endParaRPr lang="es-CL" dirty="0"/>
          </a:p>
        </p:txBody>
      </p:sp>
      <p:sp>
        <p:nvSpPr>
          <p:cNvPr id="4" name="Footer Placeholder 3">
            <a:extLst>
              <a:ext uri="{FF2B5EF4-FFF2-40B4-BE49-F238E27FC236}">
                <a16:creationId xmlns:a16="http://schemas.microsoft.com/office/drawing/2014/main" id="{9DB62103-1531-4AD8-A960-9BAF2BCE2182}"/>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1887602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59A714-6459-4318-A671-63E515DA0FBC}"/>
              </a:ext>
            </a:extLst>
          </p:cNvPr>
          <p:cNvSpPr>
            <a:spLocks noGrp="1"/>
          </p:cNvSpPr>
          <p:nvPr>
            <p:ph type="title"/>
          </p:nvPr>
        </p:nvSpPr>
        <p:spPr/>
        <p:txBody>
          <a:bodyPr/>
          <a:lstStyle/>
          <a:p>
            <a:r>
              <a:rPr lang="es-CL" dirty="0"/>
              <a:t>Origen de Scrum</a:t>
            </a:r>
          </a:p>
        </p:txBody>
      </p:sp>
      <p:sp>
        <p:nvSpPr>
          <p:cNvPr id="6" name="Content Placeholder 5">
            <a:extLst>
              <a:ext uri="{FF2B5EF4-FFF2-40B4-BE49-F238E27FC236}">
                <a16:creationId xmlns:a16="http://schemas.microsoft.com/office/drawing/2014/main" id="{ACD16761-B65C-41C7-9857-F704D80D8C52}"/>
              </a:ext>
            </a:extLst>
          </p:cNvPr>
          <p:cNvSpPr>
            <a:spLocks noGrp="1"/>
          </p:cNvSpPr>
          <p:nvPr>
            <p:ph idx="1"/>
          </p:nvPr>
        </p:nvSpPr>
        <p:spPr/>
        <p:txBody>
          <a:bodyPr/>
          <a:lstStyle/>
          <a:p>
            <a:r>
              <a:rPr lang="es-ES" dirty="0"/>
              <a:t>Scrum es un modelo de desarrollo ágil caracterizado por:</a:t>
            </a:r>
          </a:p>
          <a:p>
            <a:pPr lvl="1"/>
            <a:r>
              <a:rPr lang="es-ES" dirty="0"/>
              <a:t>Adoptar una estrategia de desarrollo incremental, en lugar de la planificación y ejecución completa del producto.</a:t>
            </a:r>
          </a:p>
          <a:p>
            <a:pPr lvl="1"/>
            <a:r>
              <a:rPr lang="es-ES" dirty="0"/>
              <a:t>Basar la calidad del resultado más en el conocimiento tácito de las personas en equipos </a:t>
            </a:r>
            <a:r>
              <a:rPr lang="es-ES" dirty="0" err="1"/>
              <a:t>autoorganizados</a:t>
            </a:r>
            <a:r>
              <a:rPr lang="es-ES" dirty="0"/>
              <a:t>, que en la calidad de los procesos empleados.</a:t>
            </a:r>
          </a:p>
          <a:p>
            <a:pPr lvl="1"/>
            <a:r>
              <a:rPr lang="es-ES" dirty="0"/>
              <a:t>Solapamiento de las diferentes fases del desarrollo, en lugar de realizarlas una tras otra en un ciclo secuencial o de cascada.</a:t>
            </a:r>
            <a:endParaRPr lang="es-CL" dirty="0"/>
          </a:p>
        </p:txBody>
      </p:sp>
      <p:sp>
        <p:nvSpPr>
          <p:cNvPr id="4" name="Footer Placeholder 3">
            <a:extLst>
              <a:ext uri="{FF2B5EF4-FFF2-40B4-BE49-F238E27FC236}">
                <a16:creationId xmlns:a16="http://schemas.microsoft.com/office/drawing/2014/main" id="{6DD550EB-7E0F-424B-9CF9-F043B9B63B17}"/>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3769240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9D8B50-E671-4ACC-AA11-1CC35B14F915}"/>
              </a:ext>
            </a:extLst>
          </p:cNvPr>
          <p:cNvSpPr>
            <a:spLocks noGrp="1"/>
          </p:cNvSpPr>
          <p:nvPr>
            <p:ph type="title"/>
          </p:nvPr>
        </p:nvSpPr>
        <p:spPr/>
        <p:txBody>
          <a:bodyPr/>
          <a:lstStyle/>
          <a:p>
            <a:r>
              <a:rPr lang="es-CL" dirty="0"/>
              <a:t>Scrum, método de trabajo</a:t>
            </a:r>
          </a:p>
        </p:txBody>
      </p:sp>
      <p:sp>
        <p:nvSpPr>
          <p:cNvPr id="6" name="Text Placeholder 5">
            <a:extLst>
              <a:ext uri="{FF2B5EF4-FFF2-40B4-BE49-F238E27FC236}">
                <a16:creationId xmlns:a16="http://schemas.microsoft.com/office/drawing/2014/main" id="{28FED189-E37D-436B-975F-54EDF9116490}"/>
              </a:ext>
            </a:extLst>
          </p:cNvPr>
          <p:cNvSpPr>
            <a:spLocks noGrp="1"/>
          </p:cNvSpPr>
          <p:nvPr>
            <p:ph type="body" idx="1"/>
          </p:nvPr>
        </p:nvSpPr>
        <p:spPr/>
        <p:txBody>
          <a:bodyPr/>
          <a:lstStyle/>
          <a:p>
            <a:r>
              <a:rPr lang="es-CL" dirty="0"/>
              <a:t>Ambiente de trabajo ágil </a:t>
            </a:r>
            <a:r>
              <a:rPr lang="es-CL" dirty="0" err="1"/>
              <a:t>autoorganizado</a:t>
            </a:r>
            <a:endParaRPr lang="es-CL" dirty="0"/>
          </a:p>
        </p:txBody>
      </p:sp>
      <p:sp>
        <p:nvSpPr>
          <p:cNvPr id="4" name="Footer Placeholder 3">
            <a:extLst>
              <a:ext uri="{FF2B5EF4-FFF2-40B4-BE49-F238E27FC236}">
                <a16:creationId xmlns:a16="http://schemas.microsoft.com/office/drawing/2014/main" id="{0C7F6D77-A945-4228-8182-B0E6CDF28E02}"/>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508402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747BBA-19BE-4238-AFAC-E889A3D2766A}"/>
              </a:ext>
            </a:extLst>
          </p:cNvPr>
          <p:cNvSpPr>
            <a:spLocks noGrp="1"/>
          </p:cNvSpPr>
          <p:nvPr>
            <p:ph type="title"/>
          </p:nvPr>
        </p:nvSpPr>
        <p:spPr/>
        <p:txBody>
          <a:bodyPr/>
          <a:lstStyle/>
          <a:p>
            <a:r>
              <a:rPr lang="es-CL" dirty="0"/>
              <a:t>Scrum, método de trabajo</a:t>
            </a:r>
          </a:p>
        </p:txBody>
      </p:sp>
      <p:sp>
        <p:nvSpPr>
          <p:cNvPr id="6" name="Content Placeholder 5">
            <a:extLst>
              <a:ext uri="{FF2B5EF4-FFF2-40B4-BE49-F238E27FC236}">
                <a16:creationId xmlns:a16="http://schemas.microsoft.com/office/drawing/2014/main" id="{FBB7B86B-88E6-441A-9FD5-D9252D77D678}"/>
              </a:ext>
            </a:extLst>
          </p:cNvPr>
          <p:cNvSpPr>
            <a:spLocks noGrp="1"/>
          </p:cNvSpPr>
          <p:nvPr>
            <p:ph idx="1"/>
          </p:nvPr>
        </p:nvSpPr>
        <p:spPr/>
        <p:txBody>
          <a:bodyPr>
            <a:normAutofit/>
          </a:bodyPr>
          <a:lstStyle/>
          <a:p>
            <a:r>
              <a:rPr lang="es-ES" dirty="0"/>
              <a:t>En 1986 los investigadores </a:t>
            </a:r>
            <a:r>
              <a:rPr lang="es-ES" dirty="0" err="1"/>
              <a:t>Nonaka</a:t>
            </a:r>
            <a:r>
              <a:rPr lang="es-ES" dirty="0"/>
              <a:t> y </a:t>
            </a:r>
            <a:r>
              <a:rPr lang="es-ES" dirty="0" err="1"/>
              <a:t>Takeuchi</a:t>
            </a:r>
            <a:r>
              <a:rPr lang="es-ES" dirty="0"/>
              <a:t> dan dimensión polisémica al término originalmente deportivo scrum, al emplearlo para bautizar los principios de desarrollo que descubrieron en las empresas tecnológicas más innovadoras (</a:t>
            </a:r>
            <a:r>
              <a:rPr lang="es-ES" dirty="0" err="1"/>
              <a:t>Takeuchi</a:t>
            </a:r>
            <a:r>
              <a:rPr lang="es-ES" dirty="0"/>
              <a:t> &amp; </a:t>
            </a:r>
            <a:r>
              <a:rPr lang="es-ES" dirty="0" err="1"/>
              <a:t>Nonaka</a:t>
            </a:r>
            <a:r>
              <a:rPr lang="es-ES" dirty="0"/>
              <a:t>, 1986).</a:t>
            </a:r>
          </a:p>
          <a:p>
            <a:r>
              <a:rPr lang="es-ES" dirty="0"/>
              <a:t>Scrum, en la concepción original de </a:t>
            </a:r>
            <a:r>
              <a:rPr lang="es-ES" dirty="0" err="1"/>
              <a:t>Nonaka</a:t>
            </a:r>
            <a:r>
              <a:rPr lang="es-ES" dirty="0"/>
              <a:t> y </a:t>
            </a:r>
            <a:r>
              <a:rPr lang="es-ES" dirty="0" err="1"/>
              <a:t>Takeuchi</a:t>
            </a:r>
            <a:r>
              <a:rPr lang="es-ES" dirty="0"/>
              <a:t>, se caracteriza por el protagonismo de equipos brillantes, </a:t>
            </a:r>
            <a:r>
              <a:rPr lang="es-ES" dirty="0" err="1"/>
              <a:t>autoorganizados</a:t>
            </a:r>
            <a:r>
              <a:rPr lang="es-ES" dirty="0"/>
              <a:t> y motivados, que abordan el desarrollo sistemas complejos partiendo de una visión general y solapando las fases del desarrollo.</a:t>
            </a:r>
            <a:endParaRPr lang="es-CL" dirty="0"/>
          </a:p>
        </p:txBody>
      </p:sp>
      <p:sp>
        <p:nvSpPr>
          <p:cNvPr id="4" name="Footer Placeholder 3">
            <a:extLst>
              <a:ext uri="{FF2B5EF4-FFF2-40B4-BE49-F238E27FC236}">
                <a16:creationId xmlns:a16="http://schemas.microsoft.com/office/drawing/2014/main" id="{A5D0A3A8-8B5E-41AC-9981-CF48CBB212DC}"/>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733662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6">
            <a:extLst>
              <a:ext uri="{FF2B5EF4-FFF2-40B4-BE49-F238E27FC236}">
                <a16:creationId xmlns:a16="http://schemas.microsoft.com/office/drawing/2014/main" id="{53576798-7F98-4C7F-B6C7-6D41B5A7E9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E2264E67-6F59-4D8D-8E5F-8245B0FEAE7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23">
            <a:extLst>
              <a:ext uri="{FF2B5EF4-FFF2-40B4-BE49-F238E27FC236}">
                <a16:creationId xmlns:a16="http://schemas.microsoft.com/office/drawing/2014/main" id="{158E1C6E-D299-4F5D-B15B-155EBF7F62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pic>
        <p:nvPicPr>
          <p:cNvPr id="7" name="Content Placeholder 6">
            <a:extLst>
              <a:ext uri="{FF2B5EF4-FFF2-40B4-BE49-F238E27FC236}">
                <a16:creationId xmlns:a16="http://schemas.microsoft.com/office/drawing/2014/main" id="{8EE58AB2-08DC-4C8D-B391-538733EB19F3}"/>
              </a:ext>
            </a:extLst>
          </p:cNvPr>
          <p:cNvPicPr>
            <a:picLocks noGrp="1" noChangeAspect="1"/>
          </p:cNvPicPr>
          <p:nvPr>
            <p:ph sz="half" idx="2"/>
          </p:nvPr>
        </p:nvPicPr>
        <p:blipFill>
          <a:blip r:embed="rId2"/>
          <a:stretch>
            <a:fillRect/>
          </a:stretch>
        </p:blipFill>
        <p:spPr>
          <a:xfrm>
            <a:off x="5280790" y="909688"/>
            <a:ext cx="6267743" cy="4739979"/>
          </a:xfrm>
          <a:prstGeom prst="roundRect">
            <a:avLst>
              <a:gd name="adj" fmla="val 3876"/>
            </a:avLst>
          </a:prstGeom>
          <a:ln>
            <a:solidFill>
              <a:schemeClr val="accent1"/>
            </a:solidFill>
          </a:ln>
          <a:effectLst/>
        </p:spPr>
      </p:pic>
      <p:sp>
        <p:nvSpPr>
          <p:cNvPr id="2" name="Title 1">
            <a:extLst>
              <a:ext uri="{FF2B5EF4-FFF2-40B4-BE49-F238E27FC236}">
                <a16:creationId xmlns:a16="http://schemas.microsoft.com/office/drawing/2014/main" id="{E7AB0676-90F1-4D69-97B8-FCBAF43EC029}"/>
              </a:ext>
            </a:extLst>
          </p:cNvPr>
          <p:cNvSpPr>
            <a:spLocks noGrp="1"/>
          </p:cNvSpPr>
          <p:nvPr>
            <p:ph type="title"/>
          </p:nvPr>
        </p:nvSpPr>
        <p:spPr>
          <a:xfrm>
            <a:off x="451514" y="457201"/>
            <a:ext cx="3575737" cy="1332688"/>
          </a:xfrm>
        </p:spPr>
        <p:txBody>
          <a:bodyPr vert="horz" lIns="91440" tIns="45720" rIns="91440" bIns="45720" rtlCol="0" anchor="b">
            <a:normAutofit/>
          </a:bodyPr>
          <a:lstStyle/>
          <a:p>
            <a:pPr algn="ctr"/>
            <a:r>
              <a:rPr lang="en-US" sz="3200">
                <a:solidFill>
                  <a:srgbClr val="FFFFFF"/>
                </a:solidFill>
              </a:rPr>
              <a:t>Scrum, origen de la metodología</a:t>
            </a:r>
          </a:p>
        </p:txBody>
      </p:sp>
      <p:sp>
        <p:nvSpPr>
          <p:cNvPr id="5" name="Content Placeholder 4">
            <a:extLst>
              <a:ext uri="{FF2B5EF4-FFF2-40B4-BE49-F238E27FC236}">
                <a16:creationId xmlns:a16="http://schemas.microsoft.com/office/drawing/2014/main" id="{65102A0E-DCEA-4799-A7B2-A54B99ABE3BC}"/>
              </a:ext>
            </a:extLst>
          </p:cNvPr>
          <p:cNvSpPr>
            <a:spLocks noGrp="1"/>
          </p:cNvSpPr>
          <p:nvPr>
            <p:ph sz="half" idx="1"/>
          </p:nvPr>
        </p:nvSpPr>
        <p:spPr>
          <a:xfrm>
            <a:off x="451514" y="2046514"/>
            <a:ext cx="3575737" cy="3994848"/>
          </a:xfrm>
        </p:spPr>
        <p:txBody>
          <a:bodyPr vert="horz" lIns="91440" tIns="45720" rIns="91440" bIns="45720" rtlCol="0" anchor="ctr">
            <a:normAutofit/>
          </a:bodyPr>
          <a:lstStyle/>
          <a:p>
            <a:pPr>
              <a:lnSpc>
                <a:spcPct val="90000"/>
              </a:lnSpc>
            </a:pPr>
            <a:r>
              <a:rPr lang="en-US" sz="1600" dirty="0" err="1">
                <a:solidFill>
                  <a:srgbClr val="FFFFFF"/>
                </a:solidFill>
              </a:rPr>
              <a:t>En</a:t>
            </a:r>
            <a:r>
              <a:rPr lang="en-US" sz="1600" dirty="0">
                <a:solidFill>
                  <a:srgbClr val="FFFFFF"/>
                </a:solidFill>
              </a:rPr>
              <a:t> 1995 Ken </a:t>
            </a:r>
            <a:r>
              <a:rPr lang="en-US" sz="1600" dirty="0" err="1">
                <a:solidFill>
                  <a:srgbClr val="FFFFFF"/>
                </a:solidFill>
              </a:rPr>
              <a:t>Schwaber</a:t>
            </a:r>
            <a:r>
              <a:rPr lang="en-US" sz="1600" dirty="0">
                <a:solidFill>
                  <a:srgbClr val="FFFFFF"/>
                </a:solidFill>
              </a:rPr>
              <a:t> </a:t>
            </a:r>
            <a:r>
              <a:rPr lang="en-US" sz="1600" dirty="0" err="1">
                <a:solidFill>
                  <a:srgbClr val="FFFFFF"/>
                </a:solidFill>
              </a:rPr>
              <a:t>presentó</a:t>
            </a:r>
            <a:r>
              <a:rPr lang="en-US" sz="1600" dirty="0">
                <a:solidFill>
                  <a:srgbClr val="FFFFFF"/>
                </a:solidFill>
              </a:rPr>
              <a:t> </a:t>
            </a:r>
            <a:r>
              <a:rPr lang="en-US" sz="1600" dirty="0" err="1">
                <a:solidFill>
                  <a:srgbClr val="FFFFFF"/>
                </a:solidFill>
              </a:rPr>
              <a:t>en</a:t>
            </a:r>
            <a:r>
              <a:rPr lang="en-US" sz="1600" dirty="0">
                <a:solidFill>
                  <a:srgbClr val="FFFFFF"/>
                </a:solidFill>
              </a:rPr>
              <a:t> OOPSLA (</a:t>
            </a:r>
            <a:r>
              <a:rPr lang="en-US" sz="1600" dirty="0" err="1">
                <a:solidFill>
                  <a:srgbClr val="FFFFFF"/>
                </a:solidFill>
              </a:rPr>
              <a:t>Conferencia</a:t>
            </a:r>
            <a:r>
              <a:rPr lang="en-US" sz="1600" dirty="0">
                <a:solidFill>
                  <a:srgbClr val="FFFFFF"/>
                </a:solidFill>
              </a:rPr>
              <a:t> </a:t>
            </a:r>
            <a:r>
              <a:rPr lang="en-US" sz="1600" dirty="0" err="1">
                <a:solidFill>
                  <a:srgbClr val="FFFFFF"/>
                </a:solidFill>
              </a:rPr>
              <a:t>anual</a:t>
            </a:r>
            <a:r>
              <a:rPr lang="en-US" sz="1600" dirty="0">
                <a:solidFill>
                  <a:srgbClr val="FFFFFF"/>
                </a:solidFill>
              </a:rPr>
              <a:t> “Object-Oriented Programming, Systems, Language s &amp; Applications”) (</a:t>
            </a:r>
            <a:r>
              <a:rPr lang="en-US" sz="1600" dirty="0" err="1">
                <a:solidFill>
                  <a:srgbClr val="FFFFFF"/>
                </a:solidFill>
              </a:rPr>
              <a:t>Schwaber</a:t>
            </a:r>
            <a:r>
              <a:rPr lang="en-US" sz="1600" dirty="0">
                <a:solidFill>
                  <a:srgbClr val="FFFFFF"/>
                </a:solidFill>
              </a:rPr>
              <a:t>, SCRUM Development Process, 1995) </a:t>
            </a:r>
            <a:r>
              <a:rPr lang="en-US" sz="1600" dirty="0" err="1">
                <a:solidFill>
                  <a:srgbClr val="FFFFFF"/>
                </a:solidFill>
              </a:rPr>
              <a:t>una</a:t>
            </a:r>
            <a:r>
              <a:rPr lang="en-US" sz="1600" dirty="0">
                <a:solidFill>
                  <a:srgbClr val="FFFFFF"/>
                </a:solidFill>
              </a:rPr>
              <a:t> </a:t>
            </a:r>
            <a:r>
              <a:rPr lang="en-US" sz="1600" dirty="0" err="1">
                <a:solidFill>
                  <a:srgbClr val="FFFFFF"/>
                </a:solidFill>
              </a:rPr>
              <a:t>metodología</a:t>
            </a:r>
            <a:r>
              <a:rPr lang="en-US" sz="1600" dirty="0">
                <a:solidFill>
                  <a:srgbClr val="FFFFFF"/>
                </a:solidFill>
              </a:rPr>
              <a:t> de </a:t>
            </a:r>
            <a:r>
              <a:rPr lang="en-US" sz="1600" dirty="0" err="1">
                <a:solidFill>
                  <a:srgbClr val="FFFFFF"/>
                </a:solidFill>
              </a:rPr>
              <a:t>desarrollo</a:t>
            </a:r>
            <a:r>
              <a:rPr lang="en-US" sz="1600" dirty="0">
                <a:solidFill>
                  <a:srgbClr val="FFFFFF"/>
                </a:solidFill>
              </a:rPr>
              <a:t> de software, </a:t>
            </a:r>
            <a:r>
              <a:rPr lang="en-US" sz="1600" dirty="0" err="1">
                <a:solidFill>
                  <a:srgbClr val="FFFFFF"/>
                </a:solidFill>
              </a:rPr>
              <a:t>basada</a:t>
            </a:r>
            <a:r>
              <a:rPr lang="en-US" sz="1600" dirty="0">
                <a:solidFill>
                  <a:srgbClr val="FFFFFF"/>
                </a:solidFill>
              </a:rPr>
              <a:t> </a:t>
            </a:r>
            <a:r>
              <a:rPr lang="en-US" sz="1600" dirty="0" err="1">
                <a:solidFill>
                  <a:srgbClr val="FFFFFF"/>
                </a:solidFill>
              </a:rPr>
              <a:t>en</a:t>
            </a:r>
            <a:r>
              <a:rPr lang="en-US" sz="1600" dirty="0">
                <a:solidFill>
                  <a:srgbClr val="FFFFFF"/>
                </a:solidFill>
              </a:rPr>
              <a:t> un </a:t>
            </a:r>
            <a:r>
              <a:rPr lang="en-US" sz="1600" dirty="0" err="1">
                <a:solidFill>
                  <a:srgbClr val="FFFFFF"/>
                </a:solidFill>
              </a:rPr>
              <a:t>ambiente</a:t>
            </a:r>
            <a:r>
              <a:rPr lang="en-US" sz="1600" dirty="0">
                <a:solidFill>
                  <a:srgbClr val="FFFFFF"/>
                </a:solidFill>
              </a:rPr>
              <a:t> scrum y </a:t>
            </a:r>
            <a:r>
              <a:rPr lang="en-US" sz="1600" dirty="0" err="1">
                <a:solidFill>
                  <a:srgbClr val="FFFFFF"/>
                </a:solidFill>
              </a:rPr>
              <a:t>uso</a:t>
            </a:r>
            <a:r>
              <a:rPr lang="en-US" sz="1600" dirty="0">
                <a:solidFill>
                  <a:srgbClr val="FFFFFF"/>
                </a:solidFill>
              </a:rPr>
              <a:t> ese </a:t>
            </a:r>
            <a:r>
              <a:rPr lang="en-US" sz="1600" dirty="0" err="1">
                <a:solidFill>
                  <a:srgbClr val="FFFFFF"/>
                </a:solidFill>
              </a:rPr>
              <a:t>mismo</a:t>
            </a:r>
            <a:r>
              <a:rPr lang="en-US" sz="1600" dirty="0">
                <a:solidFill>
                  <a:srgbClr val="FFFFFF"/>
                </a:solidFill>
              </a:rPr>
              <a:t> </a:t>
            </a:r>
            <a:r>
              <a:rPr lang="en-US" sz="1600" dirty="0" err="1">
                <a:solidFill>
                  <a:srgbClr val="FFFFFF"/>
                </a:solidFill>
              </a:rPr>
              <a:t>término</a:t>
            </a:r>
            <a:r>
              <a:rPr lang="en-US" sz="1600" dirty="0">
                <a:solidFill>
                  <a:srgbClr val="FFFFFF"/>
                </a:solidFill>
              </a:rPr>
              <a:t> para </a:t>
            </a:r>
            <a:r>
              <a:rPr lang="en-US" sz="1600" dirty="0" err="1">
                <a:solidFill>
                  <a:srgbClr val="FFFFFF"/>
                </a:solidFill>
              </a:rPr>
              <a:t>definir</a:t>
            </a:r>
            <a:r>
              <a:rPr lang="en-US" sz="1600" dirty="0">
                <a:solidFill>
                  <a:srgbClr val="FFFFFF"/>
                </a:solidFill>
              </a:rPr>
              <a:t> el </a:t>
            </a:r>
            <a:r>
              <a:rPr lang="en-US" sz="1600" dirty="0" err="1">
                <a:solidFill>
                  <a:srgbClr val="FFFFFF"/>
                </a:solidFill>
              </a:rPr>
              <a:t>proceso</a:t>
            </a:r>
            <a:r>
              <a:rPr lang="en-US" sz="1600" dirty="0">
                <a:solidFill>
                  <a:srgbClr val="FFFFFF"/>
                </a:solidFill>
              </a:rPr>
              <a:t>.</a:t>
            </a:r>
          </a:p>
        </p:txBody>
      </p:sp>
      <p:sp>
        <p:nvSpPr>
          <p:cNvPr id="4" name="Footer Placeholder 3">
            <a:extLst>
              <a:ext uri="{FF2B5EF4-FFF2-40B4-BE49-F238E27FC236}">
                <a16:creationId xmlns:a16="http://schemas.microsoft.com/office/drawing/2014/main" id="{322423FA-7CEB-493B-98A7-CB9B55180EAC}"/>
              </a:ext>
            </a:extLst>
          </p:cNvPr>
          <p:cNvSpPr>
            <a:spLocks noGrp="1"/>
          </p:cNvSpPr>
          <p:nvPr>
            <p:ph type="ftr" sz="quarter" idx="11"/>
          </p:nvPr>
        </p:nvSpPr>
        <p:spPr>
          <a:xfrm>
            <a:off x="451514" y="6041362"/>
            <a:ext cx="3575737" cy="365125"/>
          </a:xfrm>
        </p:spPr>
        <p:txBody>
          <a:bodyPr vert="horz" lIns="91440" tIns="45720" rIns="91440" bIns="45720" rtlCol="0" anchor="b">
            <a:normAutofit/>
          </a:bodyPr>
          <a:lstStyle/>
          <a:p>
            <a:pPr defTabSz="914400">
              <a:spcAft>
                <a:spcPts val="600"/>
              </a:spcAft>
            </a:pPr>
            <a:r>
              <a:rPr lang="en-US" kern="1200">
                <a:solidFill>
                  <a:srgbClr val="FFFFFF"/>
                </a:solidFill>
                <a:latin typeface="+mn-lt"/>
                <a:ea typeface="+mn-ea"/>
                <a:cs typeface="+mn-cs"/>
              </a:rPr>
              <a:t>Rodrigo Alfaro Pinto, rfalfarop@gmail.com</a:t>
            </a:r>
          </a:p>
        </p:txBody>
      </p:sp>
    </p:spTree>
    <p:extLst>
      <p:ext uri="{BB962C8B-B14F-4D97-AF65-F5344CB8AC3E}">
        <p14:creationId xmlns:p14="http://schemas.microsoft.com/office/powerpoint/2010/main" val="3078958214"/>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3EEA6C6-FF0D-4B60-869B-AD1B2DCF5097}"/>
              </a:ext>
            </a:extLst>
          </p:cNvPr>
          <p:cNvSpPr>
            <a:spLocks noGrp="1"/>
          </p:cNvSpPr>
          <p:nvPr>
            <p:ph type="title"/>
          </p:nvPr>
        </p:nvSpPr>
        <p:spPr/>
        <p:txBody>
          <a:bodyPr/>
          <a:lstStyle/>
          <a:p>
            <a:r>
              <a:rPr lang="es-CL" dirty="0"/>
              <a:t>Scrum</a:t>
            </a:r>
          </a:p>
        </p:txBody>
      </p:sp>
      <p:sp>
        <p:nvSpPr>
          <p:cNvPr id="7" name="Text Placeholder 6">
            <a:extLst>
              <a:ext uri="{FF2B5EF4-FFF2-40B4-BE49-F238E27FC236}">
                <a16:creationId xmlns:a16="http://schemas.microsoft.com/office/drawing/2014/main" id="{A9D9253A-5BC7-44AD-9A4F-2E2D0982CC30}"/>
              </a:ext>
            </a:extLst>
          </p:cNvPr>
          <p:cNvSpPr>
            <a:spLocks noGrp="1"/>
          </p:cNvSpPr>
          <p:nvPr>
            <p:ph type="body" idx="1"/>
          </p:nvPr>
        </p:nvSpPr>
        <p:spPr/>
        <p:txBody>
          <a:bodyPr/>
          <a:lstStyle/>
          <a:p>
            <a:r>
              <a:rPr lang="es-CL" dirty="0"/>
              <a:t>Scrum técnico y Scrum avanzado</a:t>
            </a:r>
          </a:p>
        </p:txBody>
      </p:sp>
      <p:sp>
        <p:nvSpPr>
          <p:cNvPr id="5" name="Footer Placeholder 4">
            <a:extLst>
              <a:ext uri="{FF2B5EF4-FFF2-40B4-BE49-F238E27FC236}">
                <a16:creationId xmlns:a16="http://schemas.microsoft.com/office/drawing/2014/main" id="{B0032BE0-0B21-4EB3-834C-35956EE07837}"/>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1292587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reeform 6">
            <a:extLst>
              <a:ext uri="{FF2B5EF4-FFF2-40B4-BE49-F238E27FC236}">
                <a16:creationId xmlns:a16="http://schemas.microsoft.com/office/drawing/2014/main" id="{53576798-7F98-4C7F-B6C7-6D41B5A7E9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E2264E67-6F59-4D8D-8E5F-8245B0FEAE7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23">
            <a:extLst>
              <a:ext uri="{FF2B5EF4-FFF2-40B4-BE49-F238E27FC236}">
                <a16:creationId xmlns:a16="http://schemas.microsoft.com/office/drawing/2014/main" id="{158E1C6E-D299-4F5D-B15B-155EBF7F62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pic>
        <p:nvPicPr>
          <p:cNvPr id="8" name="Content Placeholder 7">
            <a:extLst>
              <a:ext uri="{FF2B5EF4-FFF2-40B4-BE49-F238E27FC236}">
                <a16:creationId xmlns:a16="http://schemas.microsoft.com/office/drawing/2014/main" id="{82401FE1-D607-4916-B8E5-461E460D23C9}"/>
              </a:ext>
            </a:extLst>
          </p:cNvPr>
          <p:cNvPicPr>
            <a:picLocks noGrp="1" noChangeAspect="1"/>
          </p:cNvPicPr>
          <p:nvPr>
            <p:ph sz="half" idx="2"/>
          </p:nvPr>
        </p:nvPicPr>
        <p:blipFill>
          <a:blip r:embed="rId2"/>
          <a:stretch>
            <a:fillRect/>
          </a:stretch>
        </p:blipFill>
        <p:spPr>
          <a:xfrm>
            <a:off x="5788551" y="643467"/>
            <a:ext cx="5252220" cy="5272421"/>
          </a:xfrm>
          <a:prstGeom prst="roundRect">
            <a:avLst>
              <a:gd name="adj" fmla="val 3876"/>
            </a:avLst>
          </a:prstGeom>
          <a:ln>
            <a:solidFill>
              <a:schemeClr val="accent1"/>
            </a:solidFill>
          </a:ln>
          <a:effectLst/>
        </p:spPr>
      </p:pic>
      <p:sp>
        <p:nvSpPr>
          <p:cNvPr id="5" name="Title 4">
            <a:extLst>
              <a:ext uri="{FF2B5EF4-FFF2-40B4-BE49-F238E27FC236}">
                <a16:creationId xmlns:a16="http://schemas.microsoft.com/office/drawing/2014/main" id="{6F4C56EC-72A3-4331-8BC4-54536F127A4D}"/>
              </a:ext>
            </a:extLst>
          </p:cNvPr>
          <p:cNvSpPr>
            <a:spLocks noGrp="1"/>
          </p:cNvSpPr>
          <p:nvPr>
            <p:ph type="title"/>
          </p:nvPr>
        </p:nvSpPr>
        <p:spPr>
          <a:xfrm>
            <a:off x="451514" y="457201"/>
            <a:ext cx="3575737" cy="1332688"/>
          </a:xfrm>
        </p:spPr>
        <p:txBody>
          <a:bodyPr vert="horz" lIns="91440" tIns="45720" rIns="91440" bIns="45720" rtlCol="0" anchor="b">
            <a:normAutofit/>
          </a:bodyPr>
          <a:lstStyle/>
          <a:p>
            <a:pPr algn="ctr"/>
            <a:r>
              <a:rPr lang="en-US" sz="3200" dirty="0">
                <a:solidFill>
                  <a:srgbClr val="FFFFFF"/>
                </a:solidFill>
              </a:rPr>
              <a:t>Scrum </a:t>
            </a:r>
            <a:r>
              <a:rPr lang="en-US" sz="3200" dirty="0" err="1">
                <a:solidFill>
                  <a:srgbClr val="FFFFFF"/>
                </a:solidFill>
              </a:rPr>
              <a:t>técnico</a:t>
            </a:r>
            <a:endParaRPr lang="en-US" sz="3200" dirty="0">
              <a:solidFill>
                <a:srgbClr val="FFFFFF"/>
              </a:solidFill>
            </a:endParaRPr>
          </a:p>
        </p:txBody>
      </p:sp>
      <p:sp>
        <p:nvSpPr>
          <p:cNvPr id="6" name="Content Placeholder 5">
            <a:extLst>
              <a:ext uri="{FF2B5EF4-FFF2-40B4-BE49-F238E27FC236}">
                <a16:creationId xmlns:a16="http://schemas.microsoft.com/office/drawing/2014/main" id="{F6BDD51F-0472-4A61-90E7-051667350ED7}"/>
              </a:ext>
            </a:extLst>
          </p:cNvPr>
          <p:cNvSpPr>
            <a:spLocks noGrp="1"/>
          </p:cNvSpPr>
          <p:nvPr>
            <p:ph sz="half" idx="1"/>
          </p:nvPr>
        </p:nvSpPr>
        <p:spPr>
          <a:xfrm>
            <a:off x="451514" y="2046514"/>
            <a:ext cx="3575737" cy="3994848"/>
          </a:xfrm>
        </p:spPr>
        <p:txBody>
          <a:bodyPr vert="horz" lIns="91440" tIns="45720" rIns="91440" bIns="45720" rtlCol="0" anchor="ctr">
            <a:normAutofit/>
          </a:bodyPr>
          <a:lstStyle/>
          <a:p>
            <a:pPr>
              <a:lnSpc>
                <a:spcPct val="90000"/>
              </a:lnSpc>
            </a:pPr>
            <a:r>
              <a:rPr lang="en-US" sz="1200">
                <a:solidFill>
                  <a:srgbClr val="FFFFFF"/>
                </a:solidFill>
              </a:rPr>
              <a:t>Roles</a:t>
            </a:r>
          </a:p>
          <a:p>
            <a:pPr lvl="1">
              <a:lnSpc>
                <a:spcPct val="90000"/>
              </a:lnSpc>
            </a:pPr>
            <a:r>
              <a:rPr lang="en-US" sz="1200">
                <a:solidFill>
                  <a:srgbClr val="FFFFFF"/>
                </a:solidFill>
              </a:rPr>
              <a:t>Dueño de producto</a:t>
            </a:r>
          </a:p>
          <a:p>
            <a:pPr lvl="1">
              <a:lnSpc>
                <a:spcPct val="90000"/>
              </a:lnSpc>
            </a:pPr>
            <a:r>
              <a:rPr lang="en-US" sz="1200">
                <a:solidFill>
                  <a:srgbClr val="FFFFFF"/>
                </a:solidFill>
              </a:rPr>
              <a:t>Equipo de desarrollo</a:t>
            </a:r>
          </a:p>
          <a:p>
            <a:pPr lvl="1">
              <a:lnSpc>
                <a:spcPct val="90000"/>
              </a:lnSpc>
            </a:pPr>
            <a:r>
              <a:rPr lang="en-US" sz="1200">
                <a:solidFill>
                  <a:srgbClr val="FFFFFF"/>
                </a:solidFill>
              </a:rPr>
              <a:t>Scrum Master</a:t>
            </a:r>
          </a:p>
          <a:p>
            <a:pPr>
              <a:lnSpc>
                <a:spcPct val="90000"/>
              </a:lnSpc>
            </a:pPr>
            <a:r>
              <a:rPr lang="en-US" sz="1200">
                <a:solidFill>
                  <a:srgbClr val="FFFFFF"/>
                </a:solidFill>
              </a:rPr>
              <a:t>Eventos</a:t>
            </a:r>
          </a:p>
          <a:p>
            <a:pPr lvl="1">
              <a:lnSpc>
                <a:spcPct val="90000"/>
              </a:lnSpc>
            </a:pPr>
            <a:r>
              <a:rPr lang="en-US" sz="1200">
                <a:solidFill>
                  <a:srgbClr val="FFFFFF"/>
                </a:solidFill>
              </a:rPr>
              <a:t>El Sprint</a:t>
            </a:r>
          </a:p>
          <a:p>
            <a:pPr lvl="1">
              <a:lnSpc>
                <a:spcPct val="90000"/>
              </a:lnSpc>
            </a:pPr>
            <a:r>
              <a:rPr lang="en-US" sz="1200">
                <a:solidFill>
                  <a:srgbClr val="FFFFFF"/>
                </a:solidFill>
              </a:rPr>
              <a:t>Reunión de planificación</a:t>
            </a:r>
          </a:p>
          <a:p>
            <a:pPr lvl="1">
              <a:lnSpc>
                <a:spcPct val="90000"/>
              </a:lnSpc>
            </a:pPr>
            <a:r>
              <a:rPr lang="en-US" sz="1200">
                <a:solidFill>
                  <a:srgbClr val="FFFFFF"/>
                </a:solidFill>
              </a:rPr>
              <a:t>Scrum diario</a:t>
            </a:r>
          </a:p>
          <a:p>
            <a:pPr lvl="1">
              <a:lnSpc>
                <a:spcPct val="90000"/>
              </a:lnSpc>
            </a:pPr>
            <a:r>
              <a:rPr lang="en-US" sz="1200">
                <a:solidFill>
                  <a:srgbClr val="FFFFFF"/>
                </a:solidFill>
              </a:rPr>
              <a:t>Revisión de sprint</a:t>
            </a:r>
          </a:p>
          <a:p>
            <a:pPr lvl="1">
              <a:lnSpc>
                <a:spcPct val="90000"/>
              </a:lnSpc>
            </a:pPr>
            <a:r>
              <a:rPr lang="en-US" sz="1200">
                <a:solidFill>
                  <a:srgbClr val="FFFFFF"/>
                </a:solidFill>
              </a:rPr>
              <a:t>Retrospectiva de sprint</a:t>
            </a:r>
          </a:p>
          <a:p>
            <a:pPr>
              <a:lnSpc>
                <a:spcPct val="90000"/>
              </a:lnSpc>
            </a:pPr>
            <a:r>
              <a:rPr lang="en-US" sz="1200">
                <a:solidFill>
                  <a:srgbClr val="FFFFFF"/>
                </a:solidFill>
              </a:rPr>
              <a:t>Artefactos</a:t>
            </a:r>
          </a:p>
          <a:p>
            <a:pPr lvl="1">
              <a:lnSpc>
                <a:spcPct val="90000"/>
              </a:lnSpc>
            </a:pPr>
            <a:r>
              <a:rPr lang="en-US" sz="1200">
                <a:solidFill>
                  <a:srgbClr val="FFFFFF"/>
                </a:solidFill>
              </a:rPr>
              <a:t>Pila de producto</a:t>
            </a:r>
          </a:p>
          <a:p>
            <a:pPr lvl="1">
              <a:lnSpc>
                <a:spcPct val="90000"/>
              </a:lnSpc>
            </a:pPr>
            <a:r>
              <a:rPr lang="en-US" sz="1200">
                <a:solidFill>
                  <a:srgbClr val="FFFFFF"/>
                </a:solidFill>
              </a:rPr>
              <a:t>Pila de sprint</a:t>
            </a:r>
          </a:p>
          <a:p>
            <a:pPr lvl="1">
              <a:lnSpc>
                <a:spcPct val="90000"/>
              </a:lnSpc>
            </a:pPr>
            <a:r>
              <a:rPr lang="en-US" sz="1200">
                <a:solidFill>
                  <a:srgbClr val="FFFFFF"/>
                </a:solidFill>
              </a:rPr>
              <a:t>Incremento</a:t>
            </a:r>
          </a:p>
        </p:txBody>
      </p:sp>
      <p:sp>
        <p:nvSpPr>
          <p:cNvPr id="4" name="Footer Placeholder 3">
            <a:extLst>
              <a:ext uri="{FF2B5EF4-FFF2-40B4-BE49-F238E27FC236}">
                <a16:creationId xmlns:a16="http://schemas.microsoft.com/office/drawing/2014/main" id="{6F07A49B-F051-4173-BD45-F0E14FE4C080}"/>
              </a:ext>
            </a:extLst>
          </p:cNvPr>
          <p:cNvSpPr>
            <a:spLocks noGrp="1"/>
          </p:cNvSpPr>
          <p:nvPr>
            <p:ph type="ftr" sz="quarter" idx="11"/>
          </p:nvPr>
        </p:nvSpPr>
        <p:spPr>
          <a:xfrm>
            <a:off x="451514" y="6041362"/>
            <a:ext cx="3575737" cy="365125"/>
          </a:xfrm>
        </p:spPr>
        <p:txBody>
          <a:bodyPr vert="horz" lIns="91440" tIns="45720" rIns="91440" bIns="45720" rtlCol="0" anchor="b">
            <a:normAutofit/>
          </a:bodyPr>
          <a:lstStyle/>
          <a:p>
            <a:pPr defTabSz="914400">
              <a:spcAft>
                <a:spcPts val="600"/>
              </a:spcAft>
            </a:pPr>
            <a:r>
              <a:rPr lang="en-US" kern="1200">
                <a:solidFill>
                  <a:srgbClr val="FFFFFF"/>
                </a:solidFill>
                <a:latin typeface="+mn-lt"/>
                <a:ea typeface="+mn-ea"/>
                <a:cs typeface="+mn-cs"/>
              </a:rPr>
              <a:t>Rodrigo Alfaro Pinto, rfalfarop@gmail.com</a:t>
            </a:r>
          </a:p>
        </p:txBody>
      </p:sp>
      <p:sp>
        <p:nvSpPr>
          <p:cNvPr id="9" name="Rectangle 8">
            <a:extLst>
              <a:ext uri="{FF2B5EF4-FFF2-40B4-BE49-F238E27FC236}">
                <a16:creationId xmlns:a16="http://schemas.microsoft.com/office/drawing/2014/main" id="{3DDAF6E2-6F6B-4089-8F88-82A0F56B8575}"/>
              </a:ext>
            </a:extLst>
          </p:cNvPr>
          <p:cNvSpPr/>
          <p:nvPr/>
        </p:nvSpPr>
        <p:spPr>
          <a:xfrm>
            <a:off x="5788551" y="6083321"/>
            <a:ext cx="6096000" cy="646331"/>
          </a:xfrm>
          <a:prstGeom prst="rect">
            <a:avLst/>
          </a:prstGeom>
        </p:spPr>
        <p:txBody>
          <a:bodyPr>
            <a:spAutoFit/>
          </a:bodyPr>
          <a:lstStyle/>
          <a:p>
            <a:r>
              <a:rPr lang="es-CL" dirty="0">
                <a:solidFill>
                  <a:srgbClr val="000000"/>
                </a:solidFill>
                <a:latin typeface="Arial" panose="020B0604020202020204" pitchFamily="34" charset="0"/>
              </a:rPr>
              <a:t>Autores: Ken </a:t>
            </a:r>
            <a:r>
              <a:rPr lang="es-CL" dirty="0" err="1">
                <a:solidFill>
                  <a:srgbClr val="000000"/>
                </a:solidFill>
                <a:latin typeface="Arial" panose="020B0604020202020204" pitchFamily="34" charset="0"/>
              </a:rPr>
              <a:t>Schwaber</a:t>
            </a:r>
            <a:r>
              <a:rPr lang="es-CL" dirty="0">
                <a:solidFill>
                  <a:srgbClr val="000000"/>
                </a:solidFill>
                <a:latin typeface="Arial" panose="020B0604020202020204" pitchFamily="34" charset="0"/>
              </a:rPr>
              <a:t> y Jeff Sutherland “Scrum </a:t>
            </a:r>
            <a:r>
              <a:rPr lang="es-CL" dirty="0" err="1">
                <a:solidFill>
                  <a:srgbClr val="000000"/>
                </a:solidFill>
                <a:latin typeface="Arial" panose="020B0604020202020204" pitchFamily="34" charset="0"/>
              </a:rPr>
              <a:t>Development</a:t>
            </a:r>
            <a:r>
              <a:rPr lang="es-CL" dirty="0">
                <a:solidFill>
                  <a:srgbClr val="000000"/>
                </a:solidFill>
                <a:latin typeface="Arial" panose="020B0604020202020204" pitchFamily="34" charset="0"/>
              </a:rPr>
              <a:t> </a:t>
            </a:r>
            <a:r>
              <a:rPr lang="es-CL" dirty="0" err="1">
                <a:solidFill>
                  <a:srgbClr val="000000"/>
                </a:solidFill>
                <a:latin typeface="Arial" panose="020B0604020202020204" pitchFamily="34" charset="0"/>
              </a:rPr>
              <a:t>Process</a:t>
            </a:r>
            <a:r>
              <a:rPr lang="es-CL" dirty="0">
                <a:solidFill>
                  <a:srgbClr val="000000"/>
                </a:solidFill>
                <a:latin typeface="Arial" panose="020B0604020202020204" pitchFamily="34" charset="0"/>
              </a:rPr>
              <a:t> OOPSLA’95” 1995 	</a:t>
            </a:r>
          </a:p>
        </p:txBody>
      </p:sp>
    </p:spTree>
    <p:extLst>
      <p:ext uri="{BB962C8B-B14F-4D97-AF65-F5344CB8AC3E}">
        <p14:creationId xmlns:p14="http://schemas.microsoft.com/office/powerpoint/2010/main" val="1565584437"/>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6BD1D-1966-42D4-A894-4840A7851297}"/>
              </a:ext>
            </a:extLst>
          </p:cNvPr>
          <p:cNvSpPr>
            <a:spLocks noGrp="1"/>
          </p:cNvSpPr>
          <p:nvPr>
            <p:ph type="title"/>
          </p:nvPr>
        </p:nvSpPr>
        <p:spPr/>
        <p:txBody>
          <a:bodyPr/>
          <a:lstStyle/>
          <a:p>
            <a:r>
              <a:rPr lang="es-CL" dirty="0"/>
              <a:t>Sobre mí</a:t>
            </a:r>
          </a:p>
        </p:txBody>
      </p:sp>
      <p:sp>
        <p:nvSpPr>
          <p:cNvPr id="3" name="Content Placeholder 2">
            <a:extLst>
              <a:ext uri="{FF2B5EF4-FFF2-40B4-BE49-F238E27FC236}">
                <a16:creationId xmlns:a16="http://schemas.microsoft.com/office/drawing/2014/main" id="{16A2A9D9-B2F7-4ED4-BF1A-251D5A5891CC}"/>
              </a:ext>
            </a:extLst>
          </p:cNvPr>
          <p:cNvSpPr>
            <a:spLocks noGrp="1"/>
          </p:cNvSpPr>
          <p:nvPr>
            <p:ph idx="1"/>
          </p:nvPr>
        </p:nvSpPr>
        <p:spPr/>
        <p:txBody>
          <a:bodyPr>
            <a:normAutofit fontScale="92500" lnSpcReduction="10000"/>
          </a:bodyPr>
          <a:lstStyle/>
          <a:p>
            <a:r>
              <a:rPr lang="es-ES" dirty="0"/>
              <a:t>Más de 14 años en el mundo TI.</a:t>
            </a:r>
          </a:p>
          <a:p>
            <a:r>
              <a:rPr lang="es-ES" dirty="0"/>
              <a:t>Ingeniero Civil en Computación, Universidad de Chile.</a:t>
            </a:r>
          </a:p>
          <a:p>
            <a:r>
              <a:rPr lang="es-ES" dirty="0"/>
              <a:t>MBA, </a:t>
            </a:r>
            <a:r>
              <a:rPr lang="es-ES" dirty="0" err="1"/>
              <a:t>Universitat</a:t>
            </a:r>
            <a:r>
              <a:rPr lang="es-ES" dirty="0"/>
              <a:t> </a:t>
            </a:r>
            <a:r>
              <a:rPr lang="es-ES" dirty="0" err="1"/>
              <a:t>Politècnica</a:t>
            </a:r>
            <a:r>
              <a:rPr lang="es-ES" dirty="0"/>
              <a:t> de València (UPV).</a:t>
            </a:r>
          </a:p>
          <a:p>
            <a:r>
              <a:rPr lang="es-ES" dirty="0"/>
              <a:t>Promover el crecimiento económico de las pymes utilizando una solida infraestructura de tecnología de la información que las ayude a crear ventajas competitivas.</a:t>
            </a:r>
          </a:p>
          <a:p>
            <a:r>
              <a:rPr lang="es-ES" dirty="0"/>
              <a:t>Viajero, soñador y desarrollador de software amante de C.</a:t>
            </a:r>
          </a:p>
          <a:p>
            <a:r>
              <a:rPr lang="es-ES" dirty="0"/>
              <a:t>Fundador de </a:t>
            </a:r>
            <a:r>
              <a:rPr lang="es-ES" dirty="0" err="1"/>
              <a:t>Netstream</a:t>
            </a:r>
            <a:r>
              <a:rPr lang="es-ES" dirty="0"/>
              <a:t>, empresa chilena de consultoría IT con presencia en Perú, Bolivia, Colombia y Venezuela.</a:t>
            </a:r>
          </a:p>
          <a:p>
            <a:r>
              <a:rPr lang="es-ES" dirty="0"/>
              <a:t>Hoy me dedico a dar charlas y cursos por </a:t>
            </a:r>
            <a:r>
              <a:rPr lang="es-ES" dirty="0" err="1"/>
              <a:t>latinoamerica</a:t>
            </a:r>
            <a:r>
              <a:rPr lang="es-ES" dirty="0"/>
              <a:t>.</a:t>
            </a:r>
          </a:p>
          <a:p>
            <a:r>
              <a:rPr lang="es-ES" dirty="0"/>
              <a:t>http://rodrigoalfaropinto.com</a:t>
            </a:r>
          </a:p>
          <a:p>
            <a:endParaRPr lang="es-CL" dirty="0"/>
          </a:p>
        </p:txBody>
      </p:sp>
      <p:sp>
        <p:nvSpPr>
          <p:cNvPr id="4" name="Footer Placeholder 3">
            <a:extLst>
              <a:ext uri="{FF2B5EF4-FFF2-40B4-BE49-F238E27FC236}">
                <a16:creationId xmlns:a16="http://schemas.microsoft.com/office/drawing/2014/main" id="{EAA617B4-FF1E-444F-9D62-5B6E40358697}"/>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1745836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reeform 6">
            <a:extLst>
              <a:ext uri="{FF2B5EF4-FFF2-40B4-BE49-F238E27FC236}">
                <a16:creationId xmlns:a16="http://schemas.microsoft.com/office/drawing/2014/main" id="{53576798-7F98-4C7F-B6C7-6D41B5A7E9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E2264E67-6F59-4D8D-8E5F-8245B0FEAE7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23">
            <a:extLst>
              <a:ext uri="{FF2B5EF4-FFF2-40B4-BE49-F238E27FC236}">
                <a16:creationId xmlns:a16="http://schemas.microsoft.com/office/drawing/2014/main" id="{158E1C6E-D299-4F5D-B15B-155EBF7F62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pic>
        <p:nvPicPr>
          <p:cNvPr id="8" name="Content Placeholder 7">
            <a:extLst>
              <a:ext uri="{FF2B5EF4-FFF2-40B4-BE49-F238E27FC236}">
                <a16:creationId xmlns:a16="http://schemas.microsoft.com/office/drawing/2014/main" id="{FF05F539-7259-4B09-92A1-C4788616274E}"/>
              </a:ext>
            </a:extLst>
          </p:cNvPr>
          <p:cNvPicPr>
            <a:picLocks noGrp="1" noChangeAspect="1"/>
          </p:cNvPicPr>
          <p:nvPr>
            <p:ph sz="half" idx="2"/>
          </p:nvPr>
        </p:nvPicPr>
        <p:blipFill>
          <a:blip r:embed="rId2"/>
          <a:stretch>
            <a:fillRect/>
          </a:stretch>
        </p:blipFill>
        <p:spPr>
          <a:xfrm>
            <a:off x="5679179" y="643467"/>
            <a:ext cx="5470964" cy="5272421"/>
          </a:xfrm>
          <a:prstGeom prst="roundRect">
            <a:avLst>
              <a:gd name="adj" fmla="val 3876"/>
            </a:avLst>
          </a:prstGeom>
          <a:ln>
            <a:solidFill>
              <a:schemeClr val="accent1"/>
            </a:solidFill>
          </a:ln>
          <a:effectLst/>
        </p:spPr>
      </p:pic>
      <p:sp>
        <p:nvSpPr>
          <p:cNvPr id="2" name="Title 1">
            <a:extLst>
              <a:ext uri="{FF2B5EF4-FFF2-40B4-BE49-F238E27FC236}">
                <a16:creationId xmlns:a16="http://schemas.microsoft.com/office/drawing/2014/main" id="{016B733B-4A0E-4B0F-A50A-1BAAFA1C3C99}"/>
              </a:ext>
            </a:extLst>
          </p:cNvPr>
          <p:cNvSpPr>
            <a:spLocks noGrp="1"/>
          </p:cNvSpPr>
          <p:nvPr>
            <p:ph type="title"/>
          </p:nvPr>
        </p:nvSpPr>
        <p:spPr>
          <a:xfrm>
            <a:off x="451514" y="457201"/>
            <a:ext cx="3575737" cy="1332688"/>
          </a:xfrm>
        </p:spPr>
        <p:txBody>
          <a:bodyPr vert="horz" lIns="91440" tIns="45720" rIns="91440" bIns="45720" rtlCol="0" anchor="b">
            <a:normAutofit/>
          </a:bodyPr>
          <a:lstStyle/>
          <a:p>
            <a:pPr algn="ctr"/>
            <a:r>
              <a:rPr lang="en-US" sz="3200">
                <a:solidFill>
                  <a:srgbClr val="FFFFFF"/>
                </a:solidFill>
              </a:rPr>
              <a:t>Scrum avanzado</a:t>
            </a:r>
          </a:p>
        </p:txBody>
      </p:sp>
      <p:sp>
        <p:nvSpPr>
          <p:cNvPr id="6" name="Content Placeholder 5">
            <a:extLst>
              <a:ext uri="{FF2B5EF4-FFF2-40B4-BE49-F238E27FC236}">
                <a16:creationId xmlns:a16="http://schemas.microsoft.com/office/drawing/2014/main" id="{783B95CA-C13C-4FEE-821F-FDAF5D95E1DB}"/>
              </a:ext>
            </a:extLst>
          </p:cNvPr>
          <p:cNvSpPr>
            <a:spLocks noGrp="1"/>
          </p:cNvSpPr>
          <p:nvPr>
            <p:ph sz="half" idx="1"/>
          </p:nvPr>
        </p:nvSpPr>
        <p:spPr>
          <a:xfrm>
            <a:off x="451514" y="2046514"/>
            <a:ext cx="3575737" cy="3994848"/>
          </a:xfrm>
        </p:spPr>
        <p:txBody>
          <a:bodyPr vert="horz" lIns="91440" tIns="45720" rIns="91440" bIns="45720" rtlCol="0" anchor="ctr">
            <a:normAutofit/>
          </a:bodyPr>
          <a:lstStyle/>
          <a:p>
            <a:pPr>
              <a:lnSpc>
                <a:spcPct val="90000"/>
              </a:lnSpc>
            </a:pPr>
            <a:r>
              <a:rPr lang="en-US" sz="1400" b="1" dirty="0" err="1">
                <a:solidFill>
                  <a:srgbClr val="FFFFFF"/>
                </a:solidFill>
              </a:rPr>
              <a:t>Aplicación</a:t>
            </a:r>
            <a:r>
              <a:rPr lang="en-US" sz="1400" b="1" dirty="0">
                <a:solidFill>
                  <a:srgbClr val="FFFFFF"/>
                </a:solidFill>
              </a:rPr>
              <a:t> de </a:t>
            </a:r>
            <a:r>
              <a:rPr lang="en-US" sz="1400" b="1" dirty="0" err="1">
                <a:solidFill>
                  <a:srgbClr val="FFFFFF"/>
                </a:solidFill>
              </a:rPr>
              <a:t>valores</a:t>
            </a:r>
            <a:r>
              <a:rPr lang="en-US" sz="1400" b="1" dirty="0">
                <a:solidFill>
                  <a:srgbClr val="FFFFFF"/>
                </a:solidFill>
              </a:rPr>
              <a:t> </a:t>
            </a:r>
            <a:r>
              <a:rPr lang="en-US" sz="1400" b="1" dirty="0" err="1">
                <a:solidFill>
                  <a:srgbClr val="FFFFFF"/>
                </a:solidFill>
              </a:rPr>
              <a:t>ágiles</a:t>
            </a:r>
            <a:endParaRPr lang="en-US" sz="1400" b="1" dirty="0">
              <a:solidFill>
                <a:srgbClr val="FFFFFF"/>
              </a:solidFill>
            </a:endParaRPr>
          </a:p>
          <a:p>
            <a:pPr lvl="1">
              <a:lnSpc>
                <a:spcPct val="90000"/>
              </a:lnSpc>
            </a:pPr>
            <a:r>
              <a:rPr lang="en-US" sz="1400" dirty="0">
                <a:solidFill>
                  <a:srgbClr val="FFFFFF"/>
                </a:solidFill>
              </a:rPr>
              <a:t>Personas &gt; </a:t>
            </a:r>
            <a:r>
              <a:rPr lang="en-US" sz="1400" dirty="0" err="1">
                <a:solidFill>
                  <a:srgbClr val="FFFFFF"/>
                </a:solidFill>
              </a:rPr>
              <a:t>procesos</a:t>
            </a:r>
            <a:endParaRPr lang="en-US" sz="1400" dirty="0">
              <a:solidFill>
                <a:srgbClr val="FFFFFF"/>
              </a:solidFill>
            </a:endParaRPr>
          </a:p>
          <a:p>
            <a:pPr lvl="1">
              <a:lnSpc>
                <a:spcPct val="90000"/>
              </a:lnSpc>
            </a:pPr>
            <a:r>
              <a:rPr lang="en-US" sz="1400" dirty="0" err="1">
                <a:solidFill>
                  <a:srgbClr val="FFFFFF"/>
                </a:solidFill>
              </a:rPr>
              <a:t>Resultado</a:t>
            </a:r>
            <a:r>
              <a:rPr lang="en-US" sz="1400" dirty="0">
                <a:solidFill>
                  <a:srgbClr val="FFFFFF"/>
                </a:solidFill>
              </a:rPr>
              <a:t> &gt; </a:t>
            </a:r>
            <a:r>
              <a:rPr lang="en-US" sz="1400" dirty="0" err="1">
                <a:solidFill>
                  <a:srgbClr val="FFFFFF"/>
                </a:solidFill>
              </a:rPr>
              <a:t>documentación</a:t>
            </a:r>
            <a:endParaRPr lang="en-US" sz="1400" dirty="0">
              <a:solidFill>
                <a:srgbClr val="FFFFFF"/>
              </a:solidFill>
            </a:endParaRPr>
          </a:p>
          <a:p>
            <a:pPr lvl="1">
              <a:lnSpc>
                <a:spcPct val="90000"/>
              </a:lnSpc>
            </a:pPr>
            <a:r>
              <a:rPr lang="en-US" sz="1400" dirty="0" err="1">
                <a:solidFill>
                  <a:srgbClr val="FFFFFF"/>
                </a:solidFill>
              </a:rPr>
              <a:t>Colaboración</a:t>
            </a:r>
            <a:r>
              <a:rPr lang="en-US" sz="1400" dirty="0">
                <a:solidFill>
                  <a:srgbClr val="FFFFFF"/>
                </a:solidFill>
              </a:rPr>
              <a:t> &gt; </a:t>
            </a:r>
            <a:r>
              <a:rPr lang="en-US" sz="1400" dirty="0" err="1">
                <a:solidFill>
                  <a:srgbClr val="FFFFFF"/>
                </a:solidFill>
              </a:rPr>
              <a:t>negociación</a:t>
            </a:r>
            <a:endParaRPr lang="en-US" sz="1400" dirty="0">
              <a:solidFill>
                <a:srgbClr val="FFFFFF"/>
              </a:solidFill>
            </a:endParaRPr>
          </a:p>
          <a:p>
            <a:pPr lvl="1">
              <a:lnSpc>
                <a:spcPct val="90000"/>
              </a:lnSpc>
            </a:pPr>
            <a:r>
              <a:rPr lang="en-US" sz="1400" dirty="0">
                <a:solidFill>
                  <a:srgbClr val="FFFFFF"/>
                </a:solidFill>
              </a:rPr>
              <a:t>Cambio &gt; </a:t>
            </a:r>
            <a:r>
              <a:rPr lang="en-US" sz="1400" dirty="0" err="1">
                <a:solidFill>
                  <a:srgbClr val="FFFFFF"/>
                </a:solidFill>
              </a:rPr>
              <a:t>planificación</a:t>
            </a:r>
            <a:endParaRPr lang="en-US" sz="1400" dirty="0">
              <a:solidFill>
                <a:srgbClr val="FFFFFF"/>
              </a:solidFill>
            </a:endParaRPr>
          </a:p>
          <a:p>
            <a:pPr>
              <a:lnSpc>
                <a:spcPct val="90000"/>
              </a:lnSpc>
            </a:pPr>
            <a:r>
              <a:rPr lang="en-US" sz="1400" b="1" dirty="0">
                <a:solidFill>
                  <a:srgbClr val="FFFFFF"/>
                </a:solidFill>
              </a:rPr>
              <a:t>Para </a:t>
            </a:r>
            <a:r>
              <a:rPr lang="en-US" sz="1400" b="1" dirty="0" err="1">
                <a:solidFill>
                  <a:srgbClr val="FFFFFF"/>
                </a:solidFill>
              </a:rPr>
              <a:t>avanzar</a:t>
            </a:r>
            <a:r>
              <a:rPr lang="en-US" sz="1400" b="1" dirty="0">
                <a:solidFill>
                  <a:srgbClr val="FFFFFF"/>
                </a:solidFill>
              </a:rPr>
              <a:t> </a:t>
            </a:r>
            <a:r>
              <a:rPr lang="en-US" sz="1400" b="1" dirty="0" err="1">
                <a:solidFill>
                  <a:srgbClr val="FFFFFF"/>
                </a:solidFill>
              </a:rPr>
              <a:t>en</a:t>
            </a:r>
            <a:r>
              <a:rPr lang="en-US" sz="1400" b="1" dirty="0">
                <a:solidFill>
                  <a:srgbClr val="FFFFFF"/>
                </a:solidFill>
              </a:rPr>
              <a:t> scrum</a:t>
            </a:r>
          </a:p>
          <a:p>
            <a:pPr lvl="1">
              <a:lnSpc>
                <a:spcPct val="90000"/>
              </a:lnSpc>
            </a:pPr>
            <a:r>
              <a:rPr lang="en-US" sz="1400" dirty="0" err="1">
                <a:solidFill>
                  <a:srgbClr val="FFFFFF"/>
                </a:solidFill>
              </a:rPr>
              <a:t>Incertidumbre</a:t>
            </a:r>
            <a:endParaRPr lang="en-US" sz="1400" dirty="0">
              <a:solidFill>
                <a:srgbClr val="FFFFFF"/>
              </a:solidFill>
            </a:endParaRPr>
          </a:p>
          <a:p>
            <a:pPr lvl="1">
              <a:lnSpc>
                <a:spcPct val="90000"/>
              </a:lnSpc>
            </a:pPr>
            <a:r>
              <a:rPr lang="en-US" sz="1400" dirty="0">
                <a:solidFill>
                  <a:srgbClr val="FFFFFF"/>
                </a:solidFill>
              </a:rPr>
              <a:t>Auto </a:t>
            </a:r>
            <a:r>
              <a:rPr lang="en-US" sz="1400" dirty="0" err="1">
                <a:solidFill>
                  <a:srgbClr val="FFFFFF"/>
                </a:solidFill>
              </a:rPr>
              <a:t>organización</a:t>
            </a:r>
            <a:endParaRPr lang="en-US" sz="1400" dirty="0">
              <a:solidFill>
                <a:srgbClr val="FFFFFF"/>
              </a:solidFill>
            </a:endParaRPr>
          </a:p>
          <a:p>
            <a:pPr lvl="1">
              <a:lnSpc>
                <a:spcPct val="90000"/>
              </a:lnSpc>
            </a:pPr>
            <a:r>
              <a:rPr lang="en-US" sz="1400" dirty="0" err="1">
                <a:solidFill>
                  <a:srgbClr val="FFFFFF"/>
                </a:solidFill>
              </a:rPr>
              <a:t>Fases</a:t>
            </a:r>
            <a:r>
              <a:rPr lang="en-US" sz="1400" dirty="0">
                <a:solidFill>
                  <a:srgbClr val="FFFFFF"/>
                </a:solidFill>
              </a:rPr>
              <a:t> de </a:t>
            </a:r>
            <a:r>
              <a:rPr lang="en-US" sz="1400" dirty="0" err="1">
                <a:solidFill>
                  <a:srgbClr val="FFFFFF"/>
                </a:solidFill>
              </a:rPr>
              <a:t>desarrollo</a:t>
            </a:r>
            <a:r>
              <a:rPr lang="en-US" sz="1400" dirty="0">
                <a:solidFill>
                  <a:srgbClr val="FFFFFF"/>
                </a:solidFill>
              </a:rPr>
              <a:t> </a:t>
            </a:r>
            <a:r>
              <a:rPr lang="en-US" sz="1400" dirty="0" err="1">
                <a:solidFill>
                  <a:srgbClr val="FFFFFF"/>
                </a:solidFill>
              </a:rPr>
              <a:t>solapadas</a:t>
            </a:r>
            <a:endParaRPr lang="en-US" sz="1400" dirty="0">
              <a:solidFill>
                <a:srgbClr val="FFFFFF"/>
              </a:solidFill>
            </a:endParaRPr>
          </a:p>
          <a:p>
            <a:pPr lvl="1">
              <a:lnSpc>
                <a:spcPct val="90000"/>
              </a:lnSpc>
            </a:pPr>
            <a:r>
              <a:rPr lang="en-US" sz="1400" dirty="0" err="1">
                <a:solidFill>
                  <a:srgbClr val="FFFFFF"/>
                </a:solidFill>
              </a:rPr>
              <a:t>Multiaprendizaje</a:t>
            </a:r>
            <a:endParaRPr lang="en-US" sz="1400" dirty="0">
              <a:solidFill>
                <a:srgbClr val="FFFFFF"/>
              </a:solidFill>
            </a:endParaRPr>
          </a:p>
          <a:p>
            <a:pPr lvl="1">
              <a:lnSpc>
                <a:spcPct val="90000"/>
              </a:lnSpc>
            </a:pPr>
            <a:r>
              <a:rPr lang="en-US" sz="1400" dirty="0">
                <a:solidFill>
                  <a:srgbClr val="FFFFFF"/>
                </a:solidFill>
              </a:rPr>
              <a:t>Control </a:t>
            </a:r>
            <a:r>
              <a:rPr lang="en-US" sz="1400" dirty="0" err="1">
                <a:solidFill>
                  <a:srgbClr val="FFFFFF"/>
                </a:solidFill>
              </a:rPr>
              <a:t>sutil</a:t>
            </a:r>
            <a:endParaRPr lang="en-US" sz="1400" dirty="0">
              <a:solidFill>
                <a:srgbClr val="FFFFFF"/>
              </a:solidFill>
            </a:endParaRPr>
          </a:p>
          <a:p>
            <a:pPr lvl="1">
              <a:lnSpc>
                <a:spcPct val="90000"/>
              </a:lnSpc>
            </a:pPr>
            <a:r>
              <a:rPr lang="en-US" sz="1400" dirty="0" err="1">
                <a:solidFill>
                  <a:srgbClr val="FFFFFF"/>
                </a:solidFill>
              </a:rPr>
              <a:t>Difusión</a:t>
            </a:r>
            <a:r>
              <a:rPr lang="en-US" sz="1400" dirty="0">
                <a:solidFill>
                  <a:srgbClr val="FFFFFF"/>
                </a:solidFill>
              </a:rPr>
              <a:t> del </a:t>
            </a:r>
            <a:r>
              <a:rPr lang="en-US" sz="1400" dirty="0" err="1">
                <a:solidFill>
                  <a:srgbClr val="FFFFFF"/>
                </a:solidFill>
              </a:rPr>
              <a:t>conocimiento</a:t>
            </a:r>
            <a:endParaRPr lang="en-US" sz="1400" dirty="0">
              <a:solidFill>
                <a:srgbClr val="FFFFFF"/>
              </a:solidFill>
            </a:endParaRPr>
          </a:p>
        </p:txBody>
      </p:sp>
      <p:sp>
        <p:nvSpPr>
          <p:cNvPr id="5" name="Footer Placeholder 4">
            <a:extLst>
              <a:ext uri="{FF2B5EF4-FFF2-40B4-BE49-F238E27FC236}">
                <a16:creationId xmlns:a16="http://schemas.microsoft.com/office/drawing/2014/main" id="{165B5476-3254-4FFB-9669-9AA4BBF0C8B5}"/>
              </a:ext>
            </a:extLst>
          </p:cNvPr>
          <p:cNvSpPr>
            <a:spLocks noGrp="1"/>
          </p:cNvSpPr>
          <p:nvPr>
            <p:ph type="ftr" sz="quarter" idx="11"/>
          </p:nvPr>
        </p:nvSpPr>
        <p:spPr>
          <a:xfrm>
            <a:off x="451514" y="6041362"/>
            <a:ext cx="3575737" cy="365125"/>
          </a:xfrm>
        </p:spPr>
        <p:txBody>
          <a:bodyPr vert="horz" lIns="91440" tIns="45720" rIns="91440" bIns="45720" rtlCol="0" anchor="b">
            <a:normAutofit/>
          </a:bodyPr>
          <a:lstStyle/>
          <a:p>
            <a:pPr defTabSz="914400">
              <a:spcAft>
                <a:spcPts val="600"/>
              </a:spcAft>
            </a:pPr>
            <a:r>
              <a:rPr lang="en-US" kern="1200">
                <a:solidFill>
                  <a:srgbClr val="FFFFFF"/>
                </a:solidFill>
                <a:latin typeface="+mn-lt"/>
                <a:ea typeface="+mn-ea"/>
                <a:cs typeface="+mn-cs"/>
              </a:rPr>
              <a:t>Rodrigo Alfaro Pinto, rfalfarop@gmail.com</a:t>
            </a:r>
          </a:p>
        </p:txBody>
      </p:sp>
      <p:sp>
        <p:nvSpPr>
          <p:cNvPr id="9" name="Rectangle 8">
            <a:extLst>
              <a:ext uri="{FF2B5EF4-FFF2-40B4-BE49-F238E27FC236}">
                <a16:creationId xmlns:a16="http://schemas.microsoft.com/office/drawing/2014/main" id="{D65A9772-48A2-4984-AD5D-56F9DCF1CD6C}"/>
              </a:ext>
            </a:extLst>
          </p:cNvPr>
          <p:cNvSpPr/>
          <p:nvPr/>
        </p:nvSpPr>
        <p:spPr>
          <a:xfrm>
            <a:off x="5679179" y="6083321"/>
            <a:ext cx="6096000" cy="646331"/>
          </a:xfrm>
          <a:prstGeom prst="rect">
            <a:avLst/>
          </a:prstGeom>
        </p:spPr>
        <p:txBody>
          <a:bodyPr>
            <a:spAutoFit/>
          </a:bodyPr>
          <a:lstStyle/>
          <a:p>
            <a:r>
              <a:rPr lang="en-US" dirty="0" err="1">
                <a:solidFill>
                  <a:srgbClr val="000000"/>
                </a:solidFill>
                <a:latin typeface="Arial" panose="020B0604020202020204" pitchFamily="34" charset="0"/>
              </a:rPr>
              <a:t>Autores</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Hirotaka</a:t>
            </a:r>
            <a:r>
              <a:rPr lang="en-US" dirty="0">
                <a:solidFill>
                  <a:srgbClr val="000000"/>
                </a:solidFill>
                <a:latin typeface="Arial" panose="020B0604020202020204" pitchFamily="34" charset="0"/>
              </a:rPr>
              <a:t> Takeuchi e </a:t>
            </a:r>
            <a:r>
              <a:rPr lang="en-US" dirty="0" err="1">
                <a:solidFill>
                  <a:srgbClr val="000000"/>
                </a:solidFill>
                <a:latin typeface="Arial" panose="020B0604020202020204" pitchFamily="34" charset="0"/>
              </a:rPr>
              <a:t>Ikujiro</a:t>
            </a:r>
            <a:r>
              <a:rPr lang="en-US" dirty="0">
                <a:solidFill>
                  <a:srgbClr val="000000"/>
                </a:solidFill>
                <a:latin typeface="Arial" panose="020B0604020202020204" pitchFamily="34" charset="0"/>
              </a:rPr>
              <a:t> Nonaka “The New </a:t>
            </a:r>
            <a:r>
              <a:rPr lang="en-US" dirty="0" err="1">
                <a:solidFill>
                  <a:srgbClr val="000000"/>
                </a:solidFill>
                <a:latin typeface="Arial" panose="020B0604020202020204" pitchFamily="34" charset="0"/>
              </a:rPr>
              <a:t>New</a:t>
            </a:r>
            <a:r>
              <a:rPr lang="en-US" dirty="0">
                <a:solidFill>
                  <a:srgbClr val="000000"/>
                </a:solidFill>
                <a:latin typeface="Arial" panose="020B0604020202020204" pitchFamily="34" charset="0"/>
              </a:rPr>
              <a:t> Product Development Game” 1986 	</a:t>
            </a:r>
          </a:p>
        </p:txBody>
      </p:sp>
    </p:spTree>
    <p:extLst>
      <p:ext uri="{BB962C8B-B14F-4D97-AF65-F5344CB8AC3E}">
        <p14:creationId xmlns:p14="http://schemas.microsoft.com/office/powerpoint/2010/main" val="2065810877"/>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CD4602A-B48D-48C7-BBA3-C8D41DC5CBA7}"/>
              </a:ext>
            </a:extLst>
          </p:cNvPr>
          <p:cNvSpPr>
            <a:spLocks noGrp="1"/>
          </p:cNvSpPr>
          <p:nvPr>
            <p:ph type="title"/>
          </p:nvPr>
        </p:nvSpPr>
        <p:spPr/>
        <p:txBody>
          <a:bodyPr/>
          <a:lstStyle/>
          <a:p>
            <a:r>
              <a:rPr lang="es-CL" dirty="0"/>
              <a:t>Marco técnico</a:t>
            </a:r>
          </a:p>
        </p:txBody>
      </p:sp>
      <p:sp>
        <p:nvSpPr>
          <p:cNvPr id="7" name="Content Placeholder 6">
            <a:extLst>
              <a:ext uri="{FF2B5EF4-FFF2-40B4-BE49-F238E27FC236}">
                <a16:creationId xmlns:a16="http://schemas.microsoft.com/office/drawing/2014/main" id="{6A95DC2F-FA1D-4A20-BD6F-E91DD7C10B71}"/>
              </a:ext>
            </a:extLst>
          </p:cNvPr>
          <p:cNvSpPr>
            <a:spLocks noGrp="1"/>
          </p:cNvSpPr>
          <p:nvPr>
            <p:ph idx="1"/>
          </p:nvPr>
        </p:nvSpPr>
        <p:spPr/>
        <p:txBody>
          <a:bodyPr/>
          <a:lstStyle/>
          <a:p>
            <a:r>
              <a:rPr lang="es-ES" dirty="0"/>
              <a:t>El marco técnico de scrum, está formado por un conjunto de prácticas y reglas que dan respuesta a los siguientes principios de desarrollo ágil:</a:t>
            </a:r>
          </a:p>
          <a:p>
            <a:pPr lvl="1"/>
            <a:r>
              <a:rPr lang="es-ES" dirty="0"/>
              <a:t>Gestión evolutiva del producto, en lugar de la tradicional o predictiva.</a:t>
            </a:r>
          </a:p>
          <a:p>
            <a:pPr lvl="1"/>
            <a:r>
              <a:rPr lang="es-ES" dirty="0"/>
              <a:t>Calidad del resultado basado en el conocimiento tácito de las personas, antes que en el explícito de los procesos y la tecnología empleada.</a:t>
            </a:r>
          </a:p>
          <a:p>
            <a:pPr lvl="1"/>
            <a:r>
              <a:rPr lang="es-ES" dirty="0"/>
              <a:t>Estrategia de desarrollo incremental a través de iteraciones (</a:t>
            </a:r>
            <a:r>
              <a:rPr lang="es-ES" dirty="0" err="1"/>
              <a:t>sprints</a:t>
            </a:r>
            <a:r>
              <a:rPr lang="es-ES" dirty="0"/>
              <a:t>)</a:t>
            </a:r>
            <a:endParaRPr lang="es-CL" dirty="0"/>
          </a:p>
        </p:txBody>
      </p:sp>
      <p:sp>
        <p:nvSpPr>
          <p:cNvPr id="5" name="Footer Placeholder 4">
            <a:extLst>
              <a:ext uri="{FF2B5EF4-FFF2-40B4-BE49-F238E27FC236}">
                <a16:creationId xmlns:a16="http://schemas.microsoft.com/office/drawing/2014/main" id="{73B0FDE7-377D-4D97-B859-80C68C873459}"/>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762159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80978-C6EE-4AEA-9CF0-6CE8EB4D9309}"/>
              </a:ext>
            </a:extLst>
          </p:cNvPr>
          <p:cNvSpPr>
            <a:spLocks noGrp="1"/>
          </p:cNvSpPr>
          <p:nvPr>
            <p:ph type="title"/>
          </p:nvPr>
        </p:nvSpPr>
        <p:spPr/>
        <p:txBody>
          <a:bodyPr/>
          <a:lstStyle/>
          <a:p>
            <a:r>
              <a:rPr lang="es-CL" dirty="0"/>
              <a:t>Marco técnico</a:t>
            </a:r>
          </a:p>
        </p:txBody>
      </p:sp>
      <p:sp>
        <p:nvSpPr>
          <p:cNvPr id="3" name="Content Placeholder 2">
            <a:extLst>
              <a:ext uri="{FF2B5EF4-FFF2-40B4-BE49-F238E27FC236}">
                <a16:creationId xmlns:a16="http://schemas.microsoft.com/office/drawing/2014/main" id="{04BA9301-C111-4386-B31C-C39B135E3D3F}"/>
              </a:ext>
            </a:extLst>
          </p:cNvPr>
          <p:cNvSpPr>
            <a:spLocks noGrp="1"/>
          </p:cNvSpPr>
          <p:nvPr>
            <p:ph idx="1"/>
          </p:nvPr>
        </p:nvSpPr>
        <p:spPr/>
        <p:txBody>
          <a:bodyPr/>
          <a:lstStyle/>
          <a:p>
            <a:r>
              <a:rPr lang="es-ES" dirty="0"/>
              <a:t>Se comienza con la visión general del resultado que se desea, y a partir de ella se especifica y da detalle a las funcionalidades que se desean obtener en primer lugar.</a:t>
            </a:r>
          </a:p>
          <a:p>
            <a:r>
              <a:rPr lang="es-ES" dirty="0"/>
              <a:t>Cada ciclo de desarrollo o iteración (sprint) finaliza con la entrega de una parte operativa del producto (incremento). La duración de cada sprint puede ser desde una, hasta seis semanas, aunque se recomienda que no exceda de un mes.</a:t>
            </a:r>
            <a:endParaRPr lang="es-CL" dirty="0"/>
          </a:p>
        </p:txBody>
      </p:sp>
      <p:sp>
        <p:nvSpPr>
          <p:cNvPr id="4" name="Footer Placeholder 3">
            <a:extLst>
              <a:ext uri="{FF2B5EF4-FFF2-40B4-BE49-F238E27FC236}">
                <a16:creationId xmlns:a16="http://schemas.microsoft.com/office/drawing/2014/main" id="{E798D4CE-1642-4D82-9A45-CCBE98E56BFF}"/>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23446212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BAD90-9653-40F8-A5BF-5329AAD11A85}"/>
              </a:ext>
            </a:extLst>
          </p:cNvPr>
          <p:cNvSpPr>
            <a:spLocks noGrp="1"/>
          </p:cNvSpPr>
          <p:nvPr>
            <p:ph type="title"/>
          </p:nvPr>
        </p:nvSpPr>
        <p:spPr/>
        <p:txBody>
          <a:bodyPr/>
          <a:lstStyle/>
          <a:p>
            <a:r>
              <a:rPr lang="es-CL" dirty="0"/>
              <a:t>Marco técnico</a:t>
            </a:r>
          </a:p>
        </p:txBody>
      </p:sp>
      <p:sp>
        <p:nvSpPr>
          <p:cNvPr id="3" name="Content Placeholder 2">
            <a:extLst>
              <a:ext uri="{FF2B5EF4-FFF2-40B4-BE49-F238E27FC236}">
                <a16:creationId xmlns:a16="http://schemas.microsoft.com/office/drawing/2014/main" id="{9CB15B7D-0830-4A81-8901-EB915ACE0A03}"/>
              </a:ext>
            </a:extLst>
          </p:cNvPr>
          <p:cNvSpPr>
            <a:spLocks noGrp="1"/>
          </p:cNvSpPr>
          <p:nvPr>
            <p:ph idx="1"/>
          </p:nvPr>
        </p:nvSpPr>
        <p:spPr/>
        <p:txBody>
          <a:bodyPr/>
          <a:lstStyle/>
          <a:p>
            <a:r>
              <a:rPr lang="es-ES" dirty="0"/>
              <a:t>En scrum, el equipo monitorea la evolución de cada sprint en reuniones breves diarias donde se revisa en conjunto el trabajo realizado por cada miembro el día anterior, y el previsto para el día actual.</a:t>
            </a:r>
          </a:p>
          <a:p>
            <a:r>
              <a:rPr lang="es-ES" dirty="0"/>
              <a:t>Estas reuniones diarias son de tiempo cerrado de 5 a 15 minutos máximo, se realizan de pie junto a un tablero o pizarra con información de las tareas del sprint, y el trabajo pendiente en cada una.</a:t>
            </a:r>
          </a:p>
          <a:p>
            <a:r>
              <a:rPr lang="es-ES" dirty="0"/>
              <a:t>Esta reunión se denomina “</a:t>
            </a:r>
            <a:r>
              <a:rPr lang="es-ES" dirty="0" err="1"/>
              <a:t>reunion</a:t>
            </a:r>
            <a:r>
              <a:rPr lang="es-ES" dirty="0"/>
              <a:t> de pie” o “scrum diario” y si se emplea la terminología inglesa: “stand-up meeting”, también: “</a:t>
            </a:r>
            <a:r>
              <a:rPr lang="es-ES" dirty="0" err="1"/>
              <a:t>daily</a:t>
            </a:r>
            <a:r>
              <a:rPr lang="es-ES" dirty="0"/>
              <a:t> scrum” o “</a:t>
            </a:r>
            <a:r>
              <a:rPr lang="es-ES" dirty="0" err="1"/>
              <a:t>morning</a:t>
            </a:r>
            <a:r>
              <a:rPr lang="es-ES" dirty="0"/>
              <a:t> </a:t>
            </a:r>
            <a:r>
              <a:rPr lang="es-ES" dirty="0" err="1"/>
              <a:t>rollcall</a:t>
            </a:r>
            <a:r>
              <a:rPr lang="es-ES" dirty="0"/>
              <a:t>”.</a:t>
            </a:r>
            <a:endParaRPr lang="es-CL" dirty="0"/>
          </a:p>
        </p:txBody>
      </p:sp>
      <p:sp>
        <p:nvSpPr>
          <p:cNvPr id="4" name="Footer Placeholder 3">
            <a:extLst>
              <a:ext uri="{FF2B5EF4-FFF2-40B4-BE49-F238E27FC236}">
                <a16:creationId xmlns:a16="http://schemas.microsoft.com/office/drawing/2014/main" id="{26284758-961A-4AC0-878F-0D9233928F9B}"/>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25511569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01A9B-AAB7-441E-B977-3F2339A2B0D8}"/>
              </a:ext>
            </a:extLst>
          </p:cNvPr>
          <p:cNvSpPr>
            <a:spLocks noGrp="1"/>
          </p:cNvSpPr>
          <p:nvPr>
            <p:ph type="title"/>
          </p:nvPr>
        </p:nvSpPr>
        <p:spPr/>
        <p:txBody>
          <a:bodyPr/>
          <a:lstStyle/>
          <a:p>
            <a:r>
              <a:rPr lang="es-CL" dirty="0"/>
              <a:t>Gestión de la evolución del proyecto</a:t>
            </a:r>
          </a:p>
        </p:txBody>
      </p:sp>
      <p:sp>
        <p:nvSpPr>
          <p:cNvPr id="3" name="Content Placeholder 2">
            <a:extLst>
              <a:ext uri="{FF2B5EF4-FFF2-40B4-BE49-F238E27FC236}">
                <a16:creationId xmlns:a16="http://schemas.microsoft.com/office/drawing/2014/main" id="{E6B4F9A0-1487-42E5-B3B7-8F601C8666FB}"/>
              </a:ext>
            </a:extLst>
          </p:cNvPr>
          <p:cNvSpPr>
            <a:spLocks noGrp="1"/>
          </p:cNvSpPr>
          <p:nvPr>
            <p:ph idx="1"/>
          </p:nvPr>
        </p:nvSpPr>
        <p:spPr/>
        <p:txBody>
          <a:bodyPr/>
          <a:lstStyle/>
          <a:p>
            <a:r>
              <a:rPr lang="es-ES" dirty="0"/>
              <a:t>Scrum maneja de forma empírica la evolución del proyecto con las siguientes tácticas:</a:t>
            </a:r>
          </a:p>
          <a:p>
            <a:pPr lvl="1"/>
            <a:r>
              <a:rPr lang="es-ES" dirty="0"/>
              <a:t>Revisión de las Iteraciones.</a:t>
            </a:r>
          </a:p>
          <a:p>
            <a:pPr lvl="1"/>
            <a:r>
              <a:rPr lang="es-CL" dirty="0"/>
              <a:t>Desarrollo incremental.</a:t>
            </a:r>
          </a:p>
          <a:p>
            <a:pPr lvl="1"/>
            <a:r>
              <a:rPr lang="es-CL" dirty="0"/>
              <a:t>Autoorganización.</a:t>
            </a:r>
          </a:p>
          <a:p>
            <a:pPr lvl="1"/>
            <a:r>
              <a:rPr lang="es-CL" dirty="0"/>
              <a:t>Colaboración.</a:t>
            </a:r>
          </a:p>
        </p:txBody>
      </p:sp>
      <p:sp>
        <p:nvSpPr>
          <p:cNvPr id="4" name="Footer Placeholder 3">
            <a:extLst>
              <a:ext uri="{FF2B5EF4-FFF2-40B4-BE49-F238E27FC236}">
                <a16:creationId xmlns:a16="http://schemas.microsoft.com/office/drawing/2014/main" id="{32E61E85-FF6D-41EA-8859-7C97C11A0C10}"/>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16449929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54DD4-4F51-4CD5-89D5-DBBEB8FC9525}"/>
              </a:ext>
            </a:extLst>
          </p:cNvPr>
          <p:cNvSpPr>
            <a:spLocks noGrp="1"/>
          </p:cNvSpPr>
          <p:nvPr>
            <p:ph type="title"/>
          </p:nvPr>
        </p:nvSpPr>
        <p:spPr/>
        <p:txBody>
          <a:bodyPr/>
          <a:lstStyle/>
          <a:p>
            <a:r>
              <a:rPr lang="es-CL" dirty="0"/>
              <a:t>Revisión de las Iteraciones</a:t>
            </a:r>
          </a:p>
        </p:txBody>
      </p:sp>
      <p:sp>
        <p:nvSpPr>
          <p:cNvPr id="3" name="Content Placeholder 2">
            <a:extLst>
              <a:ext uri="{FF2B5EF4-FFF2-40B4-BE49-F238E27FC236}">
                <a16:creationId xmlns:a16="http://schemas.microsoft.com/office/drawing/2014/main" id="{1C39693B-3299-4260-9844-A5ECB70A021F}"/>
              </a:ext>
            </a:extLst>
          </p:cNvPr>
          <p:cNvSpPr>
            <a:spLocks noGrp="1"/>
          </p:cNvSpPr>
          <p:nvPr>
            <p:ph idx="1"/>
          </p:nvPr>
        </p:nvSpPr>
        <p:spPr/>
        <p:txBody>
          <a:bodyPr/>
          <a:lstStyle/>
          <a:p>
            <a:r>
              <a:rPr lang="es-ES" dirty="0"/>
              <a:t>Al finalizar cada sprint se revisa funcionalmente el resultado, con todos los implicados en el proyecto.</a:t>
            </a:r>
          </a:p>
          <a:p>
            <a:r>
              <a:rPr lang="es-ES" u="sng" dirty="0"/>
              <a:t>Es por tanto la duración del sprint, el período de tiempo máximo para descubrir planteamientos erróneos, mejorables o malinterpretaciones en las funcionalidades del producto</a:t>
            </a:r>
            <a:r>
              <a:rPr lang="es-ES" dirty="0"/>
              <a:t>.</a:t>
            </a:r>
            <a:endParaRPr lang="es-CL" dirty="0"/>
          </a:p>
        </p:txBody>
      </p:sp>
      <p:sp>
        <p:nvSpPr>
          <p:cNvPr id="4" name="Footer Placeholder 3">
            <a:extLst>
              <a:ext uri="{FF2B5EF4-FFF2-40B4-BE49-F238E27FC236}">
                <a16:creationId xmlns:a16="http://schemas.microsoft.com/office/drawing/2014/main" id="{C4DE5CAE-152C-475C-9887-FB620E646C6C}"/>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37806506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B884F-C964-4586-8A22-B1B9167FA278}"/>
              </a:ext>
            </a:extLst>
          </p:cNvPr>
          <p:cNvSpPr>
            <a:spLocks noGrp="1"/>
          </p:cNvSpPr>
          <p:nvPr>
            <p:ph type="title"/>
          </p:nvPr>
        </p:nvSpPr>
        <p:spPr/>
        <p:txBody>
          <a:bodyPr/>
          <a:lstStyle/>
          <a:p>
            <a:r>
              <a:rPr lang="es-CL" dirty="0"/>
              <a:t>Desarrollo incremental</a:t>
            </a:r>
          </a:p>
        </p:txBody>
      </p:sp>
      <p:sp>
        <p:nvSpPr>
          <p:cNvPr id="3" name="Content Placeholder 2">
            <a:extLst>
              <a:ext uri="{FF2B5EF4-FFF2-40B4-BE49-F238E27FC236}">
                <a16:creationId xmlns:a16="http://schemas.microsoft.com/office/drawing/2014/main" id="{763C315B-E893-4825-9B0E-507B3FEB7F6B}"/>
              </a:ext>
            </a:extLst>
          </p:cNvPr>
          <p:cNvSpPr>
            <a:spLocks noGrp="1"/>
          </p:cNvSpPr>
          <p:nvPr>
            <p:ph idx="1"/>
          </p:nvPr>
        </p:nvSpPr>
        <p:spPr/>
        <p:txBody>
          <a:bodyPr>
            <a:normAutofit lnSpcReduction="10000"/>
          </a:bodyPr>
          <a:lstStyle/>
          <a:p>
            <a:r>
              <a:rPr lang="es-ES" dirty="0"/>
              <a:t>No se trabaja con diseños o abstracciones.</a:t>
            </a:r>
          </a:p>
          <a:p>
            <a:r>
              <a:rPr lang="es-ES" dirty="0"/>
              <a:t>El desarrollo incremental ofrece al final de cada iteración una parte de producto operativa, que se puede usar, inspeccionar y evaluar.</a:t>
            </a:r>
          </a:p>
          <a:p>
            <a:r>
              <a:rPr lang="es-ES" dirty="0"/>
              <a:t>Scrum resulta adecuado en proyectos con requisitos inciertos o inestables.</a:t>
            </a:r>
          </a:p>
          <a:p>
            <a:r>
              <a:rPr lang="es-ES" dirty="0"/>
              <a:t>¿Por qué predecir la versión definitiva de algo que va a estar evolucionando de forma continua? Scrum considera a la inestabilidad como una premisa y adopta técnicas de trabajo para facilitar la evolución sin degradar la calidad de la arquitectura y permitir que también evolucione durante el desarrollo.</a:t>
            </a:r>
          </a:p>
          <a:p>
            <a:r>
              <a:rPr lang="es-ES" dirty="0"/>
              <a:t>Durante la construcción se depura el diseño y la arquitectura y no se cierran en una primera fase del proyecto.</a:t>
            </a:r>
          </a:p>
          <a:p>
            <a:r>
              <a:rPr lang="es-ES" dirty="0"/>
              <a:t>En scrum se solapan las tareas y se realizan de forma continua y simultánea.</a:t>
            </a:r>
            <a:endParaRPr lang="es-CL" dirty="0"/>
          </a:p>
        </p:txBody>
      </p:sp>
      <p:sp>
        <p:nvSpPr>
          <p:cNvPr id="4" name="Footer Placeholder 3">
            <a:extLst>
              <a:ext uri="{FF2B5EF4-FFF2-40B4-BE49-F238E27FC236}">
                <a16:creationId xmlns:a16="http://schemas.microsoft.com/office/drawing/2014/main" id="{25A7068A-946C-430D-85F4-9334E29C2943}"/>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9212671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2AFA5-B44E-4AC3-A9D6-5A98028785B5}"/>
              </a:ext>
            </a:extLst>
          </p:cNvPr>
          <p:cNvSpPr>
            <a:spLocks noGrp="1"/>
          </p:cNvSpPr>
          <p:nvPr>
            <p:ph type="title"/>
          </p:nvPr>
        </p:nvSpPr>
        <p:spPr/>
        <p:txBody>
          <a:bodyPr/>
          <a:lstStyle/>
          <a:p>
            <a:r>
              <a:rPr lang="es-CL" dirty="0"/>
              <a:t>Autoorganización</a:t>
            </a:r>
          </a:p>
        </p:txBody>
      </p:sp>
      <p:sp>
        <p:nvSpPr>
          <p:cNvPr id="3" name="Content Placeholder 2">
            <a:extLst>
              <a:ext uri="{FF2B5EF4-FFF2-40B4-BE49-F238E27FC236}">
                <a16:creationId xmlns:a16="http://schemas.microsoft.com/office/drawing/2014/main" id="{1DD9CBE9-A455-4D12-B3FE-9BC3E69D8D2F}"/>
              </a:ext>
            </a:extLst>
          </p:cNvPr>
          <p:cNvSpPr>
            <a:spLocks noGrp="1"/>
          </p:cNvSpPr>
          <p:nvPr>
            <p:ph idx="1"/>
          </p:nvPr>
        </p:nvSpPr>
        <p:spPr/>
        <p:txBody>
          <a:bodyPr/>
          <a:lstStyle/>
          <a:p>
            <a:r>
              <a:rPr lang="es-ES" dirty="0"/>
              <a:t>Son muchos los factores impredecibles en un proyecto. La gestión predictiva asigna al rol de gestor del proyecto la responsabilidad de su gestión y resolución.</a:t>
            </a:r>
          </a:p>
          <a:p>
            <a:r>
              <a:rPr lang="es-ES" dirty="0"/>
              <a:t>En scrum los equipos son </a:t>
            </a:r>
            <a:r>
              <a:rPr lang="es-ES" dirty="0" err="1"/>
              <a:t>autoorganizados</a:t>
            </a:r>
            <a:r>
              <a:rPr lang="es-ES" dirty="0"/>
              <a:t>, con un ámbito de decisión suficiente para adoptarlas a resoluciones que consideren oportunas.</a:t>
            </a:r>
            <a:endParaRPr lang="es-CL" dirty="0"/>
          </a:p>
        </p:txBody>
      </p:sp>
      <p:sp>
        <p:nvSpPr>
          <p:cNvPr id="4" name="Footer Placeholder 3">
            <a:extLst>
              <a:ext uri="{FF2B5EF4-FFF2-40B4-BE49-F238E27FC236}">
                <a16:creationId xmlns:a16="http://schemas.microsoft.com/office/drawing/2014/main" id="{1C7DA3B8-9362-42BC-88EE-DE6FC9837572}"/>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24719749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62496-6E86-42DF-8A43-D1D3F5BF1B5D}"/>
              </a:ext>
            </a:extLst>
          </p:cNvPr>
          <p:cNvSpPr>
            <a:spLocks noGrp="1"/>
          </p:cNvSpPr>
          <p:nvPr>
            <p:ph type="title"/>
          </p:nvPr>
        </p:nvSpPr>
        <p:spPr/>
        <p:txBody>
          <a:bodyPr/>
          <a:lstStyle/>
          <a:p>
            <a:r>
              <a:rPr lang="es-CL" dirty="0"/>
              <a:t>Colaboración</a:t>
            </a:r>
          </a:p>
        </p:txBody>
      </p:sp>
      <p:sp>
        <p:nvSpPr>
          <p:cNvPr id="3" name="Content Placeholder 2">
            <a:extLst>
              <a:ext uri="{FF2B5EF4-FFF2-40B4-BE49-F238E27FC236}">
                <a16:creationId xmlns:a16="http://schemas.microsoft.com/office/drawing/2014/main" id="{E67C00E9-DAB4-44D4-92F9-BF817C23AA53}"/>
              </a:ext>
            </a:extLst>
          </p:cNvPr>
          <p:cNvSpPr>
            <a:spLocks noGrp="1"/>
          </p:cNvSpPr>
          <p:nvPr>
            <p:ph idx="1"/>
          </p:nvPr>
        </p:nvSpPr>
        <p:spPr/>
        <p:txBody>
          <a:bodyPr/>
          <a:lstStyle/>
          <a:p>
            <a:r>
              <a:rPr lang="es-ES" dirty="0"/>
              <a:t>Es un componente importante y necesario para que a través de la autoorganización se pueda gestionar con solvencia la labor que de otra forma realizaría un gestor de proyectos.</a:t>
            </a:r>
          </a:p>
          <a:p>
            <a:r>
              <a:rPr lang="es-ES" u="sng" dirty="0"/>
              <a:t>Todos los miembros del equipo colaboran de forma abierta con los demás, según sus capacidades y no según su rol o su puesto</a:t>
            </a:r>
            <a:r>
              <a:rPr lang="es-ES" dirty="0"/>
              <a:t>.</a:t>
            </a:r>
            <a:endParaRPr lang="es-CL" dirty="0"/>
          </a:p>
        </p:txBody>
      </p:sp>
      <p:sp>
        <p:nvSpPr>
          <p:cNvPr id="4" name="Footer Placeholder 3">
            <a:extLst>
              <a:ext uri="{FF2B5EF4-FFF2-40B4-BE49-F238E27FC236}">
                <a16:creationId xmlns:a16="http://schemas.microsoft.com/office/drawing/2014/main" id="{7FC586D7-7853-4253-AAD0-AEECE1A720E8}"/>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9418929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6A01907A-BF04-440F-BA0D-49BC9627344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F6F3561-FC56-4BDA-819A-FDAD2BD51FEF}"/>
              </a:ext>
            </a:extLst>
          </p:cNvPr>
          <p:cNvPicPr>
            <a:picLocks noChangeAspect="1"/>
          </p:cNvPicPr>
          <p:nvPr/>
        </p:nvPicPr>
        <p:blipFill>
          <a:blip r:embed="rId2"/>
          <a:stretch>
            <a:fillRect/>
          </a:stretch>
        </p:blipFill>
        <p:spPr>
          <a:xfrm>
            <a:off x="1737919" y="643467"/>
            <a:ext cx="8716161" cy="5571066"/>
          </a:xfrm>
          <a:prstGeom prst="rect">
            <a:avLst/>
          </a:prstGeom>
        </p:spPr>
      </p:pic>
      <p:sp>
        <p:nvSpPr>
          <p:cNvPr id="4" name="Footer Placeholder 3">
            <a:extLst>
              <a:ext uri="{FF2B5EF4-FFF2-40B4-BE49-F238E27FC236}">
                <a16:creationId xmlns:a16="http://schemas.microsoft.com/office/drawing/2014/main" id="{C0CEABF3-D97E-40FB-8C22-0FC0001F9070}"/>
              </a:ext>
            </a:extLst>
          </p:cNvPr>
          <p:cNvSpPr>
            <a:spLocks noGrp="1"/>
          </p:cNvSpPr>
          <p:nvPr>
            <p:ph type="ftr" sz="quarter" idx="11"/>
          </p:nvPr>
        </p:nvSpPr>
        <p:spPr>
          <a:xfrm>
            <a:off x="451514" y="6294031"/>
            <a:ext cx="8644320" cy="365125"/>
          </a:xfrm>
        </p:spPr>
        <p:txBody>
          <a:bodyPr>
            <a:normAutofit/>
          </a:bodyPr>
          <a:lstStyle/>
          <a:p>
            <a:pPr>
              <a:spcAft>
                <a:spcPts val="600"/>
              </a:spcAft>
            </a:pPr>
            <a:r>
              <a:rPr lang="pt-BR">
                <a:solidFill>
                  <a:srgbClr val="FFFFFF"/>
                </a:solidFill>
              </a:rPr>
              <a:t>Rodrigo Alfaro Pinto, rfalfarop@gmail.com</a:t>
            </a:r>
            <a:endParaRPr lang="en-US">
              <a:solidFill>
                <a:srgbClr val="FFFFFF"/>
              </a:solidFill>
            </a:endParaRPr>
          </a:p>
        </p:txBody>
      </p:sp>
    </p:spTree>
    <p:extLst>
      <p:ext uri="{BB962C8B-B14F-4D97-AF65-F5344CB8AC3E}">
        <p14:creationId xmlns:p14="http://schemas.microsoft.com/office/powerpoint/2010/main" val="26460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995EA-EF16-48F3-A593-DB1CD17478CD}"/>
              </a:ext>
            </a:extLst>
          </p:cNvPr>
          <p:cNvSpPr>
            <a:spLocks noGrp="1"/>
          </p:cNvSpPr>
          <p:nvPr>
            <p:ph type="title"/>
          </p:nvPr>
        </p:nvSpPr>
        <p:spPr/>
        <p:txBody>
          <a:bodyPr/>
          <a:lstStyle/>
          <a:p>
            <a:r>
              <a:rPr lang="es-CL" dirty="0"/>
              <a:t>Ágil</a:t>
            </a:r>
          </a:p>
        </p:txBody>
      </p:sp>
      <p:sp>
        <p:nvSpPr>
          <p:cNvPr id="3" name="Content Placeholder 2">
            <a:extLst>
              <a:ext uri="{FF2B5EF4-FFF2-40B4-BE49-F238E27FC236}">
                <a16:creationId xmlns:a16="http://schemas.microsoft.com/office/drawing/2014/main" id="{47C8B175-077E-40E9-AD40-74C15B7C5D95}"/>
              </a:ext>
            </a:extLst>
          </p:cNvPr>
          <p:cNvSpPr>
            <a:spLocks noGrp="1"/>
          </p:cNvSpPr>
          <p:nvPr>
            <p:ph idx="1"/>
          </p:nvPr>
        </p:nvSpPr>
        <p:spPr/>
        <p:txBody>
          <a:bodyPr>
            <a:normAutofit/>
          </a:bodyPr>
          <a:lstStyle/>
          <a:p>
            <a:r>
              <a:rPr lang="es-ES" dirty="0"/>
              <a:t>El entorno de trabajo de las empresas del conocimiento se parece muy poco al que originó la gestión de proyectos predictiva. Ahora se necesitan estrategias para el lanzamiento de productos orientadas a la entrega temprana de resultados tangibles, y a la respuesta ágil y flexible, necesaria para trabajar en mercados de evolución rápida.</a:t>
            </a:r>
          </a:p>
          <a:p>
            <a:r>
              <a:rPr lang="es-ES" dirty="0"/>
              <a:t>Ahora se construye el producto al mismo tiempo que se modifican e introducen nuevos requisitos. El cliente parte de una visión medianamente clara, pero el nivel de innovación que requiere, y la velocidad a la que se mueve el entorno de su negocio, no le permiten prever con detalle cómo será el resultado final.</a:t>
            </a:r>
          </a:p>
          <a:p>
            <a:r>
              <a:rPr lang="es-ES" dirty="0"/>
              <a:t>Quizá ya no hay "productos finales", sino productos en continua evolución y mejora.</a:t>
            </a:r>
            <a:endParaRPr lang="es-CL" dirty="0"/>
          </a:p>
        </p:txBody>
      </p:sp>
      <p:sp>
        <p:nvSpPr>
          <p:cNvPr id="4" name="Footer Placeholder 3">
            <a:extLst>
              <a:ext uri="{FF2B5EF4-FFF2-40B4-BE49-F238E27FC236}">
                <a16:creationId xmlns:a16="http://schemas.microsoft.com/office/drawing/2014/main" id="{34DAA911-7CB0-4C51-9419-47C60C4C13EF}"/>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7502871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EB5B43-AE18-46E6-A9A4-CDBE2E6BCD5B}"/>
              </a:ext>
            </a:extLst>
          </p:cNvPr>
          <p:cNvSpPr>
            <a:spLocks noGrp="1"/>
          </p:cNvSpPr>
          <p:nvPr>
            <p:ph type="title"/>
          </p:nvPr>
        </p:nvSpPr>
        <p:spPr/>
        <p:txBody>
          <a:bodyPr/>
          <a:lstStyle/>
          <a:p>
            <a:r>
              <a:rPr lang="es-CL" dirty="0"/>
              <a:t>Scrum técnico</a:t>
            </a:r>
          </a:p>
        </p:txBody>
      </p:sp>
      <p:sp>
        <p:nvSpPr>
          <p:cNvPr id="4" name="Content Placeholder 3">
            <a:extLst>
              <a:ext uri="{FF2B5EF4-FFF2-40B4-BE49-F238E27FC236}">
                <a16:creationId xmlns:a16="http://schemas.microsoft.com/office/drawing/2014/main" id="{2CF827E0-C655-4EC1-9F13-05039C5A3C35}"/>
              </a:ext>
            </a:extLst>
          </p:cNvPr>
          <p:cNvSpPr>
            <a:spLocks noGrp="1"/>
          </p:cNvSpPr>
          <p:nvPr>
            <p:ph idx="1"/>
          </p:nvPr>
        </p:nvSpPr>
        <p:spPr/>
        <p:txBody>
          <a:bodyPr>
            <a:normAutofit fontScale="62500" lnSpcReduction="20000"/>
          </a:bodyPr>
          <a:lstStyle/>
          <a:p>
            <a:r>
              <a:rPr lang="es-ES" dirty="0"/>
              <a:t>El marco técnico de scrum está formado por:</a:t>
            </a:r>
          </a:p>
          <a:p>
            <a:r>
              <a:rPr lang="es-ES" dirty="0"/>
              <a:t>Roles:</a:t>
            </a:r>
          </a:p>
          <a:p>
            <a:pPr lvl="1"/>
            <a:r>
              <a:rPr lang="es-ES" dirty="0"/>
              <a:t>El equipo scrum.</a:t>
            </a:r>
          </a:p>
          <a:p>
            <a:pPr lvl="1"/>
            <a:r>
              <a:rPr lang="es-ES" dirty="0"/>
              <a:t>El dueño del producto.</a:t>
            </a:r>
          </a:p>
          <a:p>
            <a:pPr lvl="1"/>
            <a:r>
              <a:rPr lang="es-ES" dirty="0"/>
              <a:t>El Scrum Master.</a:t>
            </a:r>
          </a:p>
          <a:p>
            <a:r>
              <a:rPr lang="es-ES" dirty="0"/>
              <a:t>Artefactos:</a:t>
            </a:r>
          </a:p>
          <a:p>
            <a:pPr lvl="1"/>
            <a:r>
              <a:rPr lang="es-ES" dirty="0"/>
              <a:t>Pila del producto.</a:t>
            </a:r>
          </a:p>
          <a:p>
            <a:pPr lvl="1"/>
            <a:r>
              <a:rPr lang="es-ES" dirty="0"/>
              <a:t>Pila del sprint.</a:t>
            </a:r>
          </a:p>
          <a:p>
            <a:pPr lvl="1"/>
            <a:r>
              <a:rPr lang="es-ES" dirty="0"/>
              <a:t>incremento.</a:t>
            </a:r>
          </a:p>
          <a:p>
            <a:r>
              <a:rPr lang="es-ES" dirty="0"/>
              <a:t>Eventos</a:t>
            </a:r>
          </a:p>
          <a:p>
            <a:pPr lvl="1"/>
            <a:r>
              <a:rPr lang="es-ES" dirty="0"/>
              <a:t>Sprint.</a:t>
            </a:r>
          </a:p>
          <a:p>
            <a:pPr lvl="1"/>
            <a:r>
              <a:rPr lang="es-ES" dirty="0"/>
              <a:t>Reunión de planificación del sprint.</a:t>
            </a:r>
          </a:p>
          <a:p>
            <a:pPr lvl="1"/>
            <a:r>
              <a:rPr lang="es-ES" dirty="0"/>
              <a:t>Scrum diario.</a:t>
            </a:r>
          </a:p>
          <a:p>
            <a:pPr lvl="1"/>
            <a:r>
              <a:rPr lang="es-ES" dirty="0"/>
              <a:t>Revisión del sprint.</a:t>
            </a:r>
          </a:p>
          <a:p>
            <a:pPr lvl="1"/>
            <a:r>
              <a:rPr lang="es-ES" dirty="0"/>
              <a:t>Retrospectiva del sprint.</a:t>
            </a:r>
            <a:endParaRPr lang="es-CL" dirty="0"/>
          </a:p>
        </p:txBody>
      </p:sp>
      <p:sp>
        <p:nvSpPr>
          <p:cNvPr id="2" name="Footer Placeholder 1">
            <a:extLst>
              <a:ext uri="{FF2B5EF4-FFF2-40B4-BE49-F238E27FC236}">
                <a16:creationId xmlns:a16="http://schemas.microsoft.com/office/drawing/2014/main" id="{05B47BCF-A989-4777-BAD5-9D35D1146E9D}"/>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8730529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8DC41D9-0CD6-4546-A6F0-B27BEB4613EB}"/>
              </a:ext>
            </a:extLst>
          </p:cNvPr>
          <p:cNvSpPr>
            <a:spLocks noGrp="1"/>
          </p:cNvSpPr>
          <p:nvPr>
            <p:ph type="title"/>
          </p:nvPr>
        </p:nvSpPr>
        <p:spPr/>
        <p:txBody>
          <a:bodyPr/>
          <a:lstStyle/>
          <a:p>
            <a:r>
              <a:rPr lang="es-CL" dirty="0"/>
              <a:t>La pieza clave y fundamental es el sprint</a:t>
            </a:r>
          </a:p>
        </p:txBody>
      </p:sp>
      <p:sp>
        <p:nvSpPr>
          <p:cNvPr id="6" name="Text Placeholder 5">
            <a:extLst>
              <a:ext uri="{FF2B5EF4-FFF2-40B4-BE49-F238E27FC236}">
                <a16:creationId xmlns:a16="http://schemas.microsoft.com/office/drawing/2014/main" id="{2CEC83DA-2D0E-42D6-9775-DF9FD5F4BE2C}"/>
              </a:ext>
            </a:extLst>
          </p:cNvPr>
          <p:cNvSpPr>
            <a:spLocks noGrp="1"/>
          </p:cNvSpPr>
          <p:nvPr>
            <p:ph type="body" idx="1"/>
          </p:nvPr>
        </p:nvSpPr>
        <p:spPr/>
        <p:txBody>
          <a:bodyPr/>
          <a:lstStyle/>
          <a:p>
            <a:endParaRPr lang="es-CL"/>
          </a:p>
        </p:txBody>
      </p:sp>
      <p:sp>
        <p:nvSpPr>
          <p:cNvPr id="7" name="Text Placeholder 6">
            <a:extLst>
              <a:ext uri="{FF2B5EF4-FFF2-40B4-BE49-F238E27FC236}">
                <a16:creationId xmlns:a16="http://schemas.microsoft.com/office/drawing/2014/main" id="{00D06ED1-2F35-47EB-BC8B-E39BBD05FF2E}"/>
              </a:ext>
            </a:extLst>
          </p:cNvPr>
          <p:cNvSpPr>
            <a:spLocks noGrp="1"/>
          </p:cNvSpPr>
          <p:nvPr>
            <p:ph type="body" sz="quarter" idx="16"/>
          </p:nvPr>
        </p:nvSpPr>
        <p:spPr/>
        <p:txBody>
          <a:bodyPr/>
          <a:lstStyle/>
          <a:p>
            <a:r>
              <a:rPr lang="es-ES" dirty="0"/>
              <a:t>Se denomina sprint a cada ciclo o iteración de trabajo que produce una parte del producto terminada y funcionalmente operativa (incremento)</a:t>
            </a:r>
            <a:endParaRPr lang="es-CL" dirty="0"/>
          </a:p>
        </p:txBody>
      </p:sp>
      <p:sp>
        <p:nvSpPr>
          <p:cNvPr id="4" name="Footer Placeholder 3">
            <a:extLst>
              <a:ext uri="{FF2B5EF4-FFF2-40B4-BE49-F238E27FC236}">
                <a16:creationId xmlns:a16="http://schemas.microsoft.com/office/drawing/2014/main" id="{27CEA711-7519-4EE0-AECE-24D5E8680469}"/>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28193976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reeform 6">
            <a:extLst>
              <a:ext uri="{FF2B5EF4-FFF2-40B4-BE49-F238E27FC236}">
                <a16:creationId xmlns:a16="http://schemas.microsoft.com/office/drawing/2014/main" id="{53576798-7F98-4C7F-B6C7-6D41B5A7E9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9D336D4B-F9C3-4167-9191-8DA896C803E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6">
            <a:extLst>
              <a:ext uri="{FF2B5EF4-FFF2-40B4-BE49-F238E27FC236}">
                <a16:creationId xmlns:a16="http://schemas.microsoft.com/office/drawing/2014/main" id="{069BF0B4-2BF1-40F2-8D8E-9CFCED97D98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0" y="4672012"/>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15" name="Content Placeholder 14">
            <a:extLst>
              <a:ext uri="{FF2B5EF4-FFF2-40B4-BE49-F238E27FC236}">
                <a16:creationId xmlns:a16="http://schemas.microsoft.com/office/drawing/2014/main" id="{2F8248F6-36CE-46B5-8BD3-E382B7C9A79D}"/>
              </a:ext>
            </a:extLst>
          </p:cNvPr>
          <p:cNvPicPr>
            <a:picLocks noGrp="1" noChangeAspect="1"/>
          </p:cNvPicPr>
          <p:nvPr>
            <p:ph sz="half" idx="2"/>
          </p:nvPr>
        </p:nvPicPr>
        <p:blipFill>
          <a:blip r:embed="rId2"/>
          <a:stretch>
            <a:fillRect/>
          </a:stretch>
        </p:blipFill>
        <p:spPr>
          <a:xfrm>
            <a:off x="514351" y="637877"/>
            <a:ext cx="11163299" cy="3683887"/>
          </a:xfrm>
          <a:prstGeom prst="roundRect">
            <a:avLst>
              <a:gd name="adj" fmla="val 3876"/>
            </a:avLst>
          </a:prstGeom>
          <a:ln>
            <a:solidFill>
              <a:schemeClr val="accent1"/>
            </a:solidFill>
          </a:ln>
          <a:effectLst/>
        </p:spPr>
      </p:pic>
      <p:sp>
        <p:nvSpPr>
          <p:cNvPr id="6" name="Title 5">
            <a:extLst>
              <a:ext uri="{FF2B5EF4-FFF2-40B4-BE49-F238E27FC236}">
                <a16:creationId xmlns:a16="http://schemas.microsoft.com/office/drawing/2014/main" id="{F187F7FC-99A7-489E-86C1-F0E31D02C5D6}"/>
              </a:ext>
            </a:extLst>
          </p:cNvPr>
          <p:cNvSpPr>
            <a:spLocks noGrp="1"/>
          </p:cNvSpPr>
          <p:nvPr>
            <p:ph type="title"/>
          </p:nvPr>
        </p:nvSpPr>
        <p:spPr>
          <a:xfrm>
            <a:off x="451513" y="5176569"/>
            <a:ext cx="4589009" cy="970450"/>
          </a:xfrm>
        </p:spPr>
        <p:txBody>
          <a:bodyPr vert="horz" lIns="91440" tIns="45720" rIns="91440" bIns="45720" rtlCol="0" anchor="ctr">
            <a:normAutofit/>
          </a:bodyPr>
          <a:lstStyle/>
          <a:p>
            <a:r>
              <a:rPr lang="en-US" sz="2400"/>
              <a:t>Sprint</a:t>
            </a:r>
          </a:p>
        </p:txBody>
      </p:sp>
      <p:sp>
        <p:nvSpPr>
          <p:cNvPr id="7" name="Content Placeholder 6">
            <a:extLst>
              <a:ext uri="{FF2B5EF4-FFF2-40B4-BE49-F238E27FC236}">
                <a16:creationId xmlns:a16="http://schemas.microsoft.com/office/drawing/2014/main" id="{9D7271C6-CA15-4D62-9121-C3DBD7555AFC}"/>
              </a:ext>
            </a:extLst>
          </p:cNvPr>
          <p:cNvSpPr>
            <a:spLocks noGrp="1"/>
          </p:cNvSpPr>
          <p:nvPr>
            <p:ph sz="half" idx="1"/>
          </p:nvPr>
        </p:nvSpPr>
        <p:spPr>
          <a:xfrm>
            <a:off x="5344886" y="5176569"/>
            <a:ext cx="6028400" cy="970450"/>
          </a:xfrm>
        </p:spPr>
        <p:txBody>
          <a:bodyPr vert="horz" lIns="91440" tIns="45720" rIns="91440" bIns="45720" rtlCol="0" anchor="ctr">
            <a:normAutofit/>
          </a:bodyPr>
          <a:lstStyle/>
          <a:p>
            <a:pPr>
              <a:lnSpc>
                <a:spcPct val="90000"/>
              </a:lnSpc>
            </a:pPr>
            <a:r>
              <a:rPr lang="en-US" sz="1200" b="1">
                <a:solidFill>
                  <a:srgbClr val="FEFEFE"/>
                </a:solidFill>
              </a:rPr>
              <a:t>Incremento iterativo</a:t>
            </a:r>
            <a:r>
              <a:rPr lang="en-US" sz="1200">
                <a:solidFill>
                  <a:srgbClr val="FEFEFE"/>
                </a:solidFill>
              </a:rPr>
              <a:t>: basado en pulsos de tiempo prefijado (timeboxing)</a:t>
            </a:r>
          </a:p>
          <a:p>
            <a:pPr>
              <a:lnSpc>
                <a:spcPct val="90000"/>
              </a:lnSpc>
            </a:pPr>
            <a:r>
              <a:rPr lang="en-US" sz="1200" b="1">
                <a:solidFill>
                  <a:srgbClr val="FEFEFE"/>
                </a:solidFill>
              </a:rPr>
              <a:t>Incremento continuo</a:t>
            </a:r>
            <a:r>
              <a:rPr lang="en-US" sz="1200">
                <a:solidFill>
                  <a:srgbClr val="FEFEFE"/>
                </a:solidFill>
              </a:rPr>
              <a:t>: basado en el mantenimiento de un flujo continuo, no marcado por pulsos o sprints.</a:t>
            </a:r>
          </a:p>
        </p:txBody>
      </p:sp>
      <p:sp>
        <p:nvSpPr>
          <p:cNvPr id="5" name="Footer Placeholder 4">
            <a:extLst>
              <a:ext uri="{FF2B5EF4-FFF2-40B4-BE49-F238E27FC236}">
                <a16:creationId xmlns:a16="http://schemas.microsoft.com/office/drawing/2014/main" id="{A9709C2D-0882-4CA0-87D9-E9097CEEE066}"/>
              </a:ext>
            </a:extLst>
          </p:cNvPr>
          <p:cNvSpPr>
            <a:spLocks noGrp="1"/>
          </p:cNvSpPr>
          <p:nvPr>
            <p:ph type="ftr" sz="quarter" idx="11"/>
          </p:nvPr>
        </p:nvSpPr>
        <p:spPr>
          <a:xfrm>
            <a:off x="451514" y="6204651"/>
            <a:ext cx="8644320" cy="365125"/>
          </a:xfrm>
        </p:spPr>
        <p:txBody>
          <a:bodyPr vert="horz" lIns="91440" tIns="45720" rIns="91440" bIns="45720" rtlCol="0" anchor="b">
            <a:normAutofit/>
          </a:bodyPr>
          <a:lstStyle/>
          <a:p>
            <a:pPr defTabSz="914400">
              <a:spcAft>
                <a:spcPts val="600"/>
              </a:spcAft>
            </a:pPr>
            <a:r>
              <a:rPr lang="en-US" kern="1200">
                <a:solidFill>
                  <a:srgbClr val="FEFEFE"/>
                </a:solidFill>
                <a:latin typeface="+mn-lt"/>
                <a:ea typeface="+mn-ea"/>
                <a:cs typeface="+mn-cs"/>
              </a:rPr>
              <a:t>Rodrigo Alfaro Pinto, rfalfarop@gmail.com</a:t>
            </a:r>
          </a:p>
        </p:txBody>
      </p:sp>
    </p:spTree>
    <p:extLst>
      <p:ext uri="{BB962C8B-B14F-4D97-AF65-F5344CB8AC3E}">
        <p14:creationId xmlns:p14="http://schemas.microsoft.com/office/powerpoint/2010/main" val="3022835628"/>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9BA64-F6F1-4877-85F7-4780C0C79FA1}"/>
              </a:ext>
            </a:extLst>
          </p:cNvPr>
          <p:cNvSpPr>
            <a:spLocks noGrp="1"/>
          </p:cNvSpPr>
          <p:nvPr>
            <p:ph type="title"/>
          </p:nvPr>
        </p:nvSpPr>
        <p:spPr/>
        <p:txBody>
          <a:bodyPr/>
          <a:lstStyle/>
          <a:p>
            <a:r>
              <a:rPr lang="es-CL" dirty="0"/>
              <a:t>Sprint</a:t>
            </a:r>
          </a:p>
        </p:txBody>
      </p:sp>
      <p:sp>
        <p:nvSpPr>
          <p:cNvPr id="6" name="Content Placeholder 5">
            <a:extLst>
              <a:ext uri="{FF2B5EF4-FFF2-40B4-BE49-F238E27FC236}">
                <a16:creationId xmlns:a16="http://schemas.microsoft.com/office/drawing/2014/main" id="{1CC7E094-AE3B-4B2A-97CC-7F9E524EA08D}"/>
              </a:ext>
            </a:extLst>
          </p:cNvPr>
          <p:cNvSpPr>
            <a:spLocks noGrp="1"/>
          </p:cNvSpPr>
          <p:nvPr>
            <p:ph idx="1"/>
          </p:nvPr>
        </p:nvSpPr>
        <p:spPr/>
        <p:txBody>
          <a:bodyPr/>
          <a:lstStyle/>
          <a:p>
            <a:r>
              <a:rPr lang="es-ES" dirty="0"/>
              <a:t>Scrum técnico trabaja con pulsos de tiempo prefijado que se denominan </a:t>
            </a:r>
            <a:r>
              <a:rPr lang="es-ES" dirty="0" err="1"/>
              <a:t>sprints</a:t>
            </a:r>
            <a:r>
              <a:rPr lang="es-ES" dirty="0"/>
              <a:t>.</a:t>
            </a:r>
          </a:p>
          <a:p>
            <a:r>
              <a:rPr lang="es-ES" dirty="0"/>
              <a:t>Emplea por tanto incremento iterativo para mantener un ritmo de avance constante.</a:t>
            </a:r>
            <a:endParaRPr lang="es-CL" dirty="0"/>
          </a:p>
        </p:txBody>
      </p:sp>
      <p:sp>
        <p:nvSpPr>
          <p:cNvPr id="5" name="Footer Placeholder 4">
            <a:extLst>
              <a:ext uri="{FF2B5EF4-FFF2-40B4-BE49-F238E27FC236}">
                <a16:creationId xmlns:a16="http://schemas.microsoft.com/office/drawing/2014/main" id="{A7934CAA-2808-4AD4-8C3C-C1078281E049}"/>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40433277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9659E-8A4F-4141-85DF-62A85F0E7D1F}"/>
              </a:ext>
            </a:extLst>
          </p:cNvPr>
          <p:cNvSpPr>
            <a:spLocks noGrp="1"/>
          </p:cNvSpPr>
          <p:nvPr>
            <p:ph type="title"/>
          </p:nvPr>
        </p:nvSpPr>
        <p:spPr/>
        <p:txBody>
          <a:bodyPr/>
          <a:lstStyle/>
          <a:p>
            <a:r>
              <a:rPr lang="es-CL" dirty="0"/>
              <a:t>Artefactos</a:t>
            </a:r>
          </a:p>
        </p:txBody>
      </p:sp>
      <p:sp>
        <p:nvSpPr>
          <p:cNvPr id="3" name="Content Placeholder 2">
            <a:extLst>
              <a:ext uri="{FF2B5EF4-FFF2-40B4-BE49-F238E27FC236}">
                <a16:creationId xmlns:a16="http://schemas.microsoft.com/office/drawing/2014/main" id="{6BC97FF4-F004-4826-AD2F-8FB704F6DB5D}"/>
              </a:ext>
            </a:extLst>
          </p:cNvPr>
          <p:cNvSpPr>
            <a:spLocks noGrp="1"/>
          </p:cNvSpPr>
          <p:nvPr>
            <p:ph idx="1"/>
          </p:nvPr>
        </p:nvSpPr>
        <p:spPr/>
        <p:txBody>
          <a:bodyPr/>
          <a:lstStyle/>
          <a:p>
            <a:r>
              <a:rPr lang="es-ES" b="1" dirty="0"/>
              <a:t>Pila del producto: (</a:t>
            </a:r>
            <a:r>
              <a:rPr lang="es-ES" b="1" dirty="0" err="1"/>
              <a:t>product</a:t>
            </a:r>
            <a:r>
              <a:rPr lang="es-ES" b="1" dirty="0"/>
              <a:t> backlog) </a:t>
            </a:r>
            <a:r>
              <a:rPr lang="es-ES" dirty="0"/>
              <a:t>lista de requisitos de usuario, que a partir de la visión inicial del producto crece y evoluciona durante el desarrollo.</a:t>
            </a:r>
          </a:p>
          <a:p>
            <a:r>
              <a:rPr lang="es-ES" b="1" dirty="0"/>
              <a:t>Pila del sprint: (sprint backlog) </a:t>
            </a:r>
            <a:r>
              <a:rPr lang="es-ES" dirty="0"/>
              <a:t>lista de los trabajos que debe realizar el equipo durante el sprint para generar el incremento previsto.</a:t>
            </a:r>
          </a:p>
          <a:p>
            <a:r>
              <a:rPr lang="es-ES" b="1" dirty="0"/>
              <a:t>Incremento</a:t>
            </a:r>
            <a:r>
              <a:rPr lang="es-ES" dirty="0"/>
              <a:t>: resultado de cada sprint.</a:t>
            </a:r>
            <a:endParaRPr lang="es-CL" dirty="0"/>
          </a:p>
        </p:txBody>
      </p:sp>
      <p:sp>
        <p:nvSpPr>
          <p:cNvPr id="4" name="Footer Placeholder 3">
            <a:extLst>
              <a:ext uri="{FF2B5EF4-FFF2-40B4-BE49-F238E27FC236}">
                <a16:creationId xmlns:a16="http://schemas.microsoft.com/office/drawing/2014/main" id="{36DD56EF-F597-4506-822A-3C4DD032CF41}"/>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21452741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7743172-17A8-4FA4-8434-B813E03B766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4CE1233C-FD2F-489E-BFDE-086F5FED649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D307CABF-103C-440C-B19B-4472B04BFCEC}"/>
              </a:ext>
            </a:extLst>
          </p:cNvPr>
          <p:cNvPicPr>
            <a:picLocks noGrp="1" noChangeAspect="1"/>
          </p:cNvPicPr>
          <p:nvPr>
            <p:ph idx="1"/>
          </p:nvPr>
        </p:nvPicPr>
        <p:blipFill>
          <a:blip r:embed="rId3"/>
          <a:stretch>
            <a:fillRect/>
          </a:stretch>
        </p:blipFill>
        <p:spPr>
          <a:xfrm>
            <a:off x="5280472" y="1512088"/>
            <a:ext cx="6268062" cy="3660650"/>
          </a:xfrm>
          <a:prstGeom prst="roundRect">
            <a:avLst>
              <a:gd name="adj" fmla="val 3876"/>
            </a:avLst>
          </a:prstGeom>
          <a:ln>
            <a:solidFill>
              <a:schemeClr val="accent1"/>
            </a:solidFill>
          </a:ln>
          <a:effectLst/>
        </p:spPr>
      </p:pic>
      <p:sp>
        <p:nvSpPr>
          <p:cNvPr id="2" name="Title 1">
            <a:extLst>
              <a:ext uri="{FF2B5EF4-FFF2-40B4-BE49-F238E27FC236}">
                <a16:creationId xmlns:a16="http://schemas.microsoft.com/office/drawing/2014/main" id="{376F44FF-3BDC-4ABC-B9B4-A07DA157F1EE}"/>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a:t>Artefactos</a:t>
            </a:r>
          </a:p>
        </p:txBody>
      </p:sp>
      <p:sp>
        <p:nvSpPr>
          <p:cNvPr id="4" name="Footer Placeholder 3">
            <a:extLst>
              <a:ext uri="{FF2B5EF4-FFF2-40B4-BE49-F238E27FC236}">
                <a16:creationId xmlns:a16="http://schemas.microsoft.com/office/drawing/2014/main" id="{D993ED98-AC73-4F54-8961-64721ABE5284}"/>
              </a:ext>
            </a:extLst>
          </p:cNvPr>
          <p:cNvSpPr>
            <a:spLocks noGrp="1"/>
          </p:cNvSpPr>
          <p:nvPr>
            <p:ph type="ftr" sz="quarter" idx="11"/>
          </p:nvPr>
        </p:nvSpPr>
        <p:spPr>
          <a:xfrm>
            <a:off x="451514" y="6041362"/>
            <a:ext cx="3444211" cy="365125"/>
          </a:xfrm>
        </p:spPr>
        <p:txBody>
          <a:bodyPr vert="horz" lIns="91440" tIns="45720" rIns="91440" bIns="45720" rtlCol="0" anchor="b">
            <a:normAutofit/>
          </a:bodyPr>
          <a:lstStyle/>
          <a:p>
            <a:pPr defTabSz="914400">
              <a:spcAft>
                <a:spcPts val="600"/>
              </a:spcAft>
            </a:pPr>
            <a:r>
              <a:rPr lang="en-US" kern="1200">
                <a:solidFill>
                  <a:srgbClr val="FFFFFF"/>
                </a:solidFill>
                <a:latin typeface="+mn-lt"/>
                <a:ea typeface="+mn-ea"/>
                <a:cs typeface="+mn-cs"/>
              </a:rPr>
              <a:t>Rodrigo Alfaro Pinto, rfalfarop@gmail.com</a:t>
            </a:r>
          </a:p>
        </p:txBody>
      </p:sp>
    </p:spTree>
    <p:extLst>
      <p:ext uri="{BB962C8B-B14F-4D97-AF65-F5344CB8AC3E}">
        <p14:creationId xmlns:p14="http://schemas.microsoft.com/office/powerpoint/2010/main" val="266319222"/>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89DB7-A17A-453A-8A44-C873B9D8F64E}"/>
              </a:ext>
            </a:extLst>
          </p:cNvPr>
          <p:cNvSpPr>
            <a:spLocks noGrp="1"/>
          </p:cNvSpPr>
          <p:nvPr>
            <p:ph type="title"/>
          </p:nvPr>
        </p:nvSpPr>
        <p:spPr/>
        <p:txBody>
          <a:bodyPr/>
          <a:lstStyle/>
          <a:p>
            <a:r>
              <a:rPr lang="es-ES" dirty="0"/>
              <a:t>Pila del producto y pila del sprint: los requisitos en desarrollo ágil.</a:t>
            </a:r>
            <a:endParaRPr lang="es-CL" dirty="0"/>
          </a:p>
        </p:txBody>
      </p:sp>
      <p:sp>
        <p:nvSpPr>
          <p:cNvPr id="3" name="Content Placeholder 2">
            <a:extLst>
              <a:ext uri="{FF2B5EF4-FFF2-40B4-BE49-F238E27FC236}">
                <a16:creationId xmlns:a16="http://schemas.microsoft.com/office/drawing/2014/main" id="{FDA0926D-33F3-47CD-8C77-120C42B9FCE4}"/>
              </a:ext>
            </a:extLst>
          </p:cNvPr>
          <p:cNvSpPr>
            <a:spLocks noGrp="1"/>
          </p:cNvSpPr>
          <p:nvPr>
            <p:ph idx="1"/>
          </p:nvPr>
        </p:nvSpPr>
        <p:spPr/>
        <p:txBody>
          <a:bodyPr/>
          <a:lstStyle/>
          <a:p>
            <a:r>
              <a:rPr lang="es-ES" dirty="0"/>
              <a:t>En la ingeniería de software tradicional, los requisitos del sistema forman parte del proceso de adquisición, siendo por tanto responsabilidad del cliente la definición del problema y de las funcionalidades que debe aportar la solución.</a:t>
            </a:r>
          </a:p>
          <a:p>
            <a:r>
              <a:rPr lang="es-ES" dirty="0"/>
              <a:t>No importa si se trata de gestión tradicional o ágil. </a:t>
            </a:r>
            <a:r>
              <a:rPr lang="es-ES" u="sng" dirty="0"/>
              <a:t>La pila del producto es responsabilidad del cliente, aunque se aborda de forma diferente en cada caso</a:t>
            </a:r>
            <a:r>
              <a:rPr lang="es-ES" dirty="0"/>
              <a:t>.</a:t>
            </a:r>
            <a:endParaRPr lang="es-CL" dirty="0"/>
          </a:p>
        </p:txBody>
      </p:sp>
      <p:sp>
        <p:nvSpPr>
          <p:cNvPr id="4" name="Footer Placeholder 3">
            <a:extLst>
              <a:ext uri="{FF2B5EF4-FFF2-40B4-BE49-F238E27FC236}">
                <a16:creationId xmlns:a16="http://schemas.microsoft.com/office/drawing/2014/main" id="{3E899908-5462-45E6-95AC-E8D9B11725E1}"/>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29350936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7743172-17A8-4FA4-8434-B813E03B766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4CE1233C-FD2F-489E-BFDE-086F5FED649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D714C179-505F-4406-947F-62025D5D27B3}"/>
              </a:ext>
            </a:extLst>
          </p:cNvPr>
          <p:cNvPicPr>
            <a:picLocks noGrp="1" noChangeAspect="1"/>
          </p:cNvPicPr>
          <p:nvPr>
            <p:ph idx="1"/>
          </p:nvPr>
        </p:nvPicPr>
        <p:blipFill>
          <a:blip r:embed="rId3"/>
          <a:stretch>
            <a:fillRect/>
          </a:stretch>
        </p:blipFill>
        <p:spPr>
          <a:xfrm>
            <a:off x="5280472" y="1360139"/>
            <a:ext cx="6268062" cy="3964548"/>
          </a:xfrm>
          <a:prstGeom prst="roundRect">
            <a:avLst>
              <a:gd name="adj" fmla="val 3876"/>
            </a:avLst>
          </a:prstGeom>
          <a:ln>
            <a:solidFill>
              <a:schemeClr val="accent1"/>
            </a:solidFill>
          </a:ln>
          <a:effectLst/>
        </p:spPr>
      </p:pic>
      <p:sp>
        <p:nvSpPr>
          <p:cNvPr id="2" name="Title 1">
            <a:extLst>
              <a:ext uri="{FF2B5EF4-FFF2-40B4-BE49-F238E27FC236}">
                <a16:creationId xmlns:a16="http://schemas.microsoft.com/office/drawing/2014/main" id="{1E889DB7-A17A-453A-8A44-C873B9D8F64E}"/>
              </a:ext>
            </a:extLst>
          </p:cNvPr>
          <p:cNvSpPr>
            <a:spLocks noGrp="1"/>
          </p:cNvSpPr>
          <p:nvPr>
            <p:ph type="title"/>
          </p:nvPr>
        </p:nvSpPr>
        <p:spPr>
          <a:xfrm>
            <a:off x="451514" y="1800225"/>
            <a:ext cx="3444211" cy="4241136"/>
          </a:xfrm>
        </p:spPr>
        <p:txBody>
          <a:bodyPr vert="horz" lIns="91440" tIns="45720" rIns="91440" bIns="45720" rtlCol="0" anchor="t">
            <a:normAutofit/>
          </a:bodyPr>
          <a:lstStyle/>
          <a:p>
            <a:pPr>
              <a:lnSpc>
                <a:spcPct val="90000"/>
              </a:lnSpc>
            </a:pPr>
            <a:r>
              <a:rPr lang="en-US" sz="4100"/>
              <a:t>Pila del producto y pila del sprint: los requisitos en desarrollo ágil.</a:t>
            </a:r>
          </a:p>
        </p:txBody>
      </p:sp>
      <p:sp>
        <p:nvSpPr>
          <p:cNvPr id="4" name="Footer Placeholder 3">
            <a:extLst>
              <a:ext uri="{FF2B5EF4-FFF2-40B4-BE49-F238E27FC236}">
                <a16:creationId xmlns:a16="http://schemas.microsoft.com/office/drawing/2014/main" id="{3E899908-5462-45E6-95AC-E8D9B11725E1}"/>
              </a:ext>
            </a:extLst>
          </p:cNvPr>
          <p:cNvSpPr>
            <a:spLocks noGrp="1"/>
          </p:cNvSpPr>
          <p:nvPr>
            <p:ph type="ftr" sz="quarter" idx="11"/>
          </p:nvPr>
        </p:nvSpPr>
        <p:spPr>
          <a:xfrm>
            <a:off x="451514" y="6041362"/>
            <a:ext cx="3444211" cy="365125"/>
          </a:xfrm>
        </p:spPr>
        <p:txBody>
          <a:bodyPr vert="horz" lIns="91440" tIns="45720" rIns="91440" bIns="45720" rtlCol="0" anchor="b">
            <a:normAutofit/>
          </a:bodyPr>
          <a:lstStyle/>
          <a:p>
            <a:pPr defTabSz="914400">
              <a:spcAft>
                <a:spcPts val="600"/>
              </a:spcAft>
            </a:pPr>
            <a:r>
              <a:rPr lang="en-US" kern="1200">
                <a:solidFill>
                  <a:srgbClr val="FFFFFF"/>
                </a:solidFill>
                <a:latin typeface="+mn-lt"/>
                <a:ea typeface="+mn-ea"/>
                <a:cs typeface="+mn-cs"/>
              </a:rPr>
              <a:t>Rodrigo Alfaro Pinto, rfalfarop@gmail.com</a:t>
            </a:r>
          </a:p>
        </p:txBody>
      </p:sp>
    </p:spTree>
    <p:extLst>
      <p:ext uri="{BB962C8B-B14F-4D97-AF65-F5344CB8AC3E}">
        <p14:creationId xmlns:p14="http://schemas.microsoft.com/office/powerpoint/2010/main" val="678202877"/>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89DB7-A17A-453A-8A44-C873B9D8F64E}"/>
              </a:ext>
            </a:extLst>
          </p:cNvPr>
          <p:cNvSpPr>
            <a:spLocks noGrp="1"/>
          </p:cNvSpPr>
          <p:nvPr>
            <p:ph type="title"/>
          </p:nvPr>
        </p:nvSpPr>
        <p:spPr/>
        <p:txBody>
          <a:bodyPr/>
          <a:lstStyle/>
          <a:p>
            <a:r>
              <a:rPr lang="es-ES" dirty="0"/>
              <a:t>Pila del producto y pila del sprint: los requisitos en desarrollo ágil.</a:t>
            </a:r>
            <a:endParaRPr lang="es-CL" dirty="0"/>
          </a:p>
        </p:txBody>
      </p:sp>
      <p:sp>
        <p:nvSpPr>
          <p:cNvPr id="3" name="Content Placeholder 2">
            <a:extLst>
              <a:ext uri="{FF2B5EF4-FFF2-40B4-BE49-F238E27FC236}">
                <a16:creationId xmlns:a16="http://schemas.microsoft.com/office/drawing/2014/main" id="{FDA0926D-33F3-47CD-8C77-120C42B9FCE4}"/>
              </a:ext>
            </a:extLst>
          </p:cNvPr>
          <p:cNvSpPr>
            <a:spLocks noGrp="1"/>
          </p:cNvSpPr>
          <p:nvPr>
            <p:ph idx="1"/>
          </p:nvPr>
        </p:nvSpPr>
        <p:spPr/>
        <p:txBody>
          <a:bodyPr/>
          <a:lstStyle/>
          <a:p>
            <a:r>
              <a:rPr lang="es-ES" dirty="0"/>
              <a:t>En los proyectos predictivos, los requisitos del sistema suelen especificarse en documentos formales; </a:t>
            </a:r>
            <a:r>
              <a:rPr lang="es-ES" u="sng" dirty="0"/>
              <a:t>mientras que en los proyectos ágiles toman la forma de pila del producto o lista de historias de usuario</a:t>
            </a:r>
            <a:r>
              <a:rPr lang="es-ES" dirty="0"/>
              <a:t>.</a:t>
            </a:r>
          </a:p>
          <a:p>
            <a:r>
              <a:rPr lang="es-ES" dirty="0"/>
              <a:t>Los requisitos del sistema formales se especifican de forma completa y cerrada al inicio del proyecto; </a:t>
            </a:r>
            <a:r>
              <a:rPr lang="es-ES" u="sng" dirty="0"/>
              <a:t>sin embargo una pila del producto es un documento vivo, que evoluciona durante el desarrollo</a:t>
            </a:r>
            <a:r>
              <a:rPr lang="es-ES" dirty="0"/>
              <a:t>.</a:t>
            </a:r>
          </a:p>
          <a:p>
            <a:r>
              <a:rPr lang="es-ES" dirty="0"/>
              <a:t>Los requisitos del sistema los desarrolla una persona o equipo especializado en ingeniería de requisitos a través del proceso de obtención (elicitación) con el cliente.</a:t>
            </a:r>
          </a:p>
          <a:p>
            <a:r>
              <a:rPr lang="es-ES" dirty="0"/>
              <a:t>En scrum el cliente (propietario del producto) comparte su visión con todo el equipo, y la pila del producto se realiza y evoluciona de forma continua con los aportes de todos.</a:t>
            </a:r>
            <a:endParaRPr lang="es-CL" dirty="0"/>
          </a:p>
        </p:txBody>
      </p:sp>
      <p:sp>
        <p:nvSpPr>
          <p:cNvPr id="4" name="Footer Placeholder 3">
            <a:extLst>
              <a:ext uri="{FF2B5EF4-FFF2-40B4-BE49-F238E27FC236}">
                <a16:creationId xmlns:a16="http://schemas.microsoft.com/office/drawing/2014/main" id="{3E899908-5462-45E6-95AC-E8D9B11725E1}"/>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23133742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89DB7-A17A-453A-8A44-C873B9D8F64E}"/>
              </a:ext>
            </a:extLst>
          </p:cNvPr>
          <p:cNvSpPr>
            <a:spLocks noGrp="1"/>
          </p:cNvSpPr>
          <p:nvPr>
            <p:ph type="title"/>
          </p:nvPr>
        </p:nvSpPr>
        <p:spPr/>
        <p:txBody>
          <a:bodyPr/>
          <a:lstStyle/>
          <a:p>
            <a:r>
              <a:rPr lang="es-ES" dirty="0"/>
              <a:t>Pila del producto y pila del sprint: los requisitos en desarrollo ágil.</a:t>
            </a:r>
            <a:endParaRPr lang="es-CL" dirty="0"/>
          </a:p>
        </p:txBody>
      </p:sp>
      <p:sp>
        <p:nvSpPr>
          <p:cNvPr id="3" name="Content Placeholder 2">
            <a:extLst>
              <a:ext uri="{FF2B5EF4-FFF2-40B4-BE49-F238E27FC236}">
                <a16:creationId xmlns:a16="http://schemas.microsoft.com/office/drawing/2014/main" id="{FDA0926D-33F3-47CD-8C77-120C42B9FCE4}"/>
              </a:ext>
            </a:extLst>
          </p:cNvPr>
          <p:cNvSpPr>
            <a:spLocks noGrp="1"/>
          </p:cNvSpPr>
          <p:nvPr>
            <p:ph idx="1"/>
          </p:nvPr>
        </p:nvSpPr>
        <p:spPr/>
        <p:txBody>
          <a:bodyPr/>
          <a:lstStyle/>
          <a:p>
            <a:r>
              <a:rPr lang="es-ES" dirty="0"/>
              <a:t>Scrum, emplea dos formatos para registrar los requisitos:</a:t>
            </a:r>
          </a:p>
          <a:p>
            <a:pPr lvl="1"/>
            <a:r>
              <a:rPr lang="es-ES" dirty="0"/>
              <a:t>Pila del producto (</a:t>
            </a:r>
            <a:r>
              <a:rPr lang="es-ES" dirty="0" err="1"/>
              <a:t>Product</a:t>
            </a:r>
            <a:r>
              <a:rPr lang="es-ES" dirty="0"/>
              <a:t> Backlog)</a:t>
            </a:r>
          </a:p>
          <a:p>
            <a:pPr lvl="1"/>
            <a:r>
              <a:rPr lang="es-ES" dirty="0"/>
              <a:t>Pila del sprint (Sprint Backlog)</a:t>
            </a:r>
            <a:endParaRPr lang="es-CL" dirty="0"/>
          </a:p>
        </p:txBody>
      </p:sp>
      <p:sp>
        <p:nvSpPr>
          <p:cNvPr id="4" name="Footer Placeholder 3">
            <a:extLst>
              <a:ext uri="{FF2B5EF4-FFF2-40B4-BE49-F238E27FC236}">
                <a16:creationId xmlns:a16="http://schemas.microsoft.com/office/drawing/2014/main" id="{3E899908-5462-45E6-95AC-E8D9B11725E1}"/>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126338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8A77B6-1511-4557-84E3-B26C7A15AA76}"/>
              </a:ext>
            </a:extLst>
          </p:cNvPr>
          <p:cNvSpPr>
            <a:spLocks noGrp="1"/>
          </p:cNvSpPr>
          <p:nvPr>
            <p:ph type="title"/>
          </p:nvPr>
        </p:nvSpPr>
        <p:spPr/>
        <p:txBody>
          <a:bodyPr/>
          <a:lstStyle/>
          <a:p>
            <a:r>
              <a:rPr lang="es-CL" dirty="0"/>
              <a:t>Ágil</a:t>
            </a:r>
          </a:p>
        </p:txBody>
      </p:sp>
      <p:sp>
        <p:nvSpPr>
          <p:cNvPr id="5" name="Content Placeholder 4">
            <a:extLst>
              <a:ext uri="{FF2B5EF4-FFF2-40B4-BE49-F238E27FC236}">
                <a16:creationId xmlns:a16="http://schemas.microsoft.com/office/drawing/2014/main" id="{EE411A1D-10B6-4885-BFA4-D96C713D1E84}"/>
              </a:ext>
            </a:extLst>
          </p:cNvPr>
          <p:cNvSpPr>
            <a:spLocks noGrp="1"/>
          </p:cNvSpPr>
          <p:nvPr>
            <p:ph idx="1"/>
          </p:nvPr>
        </p:nvSpPr>
        <p:spPr/>
        <p:txBody>
          <a:bodyPr>
            <a:normAutofit/>
          </a:bodyPr>
          <a:lstStyle/>
          <a:p>
            <a:r>
              <a:rPr lang="es-ES" dirty="0"/>
              <a:t>Hoy hay directores de producto que no necesitan conocer cuáles van a ser las 200 funcionalidades que tendrá el producto final, ni si estará terminado en 12 o en 16 meses.</a:t>
            </a:r>
          </a:p>
          <a:p>
            <a:r>
              <a:rPr lang="es-ES" dirty="0"/>
              <a:t>Hay clientes que necesitan disponer de una primera versión con funcionalidades mínimas en cuestión de semanas, y no un producto completo dentro de uno o dos años. Clientes cuyo interés es poner en el mercado rápidamente un concepto nuevo, y desarrollar de forma continua su valor. </a:t>
            </a:r>
          </a:p>
          <a:p>
            <a:r>
              <a:rPr lang="es-ES" u="sng" dirty="0"/>
              <a:t>La mayoría de los fracasos se producen por aplicar ingeniería secuencial y gestión predictiva tanto en el proceso de adquisición (requisitos, contratación, seguimiento y entrega) como en la gestión del proyecto</a:t>
            </a:r>
            <a:r>
              <a:rPr lang="es-ES" dirty="0"/>
              <a:t>, en productos que no necesitan tanto garantías de previsibilidad en la ejecución, como respuesta rápida y flexibilidad para funcionar en entornos de negocio que cambian y evolucionan rápidamente.</a:t>
            </a:r>
            <a:endParaRPr lang="es-CL" dirty="0"/>
          </a:p>
        </p:txBody>
      </p:sp>
      <p:sp>
        <p:nvSpPr>
          <p:cNvPr id="6" name="Footer Placeholder 5">
            <a:extLst>
              <a:ext uri="{FF2B5EF4-FFF2-40B4-BE49-F238E27FC236}">
                <a16:creationId xmlns:a16="http://schemas.microsoft.com/office/drawing/2014/main" id="{1E1334FF-62D3-4EA3-9B13-DEDDEEB9E2C6}"/>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1853946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89DB7-A17A-453A-8A44-C873B9D8F64E}"/>
              </a:ext>
            </a:extLst>
          </p:cNvPr>
          <p:cNvSpPr>
            <a:spLocks noGrp="1"/>
          </p:cNvSpPr>
          <p:nvPr>
            <p:ph type="title"/>
          </p:nvPr>
        </p:nvSpPr>
        <p:spPr/>
        <p:txBody>
          <a:bodyPr/>
          <a:lstStyle/>
          <a:p>
            <a:r>
              <a:rPr lang="es-ES" dirty="0"/>
              <a:t>Pila del producto y pila del sprint: los requisitos en desarrollo ágil.</a:t>
            </a:r>
            <a:endParaRPr lang="es-CL" dirty="0"/>
          </a:p>
        </p:txBody>
      </p:sp>
      <p:sp>
        <p:nvSpPr>
          <p:cNvPr id="3" name="Content Placeholder 2">
            <a:extLst>
              <a:ext uri="{FF2B5EF4-FFF2-40B4-BE49-F238E27FC236}">
                <a16:creationId xmlns:a16="http://schemas.microsoft.com/office/drawing/2014/main" id="{FDA0926D-33F3-47CD-8C77-120C42B9FCE4}"/>
              </a:ext>
            </a:extLst>
          </p:cNvPr>
          <p:cNvSpPr>
            <a:spLocks noGrp="1"/>
          </p:cNvSpPr>
          <p:nvPr>
            <p:ph idx="1"/>
          </p:nvPr>
        </p:nvSpPr>
        <p:spPr/>
        <p:txBody>
          <a:bodyPr/>
          <a:lstStyle/>
          <a:p>
            <a:r>
              <a:rPr lang="es-ES" b="1" dirty="0"/>
              <a:t>La pila del producto</a:t>
            </a:r>
            <a:r>
              <a:rPr lang="es-ES" dirty="0"/>
              <a:t> registra los requisitos vistos desde el punto de vista del cliente. Un enfoque similar al de los requisitos del sistema o “</a:t>
            </a:r>
            <a:r>
              <a:rPr lang="es-ES" dirty="0" err="1"/>
              <a:t>ConOps</a:t>
            </a:r>
            <a:r>
              <a:rPr lang="es-ES" dirty="0"/>
              <a:t>” de la ingeniería de software tradicional. Está formada por la lista de funcionalidades o "historias de usuario" que desea obtener el cliente, ordenadas por la prioridad que el mismo da a cada una.</a:t>
            </a:r>
          </a:p>
          <a:p>
            <a:r>
              <a:rPr lang="es-ES" b="1" dirty="0"/>
              <a:t>La pila del sprint</a:t>
            </a:r>
            <a:r>
              <a:rPr lang="es-ES" dirty="0"/>
              <a:t> refleja los requisitos vistos desde el punto de vista del equipo de desarrollo. Está formada por la lista de tareas en las que se descomponen las historias de usuario que se van a llevar a cabo en el sprint.</a:t>
            </a:r>
            <a:endParaRPr lang="es-CL" dirty="0"/>
          </a:p>
        </p:txBody>
      </p:sp>
      <p:sp>
        <p:nvSpPr>
          <p:cNvPr id="4" name="Footer Placeholder 3">
            <a:extLst>
              <a:ext uri="{FF2B5EF4-FFF2-40B4-BE49-F238E27FC236}">
                <a16:creationId xmlns:a16="http://schemas.microsoft.com/office/drawing/2014/main" id="{3E899908-5462-45E6-95AC-E8D9B11725E1}"/>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9013692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5810C-F4B5-41E6-8C8B-0C162C2BFCD5}"/>
              </a:ext>
            </a:extLst>
          </p:cNvPr>
          <p:cNvSpPr>
            <a:spLocks noGrp="1"/>
          </p:cNvSpPr>
          <p:nvPr>
            <p:ph type="title"/>
          </p:nvPr>
        </p:nvSpPr>
        <p:spPr/>
        <p:txBody>
          <a:bodyPr/>
          <a:lstStyle/>
          <a:p>
            <a:r>
              <a:rPr lang="es-ES" dirty="0"/>
              <a:t>Pila del producto: los requisitos del cliente</a:t>
            </a:r>
            <a:endParaRPr lang="es-CL" dirty="0"/>
          </a:p>
        </p:txBody>
      </p:sp>
      <p:sp>
        <p:nvSpPr>
          <p:cNvPr id="3" name="Content Placeholder 2">
            <a:extLst>
              <a:ext uri="{FF2B5EF4-FFF2-40B4-BE49-F238E27FC236}">
                <a16:creationId xmlns:a16="http://schemas.microsoft.com/office/drawing/2014/main" id="{48EBF4C3-5143-4F1E-ACD8-B76CE1665991}"/>
              </a:ext>
            </a:extLst>
          </p:cNvPr>
          <p:cNvSpPr>
            <a:spLocks noGrp="1"/>
          </p:cNvSpPr>
          <p:nvPr>
            <p:ph idx="1"/>
          </p:nvPr>
        </p:nvSpPr>
        <p:spPr/>
        <p:txBody>
          <a:bodyPr>
            <a:normAutofit lnSpcReduction="10000"/>
          </a:bodyPr>
          <a:lstStyle/>
          <a:p>
            <a:r>
              <a:rPr lang="es-ES" dirty="0"/>
              <a:t>La pila del producto es la lista ordenada de todo aquello que el propietario de producto cree que necesita el producto.</a:t>
            </a:r>
          </a:p>
          <a:p>
            <a:r>
              <a:rPr lang="es-ES" dirty="0"/>
              <a:t>Es el inventario de funcionalidades, mejoras, tecnología y corrección de errores que deben incorporarse al producto a través de los sucesivos </a:t>
            </a:r>
            <a:r>
              <a:rPr lang="es-ES" dirty="0" err="1"/>
              <a:t>sprints</a:t>
            </a:r>
            <a:r>
              <a:rPr lang="es-ES" dirty="0"/>
              <a:t>.</a:t>
            </a:r>
          </a:p>
          <a:p>
            <a:r>
              <a:rPr lang="es-ES" dirty="0"/>
              <a:t>Representa todo aquello que esperan el cliente, los usuarios, y en general los interesados. Todo lo que suponga un trabajo que debe realizar el equipo debe estar reflejado en esta pila.</a:t>
            </a:r>
          </a:p>
          <a:p>
            <a:r>
              <a:rPr lang="es-ES" dirty="0"/>
              <a:t>Estos son algunos ejemplos de posibles entradas a una pila del producto:</a:t>
            </a:r>
          </a:p>
          <a:p>
            <a:pPr lvl="1"/>
            <a:r>
              <a:rPr lang="es-ES" dirty="0"/>
              <a:t>Ofrecer a los usuarios la consulta de las obras publicadas por un determinado autor.</a:t>
            </a:r>
          </a:p>
          <a:p>
            <a:pPr lvl="1"/>
            <a:r>
              <a:rPr lang="es-ES" dirty="0"/>
              <a:t>Reducir el tiempo de instalación del programa.</a:t>
            </a:r>
          </a:p>
          <a:p>
            <a:pPr lvl="1"/>
            <a:r>
              <a:rPr lang="es-ES" dirty="0"/>
              <a:t>Ofrecer la consulta de una obra a través de un API web.</a:t>
            </a:r>
            <a:endParaRPr lang="es-CL" dirty="0"/>
          </a:p>
        </p:txBody>
      </p:sp>
      <p:sp>
        <p:nvSpPr>
          <p:cNvPr id="4" name="Footer Placeholder 3">
            <a:extLst>
              <a:ext uri="{FF2B5EF4-FFF2-40B4-BE49-F238E27FC236}">
                <a16:creationId xmlns:a16="http://schemas.microsoft.com/office/drawing/2014/main" id="{625FC9E9-6D9B-4931-887F-2AB26A901BF0}"/>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23770347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5810C-F4B5-41E6-8C8B-0C162C2BFCD5}"/>
              </a:ext>
            </a:extLst>
          </p:cNvPr>
          <p:cNvSpPr>
            <a:spLocks noGrp="1"/>
          </p:cNvSpPr>
          <p:nvPr>
            <p:ph type="title"/>
          </p:nvPr>
        </p:nvSpPr>
        <p:spPr/>
        <p:txBody>
          <a:bodyPr/>
          <a:lstStyle/>
          <a:p>
            <a:r>
              <a:rPr lang="es-ES" dirty="0"/>
              <a:t>Pila del producto: los requisitos del cliente</a:t>
            </a:r>
            <a:endParaRPr lang="es-CL" dirty="0"/>
          </a:p>
        </p:txBody>
      </p:sp>
      <p:sp>
        <p:nvSpPr>
          <p:cNvPr id="3" name="Content Placeholder 2">
            <a:extLst>
              <a:ext uri="{FF2B5EF4-FFF2-40B4-BE49-F238E27FC236}">
                <a16:creationId xmlns:a16="http://schemas.microsoft.com/office/drawing/2014/main" id="{48EBF4C3-5143-4F1E-ACD8-B76CE1665991}"/>
              </a:ext>
            </a:extLst>
          </p:cNvPr>
          <p:cNvSpPr>
            <a:spLocks noGrp="1"/>
          </p:cNvSpPr>
          <p:nvPr>
            <p:ph idx="1"/>
          </p:nvPr>
        </p:nvSpPr>
        <p:spPr/>
        <p:txBody>
          <a:bodyPr>
            <a:normAutofit/>
          </a:bodyPr>
          <a:lstStyle/>
          <a:p>
            <a:r>
              <a:rPr lang="es-ES" dirty="0"/>
              <a:t>La pila del producto nunca se da por completada; está en continuo crecimiento y evolución. Al comenzar el proyecto incluye los requisitos inicialmente conocidos y mejor entendidos, y evoluciona conforme avanza el desarrollo.</a:t>
            </a:r>
          </a:p>
          <a:p>
            <a:r>
              <a:rPr lang="es-ES" dirty="0"/>
              <a:t>Gracias a su carácter dinámico refleja aquello que el producto necesita incorporar para adecuarse a las circunstancias, en todo momento.</a:t>
            </a:r>
          </a:p>
          <a:p>
            <a:r>
              <a:rPr lang="es-ES" dirty="0"/>
              <a:t>Antes de empezar a iterar el producto es necesario:</a:t>
            </a:r>
          </a:p>
          <a:p>
            <a:pPr lvl="1"/>
            <a:r>
              <a:rPr lang="es-ES" u="sng" dirty="0"/>
              <a:t>Que el propietario de producto tenga la visión del objetivo de negocio </a:t>
            </a:r>
            <a:r>
              <a:rPr lang="es-ES" dirty="0"/>
              <a:t>que quiere conseguir, y la comparta con el equipo.</a:t>
            </a:r>
          </a:p>
          <a:p>
            <a:pPr lvl="1"/>
            <a:r>
              <a:rPr lang="es-ES" dirty="0"/>
              <a:t>Que la pila del producto tenga historias de usuario suficientes para realizar el primer sprint.</a:t>
            </a:r>
            <a:endParaRPr lang="es-CL" dirty="0"/>
          </a:p>
        </p:txBody>
      </p:sp>
      <p:sp>
        <p:nvSpPr>
          <p:cNvPr id="4" name="Footer Placeholder 3">
            <a:extLst>
              <a:ext uri="{FF2B5EF4-FFF2-40B4-BE49-F238E27FC236}">
                <a16:creationId xmlns:a16="http://schemas.microsoft.com/office/drawing/2014/main" id="{625FC9E9-6D9B-4931-887F-2AB26A901BF0}"/>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6561473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5810C-F4B5-41E6-8C8B-0C162C2BFCD5}"/>
              </a:ext>
            </a:extLst>
          </p:cNvPr>
          <p:cNvSpPr>
            <a:spLocks noGrp="1"/>
          </p:cNvSpPr>
          <p:nvPr>
            <p:ph type="title"/>
          </p:nvPr>
        </p:nvSpPr>
        <p:spPr/>
        <p:txBody>
          <a:bodyPr/>
          <a:lstStyle/>
          <a:p>
            <a:r>
              <a:rPr lang="es-ES" dirty="0"/>
              <a:t>Pila del producto: los requisitos del cliente</a:t>
            </a:r>
            <a:endParaRPr lang="es-CL" dirty="0"/>
          </a:p>
        </p:txBody>
      </p:sp>
      <p:sp>
        <p:nvSpPr>
          <p:cNvPr id="3" name="Content Placeholder 2">
            <a:extLst>
              <a:ext uri="{FF2B5EF4-FFF2-40B4-BE49-F238E27FC236}">
                <a16:creationId xmlns:a16="http://schemas.microsoft.com/office/drawing/2014/main" id="{48EBF4C3-5143-4F1E-ACD8-B76CE1665991}"/>
              </a:ext>
            </a:extLst>
          </p:cNvPr>
          <p:cNvSpPr>
            <a:spLocks noGrp="1"/>
          </p:cNvSpPr>
          <p:nvPr>
            <p:ph idx="1"/>
          </p:nvPr>
        </p:nvSpPr>
        <p:spPr/>
        <p:txBody>
          <a:bodyPr>
            <a:normAutofit/>
          </a:bodyPr>
          <a:lstStyle/>
          <a:p>
            <a:r>
              <a:rPr lang="es-ES" dirty="0"/>
              <a:t>El propietario del producto mantiene la pila ordenada por la prioridad de los elementos, siendo los más prioritarios los que confieren mayor valor al producto, o por alguna razón resultan más necesarios, y determinan las actividades de desarrollo inmediatas.</a:t>
            </a:r>
          </a:p>
          <a:p>
            <a:r>
              <a:rPr lang="es-ES" dirty="0"/>
              <a:t>El grado de concreción de las historias de usuario en la pila del producto debe ser proporcional a la prioridad: Las de mayor prioridad deben tener un nivel detalle suficiente para poder descomponerse en tareas y pasar al siguiente sprint.</a:t>
            </a:r>
          </a:p>
          <a:p>
            <a:r>
              <a:rPr lang="es-ES" dirty="0"/>
              <a:t>Los elementos de la pila del producto que pueden ser incorporados a un sprint se denominan “preparados” o “accionables” y son los que pueden seleccionarse en la reunión de planificación del sprint.</a:t>
            </a:r>
            <a:endParaRPr lang="es-CL" dirty="0"/>
          </a:p>
        </p:txBody>
      </p:sp>
      <p:sp>
        <p:nvSpPr>
          <p:cNvPr id="4" name="Footer Placeholder 3">
            <a:extLst>
              <a:ext uri="{FF2B5EF4-FFF2-40B4-BE49-F238E27FC236}">
                <a16:creationId xmlns:a16="http://schemas.microsoft.com/office/drawing/2014/main" id="{625FC9E9-6D9B-4931-887F-2AB26A901BF0}"/>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29856419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5810C-F4B5-41E6-8C8B-0C162C2BFCD5}"/>
              </a:ext>
            </a:extLst>
          </p:cNvPr>
          <p:cNvSpPr>
            <a:spLocks noGrp="1"/>
          </p:cNvSpPr>
          <p:nvPr>
            <p:ph type="title"/>
          </p:nvPr>
        </p:nvSpPr>
        <p:spPr/>
        <p:txBody>
          <a:bodyPr/>
          <a:lstStyle/>
          <a:p>
            <a:r>
              <a:rPr lang="es-ES" dirty="0"/>
              <a:t>Pila del producto: preparación de la pila</a:t>
            </a:r>
            <a:endParaRPr lang="es-CL" dirty="0"/>
          </a:p>
        </p:txBody>
      </p:sp>
      <p:sp>
        <p:nvSpPr>
          <p:cNvPr id="3" name="Content Placeholder 2">
            <a:extLst>
              <a:ext uri="{FF2B5EF4-FFF2-40B4-BE49-F238E27FC236}">
                <a16:creationId xmlns:a16="http://schemas.microsoft.com/office/drawing/2014/main" id="{48EBF4C3-5143-4F1E-ACD8-B76CE1665991}"/>
              </a:ext>
            </a:extLst>
          </p:cNvPr>
          <p:cNvSpPr>
            <a:spLocks noGrp="1"/>
          </p:cNvSpPr>
          <p:nvPr>
            <p:ph idx="1"/>
          </p:nvPr>
        </p:nvSpPr>
        <p:spPr/>
        <p:txBody>
          <a:bodyPr>
            <a:normAutofit/>
          </a:bodyPr>
          <a:lstStyle/>
          <a:p>
            <a:r>
              <a:rPr lang="es-ES" dirty="0"/>
              <a:t>Se denomina “preparación” (grooming) de la pila del producto a las </a:t>
            </a:r>
            <a:r>
              <a:rPr lang="es-ES" u="sng" dirty="0"/>
              <a:t>actividades de priorización, detalle y estimación de los elementos que la componen</a:t>
            </a:r>
            <a:r>
              <a:rPr lang="es-ES" dirty="0"/>
              <a:t>. Es un proceso que realizan de forma puntual, en cualquier momento, continua y colaborativa el propietario del producto y el equipo de desarrollo.</a:t>
            </a:r>
          </a:p>
          <a:p>
            <a:r>
              <a:rPr lang="es-ES" u="sng" dirty="0"/>
              <a:t>No debe consumir más del 10% de la capacidad de trabajo del equipo</a:t>
            </a:r>
            <a:r>
              <a:rPr lang="es-ES" dirty="0"/>
              <a:t>.</a:t>
            </a:r>
          </a:p>
          <a:p>
            <a:r>
              <a:rPr lang="es-ES" u="sng" dirty="0"/>
              <a:t>La responsabilidad de estimar el esfuerzo previsible para cada elemento, es de las personas del equipo que previsiblemente harán el trabajo</a:t>
            </a:r>
            <a:r>
              <a:rPr lang="es-ES" dirty="0"/>
              <a:t>.</a:t>
            </a:r>
            <a:endParaRPr lang="es-CL" dirty="0"/>
          </a:p>
        </p:txBody>
      </p:sp>
      <p:sp>
        <p:nvSpPr>
          <p:cNvPr id="4" name="Footer Placeholder 3">
            <a:extLst>
              <a:ext uri="{FF2B5EF4-FFF2-40B4-BE49-F238E27FC236}">
                <a16:creationId xmlns:a16="http://schemas.microsoft.com/office/drawing/2014/main" id="{625FC9E9-6D9B-4931-887F-2AB26A901BF0}"/>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36472095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5810C-F4B5-41E6-8C8B-0C162C2BFCD5}"/>
              </a:ext>
            </a:extLst>
          </p:cNvPr>
          <p:cNvSpPr>
            <a:spLocks noGrp="1"/>
          </p:cNvSpPr>
          <p:nvPr>
            <p:ph type="title"/>
          </p:nvPr>
        </p:nvSpPr>
        <p:spPr/>
        <p:txBody>
          <a:bodyPr/>
          <a:lstStyle/>
          <a:p>
            <a:r>
              <a:rPr lang="es-ES" dirty="0"/>
              <a:t>Pila del producto: formato de la pila</a:t>
            </a:r>
            <a:endParaRPr lang="es-CL" dirty="0"/>
          </a:p>
        </p:txBody>
      </p:sp>
      <p:sp>
        <p:nvSpPr>
          <p:cNvPr id="3" name="Content Placeholder 2">
            <a:extLst>
              <a:ext uri="{FF2B5EF4-FFF2-40B4-BE49-F238E27FC236}">
                <a16:creationId xmlns:a16="http://schemas.microsoft.com/office/drawing/2014/main" id="{48EBF4C3-5143-4F1E-ACD8-B76CE1665991}"/>
              </a:ext>
            </a:extLst>
          </p:cNvPr>
          <p:cNvSpPr>
            <a:spLocks noGrp="1"/>
          </p:cNvSpPr>
          <p:nvPr>
            <p:ph idx="1"/>
          </p:nvPr>
        </p:nvSpPr>
        <p:spPr/>
        <p:txBody>
          <a:bodyPr>
            <a:normAutofit/>
          </a:bodyPr>
          <a:lstStyle/>
          <a:p>
            <a:r>
              <a:rPr lang="es-ES" dirty="0"/>
              <a:t>Scrum prefiere la comunicación verbal o de visualización directa, a la escrita.</a:t>
            </a:r>
          </a:p>
          <a:p>
            <a:r>
              <a:rPr lang="es-ES" dirty="0"/>
              <a:t>La pila del producto no es un documento de requisitos, sino una herramienta de información para el equipo.</a:t>
            </a:r>
          </a:p>
          <a:p>
            <a:r>
              <a:rPr lang="es-ES" dirty="0"/>
              <a:t>Si se emplea formato de lista, la información mínima que se suele incluir para cada historia de usuario es:</a:t>
            </a:r>
          </a:p>
          <a:p>
            <a:pPr lvl="1"/>
            <a:r>
              <a:rPr lang="es-ES" dirty="0"/>
              <a:t>Descripción de la funcionalidad/requisito, denominado “historia de usuario”.</a:t>
            </a:r>
          </a:p>
          <a:p>
            <a:pPr lvl="1"/>
            <a:r>
              <a:rPr lang="es-ES" dirty="0"/>
              <a:t>Prioridad.</a:t>
            </a:r>
          </a:p>
          <a:p>
            <a:pPr lvl="1"/>
            <a:r>
              <a:rPr lang="es-ES" dirty="0" err="1"/>
              <a:t>Preestimación</a:t>
            </a:r>
            <a:r>
              <a:rPr lang="es-ES" dirty="0"/>
              <a:t> del esfuerzo necesario.</a:t>
            </a:r>
            <a:endParaRPr lang="es-CL" dirty="0"/>
          </a:p>
        </p:txBody>
      </p:sp>
      <p:sp>
        <p:nvSpPr>
          <p:cNvPr id="4" name="Footer Placeholder 3">
            <a:extLst>
              <a:ext uri="{FF2B5EF4-FFF2-40B4-BE49-F238E27FC236}">
                <a16:creationId xmlns:a16="http://schemas.microsoft.com/office/drawing/2014/main" id="{625FC9E9-6D9B-4931-887F-2AB26A901BF0}"/>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29007433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5810C-F4B5-41E6-8C8B-0C162C2BFCD5}"/>
              </a:ext>
            </a:extLst>
          </p:cNvPr>
          <p:cNvSpPr>
            <a:spLocks noGrp="1"/>
          </p:cNvSpPr>
          <p:nvPr>
            <p:ph type="title"/>
          </p:nvPr>
        </p:nvSpPr>
        <p:spPr/>
        <p:txBody>
          <a:bodyPr/>
          <a:lstStyle/>
          <a:p>
            <a:r>
              <a:rPr lang="es-ES" dirty="0"/>
              <a:t>Pila del producto: formato de la pila</a:t>
            </a:r>
            <a:endParaRPr lang="es-CL" dirty="0"/>
          </a:p>
        </p:txBody>
      </p:sp>
      <p:sp>
        <p:nvSpPr>
          <p:cNvPr id="3" name="Content Placeholder 2">
            <a:extLst>
              <a:ext uri="{FF2B5EF4-FFF2-40B4-BE49-F238E27FC236}">
                <a16:creationId xmlns:a16="http://schemas.microsoft.com/office/drawing/2014/main" id="{48EBF4C3-5143-4F1E-ACD8-B76CE1665991}"/>
              </a:ext>
            </a:extLst>
          </p:cNvPr>
          <p:cNvSpPr>
            <a:spLocks noGrp="1"/>
          </p:cNvSpPr>
          <p:nvPr>
            <p:ph idx="1"/>
          </p:nvPr>
        </p:nvSpPr>
        <p:spPr/>
        <p:txBody>
          <a:bodyPr>
            <a:normAutofit/>
          </a:bodyPr>
          <a:lstStyle/>
          <a:p>
            <a:r>
              <a:rPr lang="es-ES" dirty="0"/>
              <a:t>Por las características del proyecto o del equipo, se pueden incluir en la pila del producto información adicional como:</a:t>
            </a:r>
          </a:p>
          <a:p>
            <a:pPr lvl="1"/>
            <a:r>
              <a:rPr lang="es-ES" dirty="0"/>
              <a:t>Observaciones.</a:t>
            </a:r>
          </a:p>
          <a:p>
            <a:pPr lvl="1"/>
            <a:r>
              <a:rPr lang="es-ES" dirty="0"/>
              <a:t>Criterio de validación.</a:t>
            </a:r>
          </a:p>
          <a:p>
            <a:pPr lvl="1"/>
            <a:r>
              <a:rPr lang="es-ES" dirty="0"/>
              <a:t>Persona asignada.</a:t>
            </a:r>
          </a:p>
          <a:p>
            <a:pPr lvl="1"/>
            <a:r>
              <a:rPr lang="es-ES" dirty="0" err="1"/>
              <a:t>Nº</a:t>
            </a:r>
            <a:r>
              <a:rPr lang="es-ES" dirty="0"/>
              <a:t> de Sprint en el que se realiza.</a:t>
            </a:r>
          </a:p>
          <a:p>
            <a:pPr lvl="1"/>
            <a:r>
              <a:rPr lang="es-ES" dirty="0"/>
              <a:t>Módulo del sistema al que pertenece.</a:t>
            </a:r>
            <a:endParaRPr lang="es-CL" dirty="0"/>
          </a:p>
        </p:txBody>
      </p:sp>
      <p:sp>
        <p:nvSpPr>
          <p:cNvPr id="4" name="Footer Placeholder 3">
            <a:extLst>
              <a:ext uri="{FF2B5EF4-FFF2-40B4-BE49-F238E27FC236}">
                <a16:creationId xmlns:a16="http://schemas.microsoft.com/office/drawing/2014/main" id="{625FC9E9-6D9B-4931-887F-2AB26A901BF0}"/>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25207028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180DE8A2-73B1-4AFE-8FB9-BE4B66F3981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6">
            <a:extLst>
              <a:ext uri="{FF2B5EF4-FFF2-40B4-BE49-F238E27FC236}">
                <a16:creationId xmlns:a16="http://schemas.microsoft.com/office/drawing/2014/main" id="{E5ADB140-E61F-4DA4-A342-F5EF70772D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3752DBE9-ABBA-44EA-9EA6-D7C25C43B5B1}"/>
              </a:ext>
            </a:extLst>
          </p:cNvPr>
          <p:cNvPicPr>
            <a:picLocks noGrp="1" noChangeAspect="1"/>
          </p:cNvPicPr>
          <p:nvPr>
            <p:ph idx="1"/>
          </p:nvPr>
        </p:nvPicPr>
        <p:blipFill>
          <a:blip r:embed="rId2"/>
          <a:stretch>
            <a:fillRect/>
          </a:stretch>
        </p:blipFill>
        <p:spPr>
          <a:xfrm>
            <a:off x="451514" y="2349499"/>
            <a:ext cx="8598156" cy="3691864"/>
          </a:xfrm>
          <a:prstGeom prst="roundRect">
            <a:avLst>
              <a:gd name="adj" fmla="val 3876"/>
            </a:avLst>
          </a:prstGeom>
          <a:ln>
            <a:solidFill>
              <a:schemeClr val="accent1"/>
            </a:solidFill>
          </a:ln>
          <a:effectLst/>
        </p:spPr>
      </p:pic>
      <p:sp>
        <p:nvSpPr>
          <p:cNvPr id="2" name="Title 1">
            <a:extLst>
              <a:ext uri="{FF2B5EF4-FFF2-40B4-BE49-F238E27FC236}">
                <a16:creationId xmlns:a16="http://schemas.microsoft.com/office/drawing/2014/main" id="{B975810C-F4B5-41E6-8C8B-0C162C2BFCD5}"/>
              </a:ext>
            </a:extLst>
          </p:cNvPr>
          <p:cNvSpPr>
            <a:spLocks noGrp="1"/>
          </p:cNvSpPr>
          <p:nvPr>
            <p:ph type="title"/>
          </p:nvPr>
        </p:nvSpPr>
        <p:spPr>
          <a:xfrm>
            <a:off x="451514" y="394943"/>
            <a:ext cx="11288972" cy="816637"/>
          </a:xfrm>
          <a:effectLst/>
        </p:spPr>
        <p:txBody>
          <a:bodyPr vert="horz" lIns="91440" tIns="45720" rIns="91440" bIns="45720" rtlCol="0" anchor="b">
            <a:normAutofit/>
          </a:bodyPr>
          <a:lstStyle/>
          <a:p>
            <a:r>
              <a:rPr lang="en-US" sz="3200">
                <a:solidFill>
                  <a:srgbClr val="FFFFFF"/>
                </a:solidFill>
              </a:rPr>
              <a:t>Pila del producto: formato de la pila</a:t>
            </a:r>
          </a:p>
        </p:txBody>
      </p:sp>
      <p:sp>
        <p:nvSpPr>
          <p:cNvPr id="4" name="Footer Placeholder 3">
            <a:extLst>
              <a:ext uri="{FF2B5EF4-FFF2-40B4-BE49-F238E27FC236}">
                <a16:creationId xmlns:a16="http://schemas.microsoft.com/office/drawing/2014/main" id="{625FC9E9-6D9B-4931-887F-2AB26A901BF0}"/>
              </a:ext>
            </a:extLst>
          </p:cNvPr>
          <p:cNvSpPr>
            <a:spLocks noGrp="1"/>
          </p:cNvSpPr>
          <p:nvPr>
            <p:ph type="ftr" sz="quarter" idx="11"/>
          </p:nvPr>
        </p:nvSpPr>
        <p:spPr>
          <a:xfrm>
            <a:off x="451514" y="6221893"/>
            <a:ext cx="8644320" cy="365125"/>
          </a:xfrm>
        </p:spPr>
        <p:txBody>
          <a:bodyPr vert="horz" lIns="91440" tIns="45720" rIns="91440" bIns="45720" rtlCol="0" anchor="b">
            <a:normAutofit/>
          </a:bodyPr>
          <a:lstStyle/>
          <a:p>
            <a:pPr defTabSz="914400">
              <a:spcAft>
                <a:spcPts val="600"/>
              </a:spcAft>
            </a:pPr>
            <a:r>
              <a:rPr lang="en-US" kern="1200">
                <a:solidFill>
                  <a:schemeClr val="tx1"/>
                </a:solidFill>
                <a:latin typeface="+mn-lt"/>
                <a:ea typeface="+mn-ea"/>
                <a:cs typeface="+mn-cs"/>
              </a:rPr>
              <a:t>Rodrigo Alfaro Pinto, rfalfarop@gmail.com</a:t>
            </a:r>
          </a:p>
        </p:txBody>
      </p:sp>
    </p:spTree>
    <p:extLst>
      <p:ext uri="{BB962C8B-B14F-4D97-AF65-F5344CB8AC3E}">
        <p14:creationId xmlns:p14="http://schemas.microsoft.com/office/powerpoint/2010/main" val="3694237898"/>
      </p:ext>
    </p:extLst>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3A749-91F9-4B4D-AF73-9D0F79771C19}"/>
              </a:ext>
            </a:extLst>
          </p:cNvPr>
          <p:cNvSpPr>
            <a:spLocks noGrp="1"/>
          </p:cNvSpPr>
          <p:nvPr>
            <p:ph type="title"/>
          </p:nvPr>
        </p:nvSpPr>
        <p:spPr/>
        <p:txBody>
          <a:bodyPr/>
          <a:lstStyle/>
          <a:p>
            <a:r>
              <a:rPr lang="es-CL" dirty="0"/>
              <a:t>Pila de sprint</a:t>
            </a:r>
          </a:p>
        </p:txBody>
      </p:sp>
      <p:sp>
        <p:nvSpPr>
          <p:cNvPr id="3" name="Content Placeholder 2">
            <a:extLst>
              <a:ext uri="{FF2B5EF4-FFF2-40B4-BE49-F238E27FC236}">
                <a16:creationId xmlns:a16="http://schemas.microsoft.com/office/drawing/2014/main" id="{89F2F306-C7A8-4209-AAAD-1C686355A6B9}"/>
              </a:ext>
            </a:extLst>
          </p:cNvPr>
          <p:cNvSpPr>
            <a:spLocks noGrp="1"/>
          </p:cNvSpPr>
          <p:nvPr>
            <p:ph idx="1"/>
          </p:nvPr>
        </p:nvSpPr>
        <p:spPr/>
        <p:txBody>
          <a:bodyPr/>
          <a:lstStyle/>
          <a:p>
            <a:r>
              <a:rPr lang="es-ES" dirty="0"/>
              <a:t>La pila del sprint (sprint Backlog) es la lista de las tareas necesarias para construir las historias de usuario que se van a realizar en un sprint.</a:t>
            </a:r>
          </a:p>
          <a:p>
            <a:r>
              <a:rPr lang="es-ES" dirty="0"/>
              <a:t>La confecciona el equipo en la reunión de planificación del sprint, indicando para cada tarea el esfuerzo previsto para realizarla. Para calcular el esfuerzo de cada tarea es habitual emplear técnicas como la estimación de póquer(Se verá en este curso).</a:t>
            </a:r>
          </a:p>
          <a:p>
            <a:r>
              <a:rPr lang="es-ES" dirty="0"/>
              <a:t>La pila del sprint descompone las historias de usuario en unidades de tamaño adecuado para monitorizar el avance a diario, e identificar riesgos y problemas sin necesidad de procesos de gestión complejos.</a:t>
            </a:r>
          </a:p>
          <a:p>
            <a:r>
              <a:rPr lang="es-ES" dirty="0"/>
              <a:t>Es también una herramienta para la comunicación visual directa del equipo.</a:t>
            </a:r>
            <a:endParaRPr lang="es-CL" dirty="0"/>
          </a:p>
        </p:txBody>
      </p:sp>
      <p:sp>
        <p:nvSpPr>
          <p:cNvPr id="4" name="Footer Placeholder 3">
            <a:extLst>
              <a:ext uri="{FF2B5EF4-FFF2-40B4-BE49-F238E27FC236}">
                <a16:creationId xmlns:a16="http://schemas.microsoft.com/office/drawing/2014/main" id="{D4ACE733-05F2-4DB7-AE6E-EFF60936704F}"/>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20887064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3A749-91F9-4B4D-AF73-9D0F79771C19}"/>
              </a:ext>
            </a:extLst>
          </p:cNvPr>
          <p:cNvSpPr>
            <a:spLocks noGrp="1"/>
          </p:cNvSpPr>
          <p:nvPr>
            <p:ph type="title"/>
          </p:nvPr>
        </p:nvSpPr>
        <p:spPr/>
        <p:txBody>
          <a:bodyPr/>
          <a:lstStyle/>
          <a:p>
            <a:r>
              <a:rPr lang="es-CL" dirty="0"/>
              <a:t>Pila de sprint: condiciones</a:t>
            </a:r>
          </a:p>
        </p:txBody>
      </p:sp>
      <p:sp>
        <p:nvSpPr>
          <p:cNvPr id="3" name="Content Placeholder 2">
            <a:extLst>
              <a:ext uri="{FF2B5EF4-FFF2-40B4-BE49-F238E27FC236}">
                <a16:creationId xmlns:a16="http://schemas.microsoft.com/office/drawing/2014/main" id="{89F2F306-C7A8-4209-AAAD-1C686355A6B9}"/>
              </a:ext>
            </a:extLst>
          </p:cNvPr>
          <p:cNvSpPr>
            <a:spLocks noGrp="1"/>
          </p:cNvSpPr>
          <p:nvPr>
            <p:ph idx="1"/>
          </p:nvPr>
        </p:nvSpPr>
        <p:spPr/>
        <p:txBody>
          <a:bodyPr/>
          <a:lstStyle/>
          <a:p>
            <a:r>
              <a:rPr lang="es-ES" dirty="0"/>
              <a:t>Realizada de forma conjunta por todos los miembros del equipo.</a:t>
            </a:r>
          </a:p>
          <a:p>
            <a:pPr lvl="1"/>
            <a:r>
              <a:rPr lang="es-ES" dirty="0"/>
              <a:t>Cubre todas las tareas identificadas por el equipo para conseguir el objetivo del sprint.</a:t>
            </a:r>
          </a:p>
          <a:p>
            <a:pPr lvl="1"/>
            <a:r>
              <a:rPr lang="es-ES" dirty="0"/>
              <a:t>Sólo el equipo la puede modificar durante el sprint.</a:t>
            </a:r>
          </a:p>
          <a:p>
            <a:pPr lvl="1"/>
            <a:r>
              <a:rPr lang="es-ES" dirty="0"/>
              <a:t>Las tareas demasiado grandes deben descomponerse en otras más </a:t>
            </a:r>
            <a:r>
              <a:rPr lang="es-ES" dirty="0" err="1"/>
              <a:t>péqueñas</a:t>
            </a:r>
            <a:r>
              <a:rPr lang="es-ES" dirty="0"/>
              <a:t>. </a:t>
            </a:r>
            <a:r>
              <a:rPr lang="es-ES" u="sng" dirty="0"/>
              <a:t>En ningún caso una tarea puede tener un tamaño tal que necesite más de un día de trabajo</a:t>
            </a:r>
            <a:r>
              <a:rPr lang="es-ES" dirty="0"/>
              <a:t>.</a:t>
            </a:r>
          </a:p>
          <a:p>
            <a:pPr lvl="1"/>
            <a:r>
              <a:rPr lang="es-ES" u="sng" dirty="0"/>
              <a:t>Es visible para todo el equipo. Idealmente en un tablero o pared en el mismo espacio físico donde trabaja el equipo</a:t>
            </a:r>
            <a:r>
              <a:rPr lang="es-ES" dirty="0"/>
              <a:t>.</a:t>
            </a:r>
            <a:endParaRPr lang="es-CL" dirty="0"/>
          </a:p>
        </p:txBody>
      </p:sp>
      <p:sp>
        <p:nvSpPr>
          <p:cNvPr id="4" name="Footer Placeholder 3">
            <a:extLst>
              <a:ext uri="{FF2B5EF4-FFF2-40B4-BE49-F238E27FC236}">
                <a16:creationId xmlns:a16="http://schemas.microsoft.com/office/drawing/2014/main" id="{D4ACE733-05F2-4DB7-AE6E-EFF60936704F}"/>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743883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8C856-052B-4AB6-B552-AE4F286E1A60}"/>
              </a:ext>
            </a:extLst>
          </p:cNvPr>
          <p:cNvSpPr>
            <a:spLocks noGrp="1"/>
          </p:cNvSpPr>
          <p:nvPr>
            <p:ph type="title"/>
          </p:nvPr>
        </p:nvSpPr>
        <p:spPr/>
        <p:txBody>
          <a:bodyPr/>
          <a:lstStyle/>
          <a:p>
            <a:r>
              <a:rPr lang="es-CL" dirty="0"/>
              <a:t>El Manifiesto Ágil</a:t>
            </a:r>
          </a:p>
        </p:txBody>
      </p:sp>
      <p:sp>
        <p:nvSpPr>
          <p:cNvPr id="3" name="Content Placeholder 2">
            <a:extLst>
              <a:ext uri="{FF2B5EF4-FFF2-40B4-BE49-F238E27FC236}">
                <a16:creationId xmlns:a16="http://schemas.microsoft.com/office/drawing/2014/main" id="{3E376716-3448-481E-B252-94E411DB58DF}"/>
              </a:ext>
            </a:extLst>
          </p:cNvPr>
          <p:cNvSpPr>
            <a:spLocks noGrp="1"/>
          </p:cNvSpPr>
          <p:nvPr>
            <p:ph idx="1"/>
          </p:nvPr>
        </p:nvSpPr>
        <p:spPr/>
        <p:txBody>
          <a:bodyPr/>
          <a:lstStyle/>
          <a:p>
            <a:r>
              <a:rPr lang="es-CL" dirty="0"/>
              <a:t>Valorar:</a:t>
            </a:r>
          </a:p>
          <a:p>
            <a:pPr lvl="1"/>
            <a:r>
              <a:rPr lang="es-ES" dirty="0"/>
              <a:t>A los individuos y su interacción, por encima de los procesos y las herramientas.</a:t>
            </a:r>
          </a:p>
          <a:p>
            <a:pPr lvl="1"/>
            <a:r>
              <a:rPr lang="es-ES" dirty="0"/>
              <a:t>El software que funciona, por encima de la documentación exhaustiva.</a:t>
            </a:r>
          </a:p>
          <a:p>
            <a:pPr lvl="1"/>
            <a:r>
              <a:rPr lang="es-ES" dirty="0"/>
              <a:t>La colaboración con el cliente, por encima de la negociación contractual.</a:t>
            </a:r>
          </a:p>
          <a:p>
            <a:pPr lvl="1"/>
            <a:r>
              <a:rPr lang="es-ES" dirty="0"/>
              <a:t>La respuesta al cambio, por encima del seguimiento de un plan.</a:t>
            </a:r>
            <a:endParaRPr lang="es-CL" dirty="0"/>
          </a:p>
        </p:txBody>
      </p:sp>
      <p:sp>
        <p:nvSpPr>
          <p:cNvPr id="4" name="Footer Placeholder 3">
            <a:extLst>
              <a:ext uri="{FF2B5EF4-FFF2-40B4-BE49-F238E27FC236}">
                <a16:creationId xmlns:a16="http://schemas.microsoft.com/office/drawing/2014/main" id="{DFBCF368-FE00-4B33-BDE1-64229FAB252B}"/>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1023708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3A749-91F9-4B4D-AF73-9D0F79771C19}"/>
              </a:ext>
            </a:extLst>
          </p:cNvPr>
          <p:cNvSpPr>
            <a:spLocks noGrp="1"/>
          </p:cNvSpPr>
          <p:nvPr>
            <p:ph type="title"/>
          </p:nvPr>
        </p:nvSpPr>
        <p:spPr/>
        <p:txBody>
          <a:bodyPr/>
          <a:lstStyle/>
          <a:p>
            <a:r>
              <a:rPr lang="es-CL" dirty="0"/>
              <a:t>Pila de sprint: formato</a:t>
            </a:r>
          </a:p>
        </p:txBody>
      </p:sp>
      <p:sp>
        <p:nvSpPr>
          <p:cNvPr id="3" name="Content Placeholder 2">
            <a:extLst>
              <a:ext uri="{FF2B5EF4-FFF2-40B4-BE49-F238E27FC236}">
                <a16:creationId xmlns:a16="http://schemas.microsoft.com/office/drawing/2014/main" id="{89F2F306-C7A8-4209-AAAD-1C686355A6B9}"/>
              </a:ext>
            </a:extLst>
          </p:cNvPr>
          <p:cNvSpPr>
            <a:spLocks noGrp="1"/>
          </p:cNvSpPr>
          <p:nvPr>
            <p:ph idx="1"/>
          </p:nvPr>
        </p:nvSpPr>
        <p:spPr/>
        <p:txBody>
          <a:bodyPr/>
          <a:lstStyle/>
          <a:p>
            <a:r>
              <a:rPr lang="es-ES" dirty="0"/>
              <a:t>Son soportes habituales:</a:t>
            </a:r>
          </a:p>
          <a:p>
            <a:pPr lvl="1"/>
            <a:r>
              <a:rPr lang="es-ES" dirty="0"/>
              <a:t>Tablero físico o pared.</a:t>
            </a:r>
          </a:p>
          <a:p>
            <a:pPr lvl="1"/>
            <a:r>
              <a:rPr lang="es-ES" dirty="0"/>
              <a:t>Hoja de cálculo.</a:t>
            </a:r>
          </a:p>
          <a:p>
            <a:pPr lvl="1"/>
            <a:r>
              <a:rPr lang="es-ES" dirty="0"/>
              <a:t>Herramienta colaborativa o de gestión de proyectos</a:t>
            </a:r>
            <a:endParaRPr lang="es-CL" dirty="0"/>
          </a:p>
        </p:txBody>
      </p:sp>
      <p:sp>
        <p:nvSpPr>
          <p:cNvPr id="4" name="Footer Placeholder 3">
            <a:extLst>
              <a:ext uri="{FF2B5EF4-FFF2-40B4-BE49-F238E27FC236}">
                <a16:creationId xmlns:a16="http://schemas.microsoft.com/office/drawing/2014/main" id="{D4ACE733-05F2-4DB7-AE6E-EFF60936704F}"/>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33302506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3A749-91F9-4B4D-AF73-9D0F79771C19}"/>
              </a:ext>
            </a:extLst>
          </p:cNvPr>
          <p:cNvSpPr>
            <a:spLocks noGrp="1"/>
          </p:cNvSpPr>
          <p:nvPr>
            <p:ph type="title"/>
          </p:nvPr>
        </p:nvSpPr>
        <p:spPr/>
        <p:txBody>
          <a:bodyPr/>
          <a:lstStyle/>
          <a:p>
            <a:r>
              <a:rPr lang="es-CL" dirty="0"/>
              <a:t>Pila de sprint: formato</a:t>
            </a:r>
          </a:p>
        </p:txBody>
      </p:sp>
      <p:sp>
        <p:nvSpPr>
          <p:cNvPr id="3" name="Content Placeholder 2">
            <a:extLst>
              <a:ext uri="{FF2B5EF4-FFF2-40B4-BE49-F238E27FC236}">
                <a16:creationId xmlns:a16="http://schemas.microsoft.com/office/drawing/2014/main" id="{89F2F306-C7A8-4209-AAAD-1C686355A6B9}"/>
              </a:ext>
            </a:extLst>
          </p:cNvPr>
          <p:cNvSpPr>
            <a:spLocks noGrp="1"/>
          </p:cNvSpPr>
          <p:nvPr>
            <p:ph idx="1"/>
          </p:nvPr>
        </p:nvSpPr>
        <p:spPr/>
        <p:txBody>
          <a:bodyPr/>
          <a:lstStyle/>
          <a:p>
            <a:r>
              <a:rPr lang="es-ES" dirty="0"/>
              <a:t>Y sobre el más adecuado a las características del proyecto, oficina y equipo, lo apropiado es diseñar el formato más cómodo para todos, teniendo en cuenta los siguientes criterios: </a:t>
            </a:r>
          </a:p>
          <a:p>
            <a:pPr lvl="1"/>
            <a:r>
              <a:rPr lang="es-ES" dirty="0"/>
              <a:t>Incluir la siguiente información: Pila del sprint, persona responsable de cada tarea, estado en el que se encuentra y tiempo de trabajo que queda para completarla. </a:t>
            </a:r>
          </a:p>
          <a:p>
            <a:pPr lvl="1"/>
            <a:r>
              <a:rPr lang="es-ES" dirty="0"/>
              <a:t>Incluir sólo la información estrictamente necesaria. </a:t>
            </a:r>
          </a:p>
          <a:p>
            <a:pPr lvl="1"/>
            <a:r>
              <a:rPr lang="es-ES" dirty="0"/>
              <a:t>Debe servir de medio para registrar en cada reunión diaria del sprint, el tiempo que le queda a cada tarea. </a:t>
            </a:r>
          </a:p>
          <a:p>
            <a:pPr lvl="1"/>
            <a:r>
              <a:rPr lang="es-ES" dirty="0"/>
              <a:t>Facilitar la consulta y la comunicación diaria y directa del equipo. </a:t>
            </a:r>
          </a:p>
        </p:txBody>
      </p:sp>
      <p:sp>
        <p:nvSpPr>
          <p:cNvPr id="4" name="Footer Placeholder 3">
            <a:extLst>
              <a:ext uri="{FF2B5EF4-FFF2-40B4-BE49-F238E27FC236}">
                <a16:creationId xmlns:a16="http://schemas.microsoft.com/office/drawing/2014/main" id="{D4ACE733-05F2-4DB7-AE6E-EFF60936704F}"/>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14576671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7743172-17A8-4FA4-8434-B813E03B766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4CE1233C-FD2F-489E-BFDE-086F5FED649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C5D68B36-EA33-42E2-9762-8BE1F58A2222}"/>
              </a:ext>
            </a:extLst>
          </p:cNvPr>
          <p:cNvPicPr>
            <a:picLocks noGrp="1" noChangeAspect="1"/>
          </p:cNvPicPr>
          <p:nvPr>
            <p:ph idx="1"/>
          </p:nvPr>
        </p:nvPicPr>
        <p:blipFill>
          <a:blip r:embed="rId3"/>
          <a:stretch>
            <a:fillRect/>
          </a:stretch>
        </p:blipFill>
        <p:spPr>
          <a:xfrm>
            <a:off x="5280472" y="1134093"/>
            <a:ext cx="6268062" cy="4416641"/>
          </a:xfrm>
          <a:prstGeom prst="roundRect">
            <a:avLst>
              <a:gd name="adj" fmla="val 3876"/>
            </a:avLst>
          </a:prstGeom>
          <a:ln>
            <a:solidFill>
              <a:schemeClr val="accent1"/>
            </a:solidFill>
          </a:ln>
          <a:effectLst/>
        </p:spPr>
      </p:pic>
      <p:sp>
        <p:nvSpPr>
          <p:cNvPr id="2" name="Title 1">
            <a:extLst>
              <a:ext uri="{FF2B5EF4-FFF2-40B4-BE49-F238E27FC236}">
                <a16:creationId xmlns:a16="http://schemas.microsoft.com/office/drawing/2014/main" id="{0003A749-91F9-4B4D-AF73-9D0F79771C19}"/>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a:t>Pila de sprint: formato</a:t>
            </a:r>
          </a:p>
        </p:txBody>
      </p:sp>
      <p:sp>
        <p:nvSpPr>
          <p:cNvPr id="4" name="Footer Placeholder 3">
            <a:extLst>
              <a:ext uri="{FF2B5EF4-FFF2-40B4-BE49-F238E27FC236}">
                <a16:creationId xmlns:a16="http://schemas.microsoft.com/office/drawing/2014/main" id="{D4ACE733-05F2-4DB7-AE6E-EFF60936704F}"/>
              </a:ext>
            </a:extLst>
          </p:cNvPr>
          <p:cNvSpPr>
            <a:spLocks noGrp="1"/>
          </p:cNvSpPr>
          <p:nvPr>
            <p:ph type="ftr" sz="quarter" idx="11"/>
          </p:nvPr>
        </p:nvSpPr>
        <p:spPr>
          <a:xfrm>
            <a:off x="451514" y="6041362"/>
            <a:ext cx="3444211" cy="365125"/>
          </a:xfrm>
        </p:spPr>
        <p:txBody>
          <a:bodyPr vert="horz" lIns="91440" tIns="45720" rIns="91440" bIns="45720" rtlCol="0" anchor="b">
            <a:normAutofit/>
          </a:bodyPr>
          <a:lstStyle/>
          <a:p>
            <a:pPr defTabSz="914400">
              <a:spcAft>
                <a:spcPts val="600"/>
              </a:spcAft>
            </a:pPr>
            <a:r>
              <a:rPr lang="en-US" kern="1200">
                <a:solidFill>
                  <a:srgbClr val="FFFFFF"/>
                </a:solidFill>
                <a:latin typeface="+mn-lt"/>
                <a:ea typeface="+mn-ea"/>
                <a:cs typeface="+mn-cs"/>
              </a:rPr>
              <a:t>Rodrigo Alfaro Pinto, rfalfarop@gmail.com</a:t>
            </a:r>
          </a:p>
        </p:txBody>
      </p:sp>
    </p:spTree>
    <p:extLst>
      <p:ext uri="{BB962C8B-B14F-4D97-AF65-F5344CB8AC3E}">
        <p14:creationId xmlns:p14="http://schemas.microsoft.com/office/powerpoint/2010/main" val="373358691"/>
      </p:ext>
    </p:extLst>
  </p:cSld>
  <p:clrMapOvr>
    <a:overrideClrMapping bg1="lt1" tx1="dk1" bg2="lt2" tx2="dk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3A749-91F9-4B4D-AF73-9D0F79771C19}"/>
              </a:ext>
            </a:extLst>
          </p:cNvPr>
          <p:cNvSpPr>
            <a:spLocks noGrp="1"/>
          </p:cNvSpPr>
          <p:nvPr>
            <p:ph type="title"/>
          </p:nvPr>
        </p:nvSpPr>
        <p:spPr/>
        <p:txBody>
          <a:bodyPr/>
          <a:lstStyle/>
          <a:p>
            <a:r>
              <a:rPr lang="es-CL" dirty="0"/>
              <a:t>El incremento</a:t>
            </a:r>
          </a:p>
        </p:txBody>
      </p:sp>
      <p:sp>
        <p:nvSpPr>
          <p:cNvPr id="3" name="Content Placeholder 2">
            <a:extLst>
              <a:ext uri="{FF2B5EF4-FFF2-40B4-BE49-F238E27FC236}">
                <a16:creationId xmlns:a16="http://schemas.microsoft.com/office/drawing/2014/main" id="{89F2F306-C7A8-4209-AAAD-1C686355A6B9}"/>
              </a:ext>
            </a:extLst>
          </p:cNvPr>
          <p:cNvSpPr>
            <a:spLocks noGrp="1"/>
          </p:cNvSpPr>
          <p:nvPr>
            <p:ph idx="1"/>
          </p:nvPr>
        </p:nvSpPr>
        <p:spPr/>
        <p:txBody>
          <a:bodyPr>
            <a:normAutofit fontScale="92500" lnSpcReduction="10000"/>
          </a:bodyPr>
          <a:lstStyle/>
          <a:p>
            <a:r>
              <a:rPr lang="es-ES" u="sng" dirty="0"/>
              <a:t>El incremento es la parte de producto producida en un sprint, y tiene como característica el estar completamente terminada y operativa, en condiciones de ser entregada al cliente</a:t>
            </a:r>
            <a:r>
              <a:rPr lang="es-ES" dirty="0"/>
              <a:t>.</a:t>
            </a:r>
          </a:p>
          <a:p>
            <a:r>
              <a:rPr lang="es-ES" b="1" u="sng" dirty="0"/>
              <a:t>No se deben considerar como Incremento a prototipos, módulos o sub-módulos, ni partes pendientes de pruebas o integración</a:t>
            </a:r>
            <a:r>
              <a:rPr lang="es-ES" dirty="0"/>
              <a:t>.</a:t>
            </a:r>
          </a:p>
          <a:p>
            <a:r>
              <a:rPr lang="es-ES" dirty="0"/>
              <a:t>Idealmente en scrum:</a:t>
            </a:r>
          </a:p>
          <a:p>
            <a:pPr lvl="1"/>
            <a:r>
              <a:rPr lang="es-ES" dirty="0"/>
              <a:t>Cada elemento de la pila del producto se refiere a funcionalidades entregables, no a trabajos internos del tipo “diseño de la base de datos”.</a:t>
            </a:r>
          </a:p>
          <a:p>
            <a:pPr lvl="1"/>
            <a:r>
              <a:rPr lang="es-ES" dirty="0"/>
              <a:t>Se produce un “incremento” en cada iteración.</a:t>
            </a:r>
          </a:p>
          <a:p>
            <a:r>
              <a:rPr lang="es-ES" dirty="0"/>
              <a:t>Sin embargo es una excepción frecuente el primer sprint, que se suele denominar “sprint 0” cuando tiene objetivos del tipo “contrastar la plataforma y el diseño” que resultan necesarios al comenzar algunos proyectos, e implican trabajos de diseño o desarrollo de prototipos para contrastar las expectativas de la plataforma o tecnología que se va a emplear.</a:t>
            </a:r>
          </a:p>
        </p:txBody>
      </p:sp>
      <p:sp>
        <p:nvSpPr>
          <p:cNvPr id="4" name="Footer Placeholder 3">
            <a:extLst>
              <a:ext uri="{FF2B5EF4-FFF2-40B4-BE49-F238E27FC236}">
                <a16:creationId xmlns:a16="http://schemas.microsoft.com/office/drawing/2014/main" id="{D4ACE733-05F2-4DB7-AE6E-EFF60936704F}"/>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16668997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3A749-91F9-4B4D-AF73-9D0F79771C19}"/>
              </a:ext>
            </a:extLst>
          </p:cNvPr>
          <p:cNvSpPr>
            <a:spLocks noGrp="1"/>
          </p:cNvSpPr>
          <p:nvPr>
            <p:ph type="title"/>
          </p:nvPr>
        </p:nvSpPr>
        <p:spPr/>
        <p:txBody>
          <a:bodyPr/>
          <a:lstStyle/>
          <a:p>
            <a:r>
              <a:rPr lang="es-CL" dirty="0"/>
              <a:t>El incremento</a:t>
            </a:r>
          </a:p>
        </p:txBody>
      </p:sp>
      <p:sp>
        <p:nvSpPr>
          <p:cNvPr id="3" name="Content Placeholder 2">
            <a:extLst>
              <a:ext uri="{FF2B5EF4-FFF2-40B4-BE49-F238E27FC236}">
                <a16:creationId xmlns:a16="http://schemas.microsoft.com/office/drawing/2014/main" id="{89F2F306-C7A8-4209-AAAD-1C686355A6B9}"/>
              </a:ext>
            </a:extLst>
          </p:cNvPr>
          <p:cNvSpPr>
            <a:spLocks noGrp="1"/>
          </p:cNvSpPr>
          <p:nvPr>
            <p:ph idx="1"/>
          </p:nvPr>
        </p:nvSpPr>
        <p:spPr/>
        <p:txBody>
          <a:bodyPr>
            <a:normAutofit/>
          </a:bodyPr>
          <a:lstStyle/>
          <a:p>
            <a:r>
              <a:rPr lang="es-ES" dirty="0"/>
              <a:t>Incremento es la parte de producto realizada en un sprint potencialmente entregable: terminada y probada.</a:t>
            </a:r>
          </a:p>
          <a:p>
            <a:r>
              <a:rPr lang="es-ES" dirty="0"/>
              <a:t>Si el proyecto o el sistema requiere documentación, o procesos de validación y verificación documentados, o con niveles de independencia que implican procesos con terceros, éstos también tienen que estar realizados para considerar que el incremento está “hecho” .</a:t>
            </a:r>
          </a:p>
        </p:txBody>
      </p:sp>
      <p:sp>
        <p:nvSpPr>
          <p:cNvPr id="4" name="Footer Placeholder 3">
            <a:extLst>
              <a:ext uri="{FF2B5EF4-FFF2-40B4-BE49-F238E27FC236}">
                <a16:creationId xmlns:a16="http://schemas.microsoft.com/office/drawing/2014/main" id="{D4ACE733-05F2-4DB7-AE6E-EFF60936704F}"/>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23039214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9F47C-2AFC-40FD-9C11-EFA327DD9071}"/>
              </a:ext>
            </a:extLst>
          </p:cNvPr>
          <p:cNvSpPr>
            <a:spLocks noGrp="1"/>
          </p:cNvSpPr>
          <p:nvPr>
            <p:ph type="title"/>
          </p:nvPr>
        </p:nvSpPr>
        <p:spPr/>
        <p:txBody>
          <a:bodyPr/>
          <a:lstStyle/>
          <a:p>
            <a:r>
              <a:rPr lang="es-CL" dirty="0"/>
              <a:t>Eventos</a:t>
            </a:r>
          </a:p>
        </p:txBody>
      </p:sp>
      <p:sp>
        <p:nvSpPr>
          <p:cNvPr id="3" name="Content Placeholder 2">
            <a:extLst>
              <a:ext uri="{FF2B5EF4-FFF2-40B4-BE49-F238E27FC236}">
                <a16:creationId xmlns:a16="http://schemas.microsoft.com/office/drawing/2014/main" id="{ADFB9A9E-A04D-4899-8695-25C7871E6ED9}"/>
              </a:ext>
            </a:extLst>
          </p:cNvPr>
          <p:cNvSpPr>
            <a:spLocks noGrp="1"/>
          </p:cNvSpPr>
          <p:nvPr>
            <p:ph idx="1"/>
          </p:nvPr>
        </p:nvSpPr>
        <p:spPr/>
        <p:txBody>
          <a:bodyPr>
            <a:normAutofit fontScale="85000" lnSpcReduction="20000"/>
          </a:bodyPr>
          <a:lstStyle/>
          <a:p>
            <a:r>
              <a:rPr lang="es-ES" b="1" dirty="0"/>
              <a:t>Sprint</a:t>
            </a:r>
            <a:r>
              <a:rPr lang="es-ES" dirty="0"/>
              <a:t>: nombre que recibe cada iteración de desarrollo. Es el núcleo central que genera el pulso de avance a ritmo de “tiempos prefijados” (time </a:t>
            </a:r>
            <a:r>
              <a:rPr lang="es-ES" dirty="0" err="1"/>
              <a:t>boxing</a:t>
            </a:r>
            <a:r>
              <a:rPr lang="es-ES" dirty="0"/>
              <a:t>).</a:t>
            </a:r>
          </a:p>
          <a:p>
            <a:r>
              <a:rPr lang="es-ES" b="1" dirty="0"/>
              <a:t>Reunión de Planificación del sprint</a:t>
            </a:r>
            <a:r>
              <a:rPr lang="es-ES" dirty="0"/>
              <a:t>: reunión de trabajo que marca el inicio de cada sprint en la que se determina cuál es el objetivo del sprint y las tareas necesarias para conseguirlo.</a:t>
            </a:r>
          </a:p>
          <a:p>
            <a:r>
              <a:rPr lang="es-ES" b="1" dirty="0"/>
              <a:t>Scrum diario</a:t>
            </a:r>
            <a:r>
              <a:rPr lang="es-ES" dirty="0"/>
              <a:t>: breve reunión diaria del equipo, en la que cada miembro responde a tres cuestiones:</a:t>
            </a:r>
          </a:p>
          <a:p>
            <a:pPr lvl="1"/>
            <a:r>
              <a:rPr lang="es-ES" dirty="0"/>
              <a:t>El trabajo realizado el día anterior.</a:t>
            </a:r>
          </a:p>
          <a:p>
            <a:pPr lvl="1"/>
            <a:r>
              <a:rPr lang="es-ES" dirty="0"/>
              <a:t>El que tiene previsto realizar.</a:t>
            </a:r>
          </a:p>
          <a:p>
            <a:pPr lvl="1"/>
            <a:r>
              <a:rPr lang="es-ES" dirty="0"/>
              <a:t>Cosas que puede necesitar, o impedimentos que deben eliminarse para poder realizar el trabajo.</a:t>
            </a:r>
          </a:p>
          <a:p>
            <a:pPr lvl="1"/>
            <a:r>
              <a:rPr lang="es-ES" dirty="0"/>
              <a:t>Cada persona actualiza en la pila del sprint el tiempo o esfuerzo pendiente de sus tareas, y con esta información se actualiza a su vez el gráfico con el que el equipo monitoriza el avance del sprint (</a:t>
            </a:r>
            <a:r>
              <a:rPr lang="es-ES" dirty="0" err="1"/>
              <a:t>burn-down</a:t>
            </a:r>
            <a:r>
              <a:rPr lang="es-ES" dirty="0"/>
              <a:t>)</a:t>
            </a:r>
          </a:p>
          <a:p>
            <a:r>
              <a:rPr lang="es-ES" b="1" dirty="0"/>
              <a:t>Revisión del sprint</a:t>
            </a:r>
            <a:r>
              <a:rPr lang="es-ES" dirty="0"/>
              <a:t>: análisis e inspección del incremento generado, y adaptación de la pila del producto si resulta necesario.</a:t>
            </a:r>
          </a:p>
          <a:p>
            <a:r>
              <a:rPr lang="es-ES" b="1" dirty="0"/>
              <a:t>Retrospectiva del sprint</a:t>
            </a:r>
            <a:r>
              <a:rPr lang="es-ES" dirty="0"/>
              <a:t>: revisión de lo sucedido durante el Sprint. Reunión en la que el equipo analiza aspectos operativos de la forma de trabajo y crea un plan de mejoras para aplicar en el próximo sprint.</a:t>
            </a:r>
            <a:endParaRPr lang="es-CL" dirty="0"/>
          </a:p>
        </p:txBody>
      </p:sp>
      <p:sp>
        <p:nvSpPr>
          <p:cNvPr id="4" name="Footer Placeholder 3">
            <a:extLst>
              <a:ext uri="{FF2B5EF4-FFF2-40B4-BE49-F238E27FC236}">
                <a16:creationId xmlns:a16="http://schemas.microsoft.com/office/drawing/2014/main" id="{B9EAFEF7-73AB-444B-8320-71E17ECFFB6E}"/>
              </a:ext>
            </a:extLst>
          </p:cNvPr>
          <p:cNvSpPr>
            <a:spLocks noGrp="1"/>
          </p:cNvSpPr>
          <p:nvPr>
            <p:ph type="ftr" sz="quarter" idx="11"/>
          </p:nvPr>
        </p:nvSpPr>
        <p:spPr/>
        <p:txBody>
          <a:bodyPr/>
          <a:lstStyle/>
          <a:p>
            <a:r>
              <a:rPr lang="pt-BR" dirty="0"/>
              <a:t>Rodrigo Alfaro Pinto, rfalfarop@gmail.com</a:t>
            </a:r>
            <a:endParaRPr lang="en-US" dirty="0"/>
          </a:p>
        </p:txBody>
      </p:sp>
    </p:spTree>
    <p:extLst>
      <p:ext uri="{BB962C8B-B14F-4D97-AF65-F5344CB8AC3E}">
        <p14:creationId xmlns:p14="http://schemas.microsoft.com/office/powerpoint/2010/main" val="9566806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9F47C-2AFC-40FD-9C11-EFA327DD9071}"/>
              </a:ext>
            </a:extLst>
          </p:cNvPr>
          <p:cNvSpPr>
            <a:spLocks noGrp="1"/>
          </p:cNvSpPr>
          <p:nvPr>
            <p:ph type="title"/>
          </p:nvPr>
        </p:nvSpPr>
        <p:spPr/>
        <p:txBody>
          <a:bodyPr/>
          <a:lstStyle/>
          <a:p>
            <a:r>
              <a:rPr lang="es-CL" dirty="0"/>
              <a:t>Eventos: sprint</a:t>
            </a:r>
          </a:p>
        </p:txBody>
      </p:sp>
      <p:sp>
        <p:nvSpPr>
          <p:cNvPr id="3" name="Content Placeholder 2">
            <a:extLst>
              <a:ext uri="{FF2B5EF4-FFF2-40B4-BE49-F238E27FC236}">
                <a16:creationId xmlns:a16="http://schemas.microsoft.com/office/drawing/2014/main" id="{ADFB9A9E-A04D-4899-8695-25C7871E6ED9}"/>
              </a:ext>
            </a:extLst>
          </p:cNvPr>
          <p:cNvSpPr>
            <a:spLocks noGrp="1"/>
          </p:cNvSpPr>
          <p:nvPr>
            <p:ph idx="1"/>
          </p:nvPr>
        </p:nvSpPr>
        <p:spPr/>
        <p:txBody>
          <a:bodyPr>
            <a:normAutofit/>
          </a:bodyPr>
          <a:lstStyle/>
          <a:p>
            <a:r>
              <a:rPr lang="es-ES" dirty="0"/>
              <a:t>El evento clave de scrum para mantener un ritmo de avance continuo es el sprint: el periodo de tiempo acotado (“time-box”) de duración máxima de 4 semanas, durante el que se construye un incremento del producto.</a:t>
            </a:r>
          </a:p>
          <a:p>
            <a:r>
              <a:rPr lang="es-ES" dirty="0"/>
              <a:t>El incremento realizado durante el sprint debe estar terminado, esto es: completamente operativo y útil para el cliente, en condiciones de ser desplegado o distribuido.</a:t>
            </a:r>
            <a:endParaRPr lang="es-CL" dirty="0"/>
          </a:p>
        </p:txBody>
      </p:sp>
      <p:sp>
        <p:nvSpPr>
          <p:cNvPr id="4" name="Footer Placeholder 3">
            <a:extLst>
              <a:ext uri="{FF2B5EF4-FFF2-40B4-BE49-F238E27FC236}">
                <a16:creationId xmlns:a16="http://schemas.microsoft.com/office/drawing/2014/main" id="{B9EAFEF7-73AB-444B-8320-71E17ECFFB6E}"/>
              </a:ext>
            </a:extLst>
          </p:cNvPr>
          <p:cNvSpPr>
            <a:spLocks noGrp="1"/>
          </p:cNvSpPr>
          <p:nvPr>
            <p:ph type="ftr" sz="quarter" idx="11"/>
          </p:nvPr>
        </p:nvSpPr>
        <p:spPr/>
        <p:txBody>
          <a:bodyPr/>
          <a:lstStyle/>
          <a:p>
            <a:r>
              <a:rPr lang="pt-BR" dirty="0"/>
              <a:t>Rodrigo Alfaro Pinto, rfalfarop@gmail.com</a:t>
            </a:r>
            <a:endParaRPr lang="en-US" dirty="0"/>
          </a:p>
        </p:txBody>
      </p:sp>
    </p:spTree>
    <p:extLst>
      <p:ext uri="{BB962C8B-B14F-4D97-AF65-F5344CB8AC3E}">
        <p14:creationId xmlns:p14="http://schemas.microsoft.com/office/powerpoint/2010/main" val="3240590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9F47C-2AFC-40FD-9C11-EFA327DD9071}"/>
              </a:ext>
            </a:extLst>
          </p:cNvPr>
          <p:cNvSpPr>
            <a:spLocks noGrp="1"/>
          </p:cNvSpPr>
          <p:nvPr>
            <p:ph type="title"/>
          </p:nvPr>
        </p:nvSpPr>
        <p:spPr/>
        <p:txBody>
          <a:bodyPr/>
          <a:lstStyle/>
          <a:p>
            <a:r>
              <a:rPr lang="es-CL" dirty="0"/>
              <a:t>Eventos: ámbito del sprint</a:t>
            </a:r>
          </a:p>
        </p:txBody>
      </p:sp>
      <p:sp>
        <p:nvSpPr>
          <p:cNvPr id="3" name="Content Placeholder 2">
            <a:extLst>
              <a:ext uri="{FF2B5EF4-FFF2-40B4-BE49-F238E27FC236}">
                <a16:creationId xmlns:a16="http://schemas.microsoft.com/office/drawing/2014/main" id="{ADFB9A9E-A04D-4899-8695-25C7871E6ED9}"/>
              </a:ext>
            </a:extLst>
          </p:cNvPr>
          <p:cNvSpPr>
            <a:spLocks noGrp="1"/>
          </p:cNvSpPr>
          <p:nvPr>
            <p:ph idx="1"/>
          </p:nvPr>
        </p:nvSpPr>
        <p:spPr/>
        <p:txBody>
          <a:bodyPr>
            <a:normAutofit fontScale="92500" lnSpcReduction="20000"/>
          </a:bodyPr>
          <a:lstStyle/>
          <a:p>
            <a:r>
              <a:rPr lang="es-ES" dirty="0"/>
              <a:t>Al comenzar a trabajar con scrum es recomendable considerar el sprint como el evento contenedor de todos los eventos: de la reunión de planificación del sprint, del scrum diario, de la revisión del sprint y de la retrospectiva.</a:t>
            </a:r>
          </a:p>
          <a:p>
            <a:r>
              <a:rPr lang="es-ES" dirty="0"/>
              <a:t>De esta forma además de marcar un ritmo diario de avance y visibilidad de las tareas (scrum diario) marca también un ritmo fijo para comprobar el avance y visibilidad del producto (planificación y revisión del sprint) que a la vez es el mismo para dar visibilidad y punto de reflexión y mejora al modo de trabajo (retrospectiva).</a:t>
            </a:r>
          </a:p>
          <a:p>
            <a:r>
              <a:rPr lang="es-ES" dirty="0"/>
              <a:t>En implementaciones avanzadas de scrum, es posible considerar sin embargo que el ámbito del sprint es sólo la construcción del incremento, dejando fuera las reuniones de planificación y revisión del sprint, y la retrospectiva.</a:t>
            </a:r>
          </a:p>
          <a:p>
            <a:r>
              <a:rPr lang="es-ES" dirty="0"/>
              <a:t>Las implicaciones de reducir el ámbito, y por las que le puede interesar al equipo son: calcular la velocidad del sprint considerando sólo el tiempo de trabajo, sin incluir las reuniones de inicio, cierre y retrospectiva, mayor flexibilidad para realizar </a:t>
            </a:r>
            <a:r>
              <a:rPr lang="es-ES" dirty="0" err="1"/>
              <a:t>sprints</a:t>
            </a:r>
            <a:r>
              <a:rPr lang="es-ES" dirty="0"/>
              <a:t> de duraciones diferentes, e independizar la frecuencia de las retrospectivas de la de los </a:t>
            </a:r>
            <a:r>
              <a:rPr lang="es-ES" dirty="0" err="1"/>
              <a:t>sprints</a:t>
            </a:r>
            <a:r>
              <a:rPr lang="es-ES" dirty="0"/>
              <a:t>.</a:t>
            </a:r>
            <a:endParaRPr lang="es-CL" dirty="0"/>
          </a:p>
        </p:txBody>
      </p:sp>
      <p:sp>
        <p:nvSpPr>
          <p:cNvPr id="4" name="Footer Placeholder 3">
            <a:extLst>
              <a:ext uri="{FF2B5EF4-FFF2-40B4-BE49-F238E27FC236}">
                <a16:creationId xmlns:a16="http://schemas.microsoft.com/office/drawing/2014/main" id="{B9EAFEF7-73AB-444B-8320-71E17ECFFB6E}"/>
              </a:ext>
            </a:extLst>
          </p:cNvPr>
          <p:cNvSpPr>
            <a:spLocks noGrp="1"/>
          </p:cNvSpPr>
          <p:nvPr>
            <p:ph type="ftr" sz="quarter" idx="11"/>
          </p:nvPr>
        </p:nvSpPr>
        <p:spPr/>
        <p:txBody>
          <a:bodyPr/>
          <a:lstStyle/>
          <a:p>
            <a:r>
              <a:rPr lang="pt-BR" dirty="0"/>
              <a:t>Rodrigo Alfaro Pinto, rfalfarop@gmail.com</a:t>
            </a:r>
            <a:endParaRPr lang="en-US" dirty="0"/>
          </a:p>
        </p:txBody>
      </p:sp>
    </p:spTree>
    <p:extLst>
      <p:ext uri="{BB962C8B-B14F-4D97-AF65-F5344CB8AC3E}">
        <p14:creationId xmlns:p14="http://schemas.microsoft.com/office/powerpoint/2010/main" val="18697678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9F47C-2AFC-40FD-9C11-EFA327DD9071}"/>
              </a:ext>
            </a:extLst>
          </p:cNvPr>
          <p:cNvSpPr>
            <a:spLocks noGrp="1"/>
          </p:cNvSpPr>
          <p:nvPr>
            <p:ph type="title"/>
          </p:nvPr>
        </p:nvSpPr>
        <p:spPr/>
        <p:txBody>
          <a:bodyPr/>
          <a:lstStyle/>
          <a:p>
            <a:r>
              <a:rPr lang="es-CL" dirty="0"/>
              <a:t>Eventos: planificación del sprint, descripción</a:t>
            </a:r>
          </a:p>
        </p:txBody>
      </p:sp>
      <p:sp>
        <p:nvSpPr>
          <p:cNvPr id="3" name="Content Placeholder 2">
            <a:extLst>
              <a:ext uri="{FF2B5EF4-FFF2-40B4-BE49-F238E27FC236}">
                <a16:creationId xmlns:a16="http://schemas.microsoft.com/office/drawing/2014/main" id="{ADFB9A9E-A04D-4899-8695-25C7871E6ED9}"/>
              </a:ext>
            </a:extLst>
          </p:cNvPr>
          <p:cNvSpPr>
            <a:spLocks noGrp="1"/>
          </p:cNvSpPr>
          <p:nvPr>
            <p:ph idx="1"/>
          </p:nvPr>
        </p:nvSpPr>
        <p:spPr/>
        <p:txBody>
          <a:bodyPr>
            <a:normAutofit fontScale="85000" lnSpcReduction="10000"/>
          </a:bodyPr>
          <a:lstStyle/>
          <a:p>
            <a:r>
              <a:rPr lang="es-ES" dirty="0"/>
              <a:t>En esta reunión se toman como base las prioridades y necesidades de negocio del cliente, y se determinan cuáles y cómo van a ser las funcionalidades que se incorporarán al producto en el siguiente sprint.</a:t>
            </a:r>
          </a:p>
          <a:p>
            <a:r>
              <a:rPr lang="es-ES" dirty="0"/>
              <a:t>Se trata de una reunión conducida por el responsable del funcionamiento del marco scrum (Scrum Master en scrum técnico, o un miembro del equipo, en scrum avanzado) a la que deben asistir el propietario del producto y el equipo completo, y a la que también pueden asistir otros implicados en el proyecto.</a:t>
            </a:r>
          </a:p>
          <a:p>
            <a:r>
              <a:rPr lang="es-ES" dirty="0"/>
              <a:t>La reunión puede durar hasta una jornada de trabajo completa, según el volumen o complejidad de las historias de usuario que se desean incluir en el próximo incremento.</a:t>
            </a:r>
          </a:p>
          <a:p>
            <a:r>
              <a:rPr lang="es-ES" dirty="0"/>
              <a:t>Esta reunión debe dar respuesta a dos preguntas:</a:t>
            </a:r>
          </a:p>
          <a:p>
            <a:pPr lvl="1"/>
            <a:r>
              <a:rPr lang="es-ES" dirty="0"/>
              <a:t>Qué se entregará al terminar el sprint.</a:t>
            </a:r>
          </a:p>
          <a:p>
            <a:pPr lvl="1"/>
            <a:r>
              <a:rPr lang="es-ES" dirty="0"/>
              <a:t>Cuál es el trabajo necesario para realizar el incremento previsto y cómo lo llevará a cabo el equipo.</a:t>
            </a:r>
          </a:p>
          <a:p>
            <a:r>
              <a:rPr lang="es-ES" dirty="0"/>
              <a:t>La reunión se articula en dos partes de duración similar, para dar respuesta a una de estas preguntas, en cada una.</a:t>
            </a:r>
            <a:endParaRPr lang="es-CL" dirty="0"/>
          </a:p>
        </p:txBody>
      </p:sp>
      <p:sp>
        <p:nvSpPr>
          <p:cNvPr id="4" name="Footer Placeholder 3">
            <a:extLst>
              <a:ext uri="{FF2B5EF4-FFF2-40B4-BE49-F238E27FC236}">
                <a16:creationId xmlns:a16="http://schemas.microsoft.com/office/drawing/2014/main" id="{B9EAFEF7-73AB-444B-8320-71E17ECFFB6E}"/>
              </a:ext>
            </a:extLst>
          </p:cNvPr>
          <p:cNvSpPr>
            <a:spLocks noGrp="1"/>
          </p:cNvSpPr>
          <p:nvPr>
            <p:ph type="ftr" sz="quarter" idx="11"/>
          </p:nvPr>
        </p:nvSpPr>
        <p:spPr/>
        <p:txBody>
          <a:bodyPr/>
          <a:lstStyle/>
          <a:p>
            <a:r>
              <a:rPr lang="pt-BR" dirty="0"/>
              <a:t>Rodrigo Alfaro Pinto, rfalfarop@gmail.com</a:t>
            </a:r>
            <a:endParaRPr lang="en-US" dirty="0"/>
          </a:p>
        </p:txBody>
      </p:sp>
    </p:spTree>
    <p:extLst>
      <p:ext uri="{BB962C8B-B14F-4D97-AF65-F5344CB8AC3E}">
        <p14:creationId xmlns:p14="http://schemas.microsoft.com/office/powerpoint/2010/main" val="30617132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9F47C-2AFC-40FD-9C11-EFA327DD9071}"/>
              </a:ext>
            </a:extLst>
          </p:cNvPr>
          <p:cNvSpPr>
            <a:spLocks noGrp="1"/>
          </p:cNvSpPr>
          <p:nvPr>
            <p:ph type="title"/>
          </p:nvPr>
        </p:nvSpPr>
        <p:spPr/>
        <p:txBody>
          <a:bodyPr/>
          <a:lstStyle/>
          <a:p>
            <a:r>
              <a:rPr lang="es-CL" dirty="0"/>
              <a:t>Eventos: planificación del sprint, precondiciones</a:t>
            </a:r>
          </a:p>
        </p:txBody>
      </p:sp>
      <p:sp>
        <p:nvSpPr>
          <p:cNvPr id="3" name="Content Placeholder 2">
            <a:extLst>
              <a:ext uri="{FF2B5EF4-FFF2-40B4-BE49-F238E27FC236}">
                <a16:creationId xmlns:a16="http://schemas.microsoft.com/office/drawing/2014/main" id="{ADFB9A9E-A04D-4899-8695-25C7871E6ED9}"/>
              </a:ext>
            </a:extLst>
          </p:cNvPr>
          <p:cNvSpPr>
            <a:spLocks noGrp="1"/>
          </p:cNvSpPr>
          <p:nvPr>
            <p:ph idx="1"/>
          </p:nvPr>
        </p:nvSpPr>
        <p:spPr/>
        <p:txBody>
          <a:bodyPr>
            <a:normAutofit/>
          </a:bodyPr>
          <a:lstStyle/>
          <a:p>
            <a:r>
              <a:rPr lang="es-ES" dirty="0"/>
              <a:t>La organización tiene determinados y asignados los recursos disponibles para llevar a cabo el sprint.</a:t>
            </a:r>
          </a:p>
          <a:p>
            <a:pPr lvl="1"/>
            <a:r>
              <a:rPr lang="es-ES" dirty="0"/>
              <a:t>Ya están “preparadas” las historias de usuario de mayor prioridad de la pila del producto, de forma que ya tienen un nivel de concreción suficiente y una estimación previa del trabajo que requieren.</a:t>
            </a:r>
          </a:p>
          <a:p>
            <a:pPr lvl="1"/>
            <a:r>
              <a:rPr lang="es-ES" dirty="0"/>
              <a:t>El equipo tiene un conocimiento de las tecnologías empleadas, y del negocio del producto suficiente para realizar estimaciones basadas en juicio de expertos y para comprender los conceptos del negocio que expone el propietario del producto.</a:t>
            </a:r>
            <a:endParaRPr lang="es-CL" dirty="0"/>
          </a:p>
        </p:txBody>
      </p:sp>
      <p:sp>
        <p:nvSpPr>
          <p:cNvPr id="4" name="Footer Placeholder 3">
            <a:extLst>
              <a:ext uri="{FF2B5EF4-FFF2-40B4-BE49-F238E27FC236}">
                <a16:creationId xmlns:a16="http://schemas.microsoft.com/office/drawing/2014/main" id="{B9EAFEF7-73AB-444B-8320-71E17ECFFB6E}"/>
              </a:ext>
            </a:extLst>
          </p:cNvPr>
          <p:cNvSpPr>
            <a:spLocks noGrp="1"/>
          </p:cNvSpPr>
          <p:nvPr>
            <p:ph type="ftr" sz="quarter" idx="11"/>
          </p:nvPr>
        </p:nvSpPr>
        <p:spPr/>
        <p:txBody>
          <a:bodyPr/>
          <a:lstStyle/>
          <a:p>
            <a:r>
              <a:rPr lang="pt-BR" dirty="0"/>
              <a:t>Rodrigo Alfaro Pinto, rfalfarop@gmail.com</a:t>
            </a:r>
            <a:endParaRPr lang="en-US" dirty="0"/>
          </a:p>
        </p:txBody>
      </p:sp>
    </p:spTree>
    <p:extLst>
      <p:ext uri="{BB962C8B-B14F-4D97-AF65-F5344CB8AC3E}">
        <p14:creationId xmlns:p14="http://schemas.microsoft.com/office/powerpoint/2010/main" val="2937524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2AACB-629C-44E7-A1CB-004EB2E10478}"/>
              </a:ext>
            </a:extLst>
          </p:cNvPr>
          <p:cNvSpPr>
            <a:spLocks noGrp="1"/>
          </p:cNvSpPr>
          <p:nvPr>
            <p:ph type="title"/>
          </p:nvPr>
        </p:nvSpPr>
        <p:spPr/>
        <p:txBody>
          <a:bodyPr>
            <a:normAutofit fontScale="90000"/>
          </a:bodyPr>
          <a:lstStyle/>
          <a:p>
            <a:r>
              <a:rPr lang="es-ES" dirty="0"/>
              <a:t>Valoramos más a los individuos y su </a:t>
            </a:r>
            <a:r>
              <a:rPr lang="es-ES" sz="3600" dirty="0"/>
              <a:t>interacción</a:t>
            </a:r>
            <a:r>
              <a:rPr lang="es-ES" dirty="0"/>
              <a:t> que a los procesos y las herramientas</a:t>
            </a:r>
            <a:endParaRPr lang="es-CL" dirty="0"/>
          </a:p>
        </p:txBody>
      </p:sp>
      <p:sp>
        <p:nvSpPr>
          <p:cNvPr id="3" name="Content Placeholder 2">
            <a:extLst>
              <a:ext uri="{FF2B5EF4-FFF2-40B4-BE49-F238E27FC236}">
                <a16:creationId xmlns:a16="http://schemas.microsoft.com/office/drawing/2014/main" id="{898B8CEB-83EB-40CB-A366-362B9E02F130}"/>
              </a:ext>
            </a:extLst>
          </p:cNvPr>
          <p:cNvSpPr>
            <a:spLocks noGrp="1"/>
          </p:cNvSpPr>
          <p:nvPr>
            <p:ph idx="1"/>
          </p:nvPr>
        </p:nvSpPr>
        <p:spPr/>
        <p:txBody>
          <a:bodyPr>
            <a:normAutofit lnSpcReduction="10000"/>
          </a:bodyPr>
          <a:lstStyle/>
          <a:p>
            <a:r>
              <a:rPr lang="es-ES" dirty="0"/>
              <a:t>Este es el postulado más importante del manifiesto.</a:t>
            </a:r>
          </a:p>
          <a:p>
            <a:r>
              <a:rPr lang="es-ES" dirty="0"/>
              <a:t>Los procesos ayudan al trabajo. Son una guía de operación. </a:t>
            </a:r>
            <a:r>
              <a:rPr lang="es-ES" u="sng" dirty="0"/>
              <a:t>Las herramientas mejoran la eficiencia, pero hay tareas que requieren talento y necesitan personas que lo aporten y trabajen con una actitud adecuada</a:t>
            </a:r>
            <a:r>
              <a:rPr lang="es-ES" dirty="0"/>
              <a:t>.</a:t>
            </a:r>
          </a:p>
          <a:p>
            <a:r>
              <a:rPr lang="es-ES" u="sng" dirty="0"/>
              <a:t>La producción basada en procesos persigue que la calidad del resultado sea consecuencia del know-how “explicitado” en los procesos, más que en el conocimiento aportado por las personas que los ejecutan</a:t>
            </a:r>
            <a:r>
              <a:rPr lang="es-ES" dirty="0"/>
              <a:t>.</a:t>
            </a:r>
          </a:p>
          <a:p>
            <a:r>
              <a:rPr lang="es-ES" dirty="0"/>
              <a:t>Sin embargo en el desarrollo ágil los procesos son una ayuda. Un soporte para guiar el trabajo. </a:t>
            </a:r>
          </a:p>
          <a:p>
            <a:r>
              <a:rPr lang="es-ES" dirty="0"/>
              <a:t>La defensa extrema de los procesos lleva a afirmar que con ellos se pueden conseguir resultados extraordinarios con personas mediocres, y lo cierto es que este principio no es cierto cuando se necesita creatividad e innovación.</a:t>
            </a:r>
            <a:endParaRPr lang="es-CL" dirty="0"/>
          </a:p>
        </p:txBody>
      </p:sp>
      <p:sp>
        <p:nvSpPr>
          <p:cNvPr id="4" name="Footer Placeholder 3">
            <a:extLst>
              <a:ext uri="{FF2B5EF4-FFF2-40B4-BE49-F238E27FC236}">
                <a16:creationId xmlns:a16="http://schemas.microsoft.com/office/drawing/2014/main" id="{4E66B987-92BE-4D55-92C4-E4DBFBDB048E}"/>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5689727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9F47C-2AFC-40FD-9C11-EFA327DD9071}"/>
              </a:ext>
            </a:extLst>
          </p:cNvPr>
          <p:cNvSpPr>
            <a:spLocks noGrp="1"/>
          </p:cNvSpPr>
          <p:nvPr>
            <p:ph type="title"/>
          </p:nvPr>
        </p:nvSpPr>
        <p:spPr/>
        <p:txBody>
          <a:bodyPr/>
          <a:lstStyle/>
          <a:p>
            <a:r>
              <a:rPr lang="es-CL" dirty="0"/>
              <a:t>Eventos: planificación del sprint, entradas</a:t>
            </a:r>
          </a:p>
        </p:txBody>
      </p:sp>
      <p:sp>
        <p:nvSpPr>
          <p:cNvPr id="3" name="Content Placeholder 2">
            <a:extLst>
              <a:ext uri="{FF2B5EF4-FFF2-40B4-BE49-F238E27FC236}">
                <a16:creationId xmlns:a16="http://schemas.microsoft.com/office/drawing/2014/main" id="{ADFB9A9E-A04D-4899-8695-25C7871E6ED9}"/>
              </a:ext>
            </a:extLst>
          </p:cNvPr>
          <p:cNvSpPr>
            <a:spLocks noGrp="1"/>
          </p:cNvSpPr>
          <p:nvPr>
            <p:ph idx="1"/>
          </p:nvPr>
        </p:nvSpPr>
        <p:spPr/>
        <p:txBody>
          <a:bodyPr>
            <a:normAutofit/>
          </a:bodyPr>
          <a:lstStyle/>
          <a:p>
            <a:r>
              <a:rPr lang="es-ES" dirty="0"/>
              <a:t>La pila del producto.</a:t>
            </a:r>
          </a:p>
          <a:p>
            <a:r>
              <a:rPr lang="es-ES" dirty="0"/>
              <a:t>El producto ya desarrollado en los incrementos anteriores (excepto si se trata del primer sprint).</a:t>
            </a:r>
          </a:p>
          <a:p>
            <a:r>
              <a:rPr lang="es-ES" dirty="0"/>
              <a:t>Dato de la velocidad o rendimiento del equipo en el último sprint, que se emplea como criterio para estimar la cantidad de trabajo que es razonable suponer para el </a:t>
            </a:r>
            <a:r>
              <a:rPr lang="es-ES" dirty="0" err="1"/>
              <a:t>próxim</a:t>
            </a:r>
            <a:r>
              <a:rPr lang="es-ES" dirty="0"/>
              <a:t> sprint.</a:t>
            </a:r>
          </a:p>
          <a:p>
            <a:r>
              <a:rPr lang="es-ES" dirty="0"/>
              <a:t>Circunstancias de las condiciones de negocio del cliente y del escenario tecnológico empleado.</a:t>
            </a:r>
            <a:endParaRPr lang="es-CL" dirty="0"/>
          </a:p>
        </p:txBody>
      </p:sp>
      <p:sp>
        <p:nvSpPr>
          <p:cNvPr id="4" name="Footer Placeholder 3">
            <a:extLst>
              <a:ext uri="{FF2B5EF4-FFF2-40B4-BE49-F238E27FC236}">
                <a16:creationId xmlns:a16="http://schemas.microsoft.com/office/drawing/2014/main" id="{B9EAFEF7-73AB-444B-8320-71E17ECFFB6E}"/>
              </a:ext>
            </a:extLst>
          </p:cNvPr>
          <p:cNvSpPr>
            <a:spLocks noGrp="1"/>
          </p:cNvSpPr>
          <p:nvPr>
            <p:ph type="ftr" sz="quarter" idx="11"/>
          </p:nvPr>
        </p:nvSpPr>
        <p:spPr/>
        <p:txBody>
          <a:bodyPr/>
          <a:lstStyle/>
          <a:p>
            <a:r>
              <a:rPr lang="pt-BR" dirty="0"/>
              <a:t>Rodrigo Alfaro Pinto, rfalfarop@gmail.com</a:t>
            </a:r>
            <a:endParaRPr lang="en-US" dirty="0"/>
          </a:p>
        </p:txBody>
      </p:sp>
    </p:spTree>
    <p:extLst>
      <p:ext uri="{BB962C8B-B14F-4D97-AF65-F5344CB8AC3E}">
        <p14:creationId xmlns:p14="http://schemas.microsoft.com/office/powerpoint/2010/main" val="9272926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9F47C-2AFC-40FD-9C11-EFA327DD9071}"/>
              </a:ext>
            </a:extLst>
          </p:cNvPr>
          <p:cNvSpPr>
            <a:spLocks noGrp="1"/>
          </p:cNvSpPr>
          <p:nvPr>
            <p:ph type="title"/>
          </p:nvPr>
        </p:nvSpPr>
        <p:spPr/>
        <p:txBody>
          <a:bodyPr/>
          <a:lstStyle/>
          <a:p>
            <a:r>
              <a:rPr lang="es-CL" dirty="0"/>
              <a:t>Eventos: planificación del sprint, formato de reunión</a:t>
            </a:r>
          </a:p>
        </p:txBody>
      </p:sp>
      <p:sp>
        <p:nvSpPr>
          <p:cNvPr id="3" name="Content Placeholder 2">
            <a:extLst>
              <a:ext uri="{FF2B5EF4-FFF2-40B4-BE49-F238E27FC236}">
                <a16:creationId xmlns:a16="http://schemas.microsoft.com/office/drawing/2014/main" id="{ADFB9A9E-A04D-4899-8695-25C7871E6ED9}"/>
              </a:ext>
            </a:extLst>
          </p:cNvPr>
          <p:cNvSpPr>
            <a:spLocks noGrp="1"/>
          </p:cNvSpPr>
          <p:nvPr>
            <p:ph idx="1"/>
          </p:nvPr>
        </p:nvSpPr>
        <p:spPr/>
        <p:txBody>
          <a:bodyPr>
            <a:normAutofit/>
          </a:bodyPr>
          <a:lstStyle/>
          <a:p>
            <a:r>
              <a:rPr lang="es-ES" dirty="0"/>
              <a:t>Esta reunión marca el inicio de cada sprint.</a:t>
            </a:r>
          </a:p>
          <a:p>
            <a:r>
              <a:rPr lang="es-ES" dirty="0"/>
              <a:t>Duración máxima: un día.</a:t>
            </a:r>
          </a:p>
          <a:p>
            <a:r>
              <a:rPr lang="es-ES" dirty="0"/>
              <a:t>Asistentes: Propietario del producto, equipo de desarrollo y Scrum Master.</a:t>
            </a:r>
          </a:p>
          <a:p>
            <a:r>
              <a:rPr lang="es-ES" dirty="0"/>
              <a:t>Pueden asistir: todos aquellos que aporten información útil, ya que es una reunión abierta.</a:t>
            </a:r>
          </a:p>
          <a:p>
            <a:r>
              <a:rPr lang="es-ES" dirty="0"/>
              <a:t>Consta de dos partes separadas por una pausa (de café o comida, según la duración).</a:t>
            </a:r>
            <a:endParaRPr lang="es-CL" dirty="0"/>
          </a:p>
        </p:txBody>
      </p:sp>
      <p:sp>
        <p:nvSpPr>
          <p:cNvPr id="4" name="Footer Placeholder 3">
            <a:extLst>
              <a:ext uri="{FF2B5EF4-FFF2-40B4-BE49-F238E27FC236}">
                <a16:creationId xmlns:a16="http://schemas.microsoft.com/office/drawing/2014/main" id="{B9EAFEF7-73AB-444B-8320-71E17ECFFB6E}"/>
              </a:ext>
            </a:extLst>
          </p:cNvPr>
          <p:cNvSpPr>
            <a:spLocks noGrp="1"/>
          </p:cNvSpPr>
          <p:nvPr>
            <p:ph type="ftr" sz="quarter" idx="11"/>
          </p:nvPr>
        </p:nvSpPr>
        <p:spPr/>
        <p:txBody>
          <a:bodyPr/>
          <a:lstStyle/>
          <a:p>
            <a:r>
              <a:rPr lang="pt-BR" dirty="0"/>
              <a:t>Rodrigo Alfaro Pinto, rfalfarop@gmail.com</a:t>
            </a:r>
            <a:endParaRPr lang="en-US" dirty="0"/>
          </a:p>
        </p:txBody>
      </p:sp>
    </p:spTree>
    <p:extLst>
      <p:ext uri="{BB962C8B-B14F-4D97-AF65-F5344CB8AC3E}">
        <p14:creationId xmlns:p14="http://schemas.microsoft.com/office/powerpoint/2010/main" val="21232913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9F47C-2AFC-40FD-9C11-EFA327DD9071}"/>
              </a:ext>
            </a:extLst>
          </p:cNvPr>
          <p:cNvSpPr>
            <a:spLocks noGrp="1"/>
          </p:cNvSpPr>
          <p:nvPr>
            <p:ph type="title"/>
          </p:nvPr>
        </p:nvSpPr>
        <p:spPr/>
        <p:txBody>
          <a:bodyPr/>
          <a:lstStyle/>
          <a:p>
            <a:r>
              <a:rPr lang="es-CL" dirty="0"/>
              <a:t>Eventos: planificación del sprint, formato de reunión</a:t>
            </a:r>
          </a:p>
        </p:txBody>
      </p:sp>
      <p:sp>
        <p:nvSpPr>
          <p:cNvPr id="3" name="Content Placeholder 2">
            <a:extLst>
              <a:ext uri="{FF2B5EF4-FFF2-40B4-BE49-F238E27FC236}">
                <a16:creationId xmlns:a16="http://schemas.microsoft.com/office/drawing/2014/main" id="{ADFB9A9E-A04D-4899-8695-25C7871E6ED9}"/>
              </a:ext>
            </a:extLst>
          </p:cNvPr>
          <p:cNvSpPr>
            <a:spLocks noGrp="1"/>
          </p:cNvSpPr>
          <p:nvPr>
            <p:ph idx="1"/>
          </p:nvPr>
        </p:nvSpPr>
        <p:spPr/>
        <p:txBody>
          <a:bodyPr>
            <a:normAutofit/>
          </a:bodyPr>
          <a:lstStyle/>
          <a:p>
            <a:r>
              <a:rPr lang="es-ES" dirty="0"/>
              <a:t>Primera parte de la reunión: Qué se entregará al terminar el sprint.</a:t>
            </a:r>
          </a:p>
          <a:p>
            <a:r>
              <a:rPr lang="es-ES" dirty="0"/>
              <a:t>El propietario del producto presenta la pila del producto, exponiendo las historias de usuario de mayor prioridad que necesita y que </a:t>
            </a:r>
            <a:r>
              <a:rPr lang="es-ES" dirty="0" err="1"/>
              <a:t>prevee</a:t>
            </a:r>
            <a:r>
              <a:rPr lang="es-ES" dirty="0"/>
              <a:t> que se podrán desarrollar en el siguiente sprint. Si la pila del producto ha tenido cambios significativos desde la anterior reunión, explica las causas que los han ocasionado.</a:t>
            </a:r>
          </a:p>
          <a:p>
            <a:r>
              <a:rPr lang="es-ES" u="sng" dirty="0"/>
              <a:t>El objetivo es que todo el equipo conozca las razones y los detalles con el nivel suficiente para comprender el trabajo del sprint</a:t>
            </a:r>
            <a:r>
              <a:rPr lang="es-ES" dirty="0"/>
              <a:t>.</a:t>
            </a:r>
            <a:endParaRPr lang="es-CL" dirty="0"/>
          </a:p>
        </p:txBody>
      </p:sp>
      <p:sp>
        <p:nvSpPr>
          <p:cNvPr id="4" name="Footer Placeholder 3">
            <a:extLst>
              <a:ext uri="{FF2B5EF4-FFF2-40B4-BE49-F238E27FC236}">
                <a16:creationId xmlns:a16="http://schemas.microsoft.com/office/drawing/2014/main" id="{B9EAFEF7-73AB-444B-8320-71E17ECFFB6E}"/>
              </a:ext>
            </a:extLst>
          </p:cNvPr>
          <p:cNvSpPr>
            <a:spLocks noGrp="1"/>
          </p:cNvSpPr>
          <p:nvPr>
            <p:ph type="ftr" sz="quarter" idx="11"/>
          </p:nvPr>
        </p:nvSpPr>
        <p:spPr/>
        <p:txBody>
          <a:bodyPr/>
          <a:lstStyle/>
          <a:p>
            <a:r>
              <a:rPr lang="pt-BR" dirty="0"/>
              <a:t>Rodrigo Alfaro Pinto, rfalfarop@gmail.com</a:t>
            </a:r>
            <a:endParaRPr lang="en-US" dirty="0"/>
          </a:p>
        </p:txBody>
      </p:sp>
    </p:spTree>
    <p:extLst>
      <p:ext uri="{BB962C8B-B14F-4D97-AF65-F5344CB8AC3E}">
        <p14:creationId xmlns:p14="http://schemas.microsoft.com/office/powerpoint/2010/main" val="36280437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9F47C-2AFC-40FD-9C11-EFA327DD9071}"/>
              </a:ext>
            </a:extLst>
          </p:cNvPr>
          <p:cNvSpPr>
            <a:spLocks noGrp="1"/>
          </p:cNvSpPr>
          <p:nvPr>
            <p:ph type="title"/>
          </p:nvPr>
        </p:nvSpPr>
        <p:spPr/>
        <p:txBody>
          <a:bodyPr/>
          <a:lstStyle/>
          <a:p>
            <a:r>
              <a:rPr lang="es-CL" dirty="0"/>
              <a:t>Eventos: planificación del sprint, formato de reunión</a:t>
            </a:r>
          </a:p>
        </p:txBody>
      </p:sp>
      <p:sp>
        <p:nvSpPr>
          <p:cNvPr id="3" name="Content Placeholder 2">
            <a:extLst>
              <a:ext uri="{FF2B5EF4-FFF2-40B4-BE49-F238E27FC236}">
                <a16:creationId xmlns:a16="http://schemas.microsoft.com/office/drawing/2014/main" id="{ADFB9A9E-A04D-4899-8695-25C7871E6ED9}"/>
              </a:ext>
            </a:extLst>
          </p:cNvPr>
          <p:cNvSpPr>
            <a:spLocks noGrp="1"/>
          </p:cNvSpPr>
          <p:nvPr>
            <p:ph idx="1"/>
          </p:nvPr>
        </p:nvSpPr>
        <p:spPr/>
        <p:txBody>
          <a:bodyPr>
            <a:normAutofit/>
          </a:bodyPr>
          <a:lstStyle/>
          <a:p>
            <a:r>
              <a:rPr lang="es-ES" dirty="0"/>
              <a:t>Propietario del producto:</a:t>
            </a:r>
          </a:p>
          <a:p>
            <a:pPr lvl="1"/>
            <a:r>
              <a:rPr lang="es-ES" dirty="0"/>
              <a:t>Presenta las historias de usuario de la pila del producto que tienen mayor prioridad y que estima que se pueden realizar en el sprint.</a:t>
            </a:r>
          </a:p>
          <a:p>
            <a:pPr lvl="1"/>
            <a:r>
              <a:rPr lang="es-ES" dirty="0"/>
              <a:t>La presentación se hace con un nivel de detalle suficiente para transmitir al equipo toda la información necesaria para construir el incremento.</a:t>
            </a:r>
          </a:p>
          <a:p>
            <a:r>
              <a:rPr lang="es-ES" dirty="0"/>
              <a:t>El equipo</a:t>
            </a:r>
          </a:p>
          <a:p>
            <a:pPr lvl="1"/>
            <a:r>
              <a:rPr lang="es-ES" dirty="0"/>
              <a:t>Realiza las preguntas y solicita las aclaraciones necesarias.</a:t>
            </a:r>
          </a:p>
          <a:p>
            <a:pPr lvl="1"/>
            <a:r>
              <a:rPr lang="es-ES" dirty="0"/>
              <a:t>Propone sugerencias, modificaciones y soluciones alternativas.</a:t>
            </a:r>
            <a:endParaRPr lang="es-CL" dirty="0"/>
          </a:p>
        </p:txBody>
      </p:sp>
      <p:sp>
        <p:nvSpPr>
          <p:cNvPr id="4" name="Footer Placeholder 3">
            <a:extLst>
              <a:ext uri="{FF2B5EF4-FFF2-40B4-BE49-F238E27FC236}">
                <a16:creationId xmlns:a16="http://schemas.microsoft.com/office/drawing/2014/main" id="{B9EAFEF7-73AB-444B-8320-71E17ECFFB6E}"/>
              </a:ext>
            </a:extLst>
          </p:cNvPr>
          <p:cNvSpPr>
            <a:spLocks noGrp="1"/>
          </p:cNvSpPr>
          <p:nvPr>
            <p:ph type="ftr" sz="quarter" idx="11"/>
          </p:nvPr>
        </p:nvSpPr>
        <p:spPr/>
        <p:txBody>
          <a:bodyPr/>
          <a:lstStyle/>
          <a:p>
            <a:r>
              <a:rPr lang="pt-BR" dirty="0"/>
              <a:t>Rodrigo Alfaro Pinto, rfalfarop@gmail.com</a:t>
            </a:r>
            <a:endParaRPr lang="en-US" dirty="0"/>
          </a:p>
        </p:txBody>
      </p:sp>
    </p:spTree>
    <p:extLst>
      <p:ext uri="{BB962C8B-B14F-4D97-AF65-F5344CB8AC3E}">
        <p14:creationId xmlns:p14="http://schemas.microsoft.com/office/powerpoint/2010/main" val="6302184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9F47C-2AFC-40FD-9C11-EFA327DD9071}"/>
              </a:ext>
            </a:extLst>
          </p:cNvPr>
          <p:cNvSpPr>
            <a:spLocks noGrp="1"/>
          </p:cNvSpPr>
          <p:nvPr>
            <p:ph type="title"/>
          </p:nvPr>
        </p:nvSpPr>
        <p:spPr/>
        <p:txBody>
          <a:bodyPr/>
          <a:lstStyle/>
          <a:p>
            <a:r>
              <a:rPr lang="es-CL" dirty="0"/>
              <a:t>Eventos: planificación del sprint, formato de reunión</a:t>
            </a:r>
          </a:p>
        </p:txBody>
      </p:sp>
      <p:sp>
        <p:nvSpPr>
          <p:cNvPr id="3" name="Content Placeholder 2">
            <a:extLst>
              <a:ext uri="{FF2B5EF4-FFF2-40B4-BE49-F238E27FC236}">
                <a16:creationId xmlns:a16="http://schemas.microsoft.com/office/drawing/2014/main" id="{ADFB9A9E-A04D-4899-8695-25C7871E6ED9}"/>
              </a:ext>
            </a:extLst>
          </p:cNvPr>
          <p:cNvSpPr>
            <a:spLocks noGrp="1"/>
          </p:cNvSpPr>
          <p:nvPr>
            <p:ph idx="1"/>
          </p:nvPr>
        </p:nvSpPr>
        <p:spPr/>
        <p:txBody>
          <a:bodyPr>
            <a:normAutofit/>
          </a:bodyPr>
          <a:lstStyle/>
          <a:p>
            <a:r>
              <a:rPr lang="es-ES" dirty="0"/>
              <a:t>Los aportes del equipo pueden suponer modificaciones en la pila.</a:t>
            </a:r>
          </a:p>
          <a:p>
            <a:r>
              <a:rPr lang="es-ES" dirty="0"/>
              <a:t>Esta reunión es un punto caliente de scrum para favorecer la proliferación cruzada de ideas en equipo </a:t>
            </a:r>
            <a:r>
              <a:rPr lang="es-ES" u="sng" dirty="0"/>
              <a:t>y añadir valor a la visión del producto</a:t>
            </a:r>
            <a:r>
              <a:rPr lang="es-ES" dirty="0"/>
              <a:t>.</a:t>
            </a:r>
            <a:endParaRPr lang="es-CL" dirty="0"/>
          </a:p>
        </p:txBody>
      </p:sp>
      <p:sp>
        <p:nvSpPr>
          <p:cNvPr id="4" name="Footer Placeholder 3">
            <a:extLst>
              <a:ext uri="{FF2B5EF4-FFF2-40B4-BE49-F238E27FC236}">
                <a16:creationId xmlns:a16="http://schemas.microsoft.com/office/drawing/2014/main" id="{B9EAFEF7-73AB-444B-8320-71E17ECFFB6E}"/>
              </a:ext>
            </a:extLst>
          </p:cNvPr>
          <p:cNvSpPr>
            <a:spLocks noGrp="1"/>
          </p:cNvSpPr>
          <p:nvPr>
            <p:ph type="ftr" sz="quarter" idx="11"/>
          </p:nvPr>
        </p:nvSpPr>
        <p:spPr/>
        <p:txBody>
          <a:bodyPr/>
          <a:lstStyle/>
          <a:p>
            <a:r>
              <a:rPr lang="pt-BR" dirty="0"/>
              <a:t>Rodrigo Alfaro Pinto, rfalfarop@gmail.com</a:t>
            </a:r>
            <a:endParaRPr lang="en-US" dirty="0"/>
          </a:p>
        </p:txBody>
      </p:sp>
    </p:spTree>
    <p:extLst>
      <p:ext uri="{BB962C8B-B14F-4D97-AF65-F5344CB8AC3E}">
        <p14:creationId xmlns:p14="http://schemas.microsoft.com/office/powerpoint/2010/main" val="21614246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9F47C-2AFC-40FD-9C11-EFA327DD9071}"/>
              </a:ext>
            </a:extLst>
          </p:cNvPr>
          <p:cNvSpPr>
            <a:spLocks noGrp="1"/>
          </p:cNvSpPr>
          <p:nvPr>
            <p:ph type="title"/>
          </p:nvPr>
        </p:nvSpPr>
        <p:spPr/>
        <p:txBody>
          <a:bodyPr/>
          <a:lstStyle/>
          <a:p>
            <a:r>
              <a:rPr lang="es-CL" dirty="0"/>
              <a:t>Eventos: planificación del sprint, formato de reunión</a:t>
            </a:r>
          </a:p>
        </p:txBody>
      </p:sp>
      <p:sp>
        <p:nvSpPr>
          <p:cNvPr id="3" name="Content Placeholder 2">
            <a:extLst>
              <a:ext uri="{FF2B5EF4-FFF2-40B4-BE49-F238E27FC236}">
                <a16:creationId xmlns:a16="http://schemas.microsoft.com/office/drawing/2014/main" id="{ADFB9A9E-A04D-4899-8695-25C7871E6ED9}"/>
              </a:ext>
            </a:extLst>
          </p:cNvPr>
          <p:cNvSpPr>
            <a:spLocks noGrp="1"/>
          </p:cNvSpPr>
          <p:nvPr>
            <p:ph idx="1"/>
          </p:nvPr>
        </p:nvSpPr>
        <p:spPr/>
        <p:txBody>
          <a:bodyPr>
            <a:normAutofit fontScale="92500" lnSpcReduction="10000"/>
          </a:bodyPr>
          <a:lstStyle/>
          <a:p>
            <a:r>
              <a:rPr lang="es-ES" dirty="0"/>
              <a:t>Segunda parte: Cómo se conseguirá hacer el incremento.</a:t>
            </a:r>
          </a:p>
          <a:p>
            <a:r>
              <a:rPr lang="es-ES" dirty="0"/>
              <a:t>El equipo desglosa cada funcionalidad en tareas, y estima el esfuerzo para cada una de ellas, componiendo así las tareas que forman la pila del sprint. En este desglose, el equipo tiene en cuenta los elementos de diseño y arquitectura que deberá incorporar el sistema.</a:t>
            </a:r>
          </a:p>
          <a:p>
            <a:r>
              <a:rPr lang="es-ES" dirty="0"/>
              <a:t>Los miembros del equipo establecen cuáles van a ser las tareas para los primeros días del sprint, y se las </a:t>
            </a:r>
            <a:r>
              <a:rPr lang="es-ES" dirty="0" err="1"/>
              <a:t>autoasignan</a:t>
            </a:r>
            <a:r>
              <a:rPr lang="es-ES" dirty="0"/>
              <a:t> tomando como criterios sus conocimientos, intereses y una distribución homogénea del trabajo.</a:t>
            </a:r>
          </a:p>
          <a:p>
            <a:r>
              <a:rPr lang="es-ES" dirty="0"/>
              <a:t>Esta segunda parte debe considerarse como una “reunión del equipo”, en la que deben estar todos sus miembros, y ser ellos quienes descompongan estimen y asignen el trabajo.</a:t>
            </a:r>
          </a:p>
          <a:p>
            <a:r>
              <a:rPr lang="es-ES" dirty="0"/>
              <a:t>El papel del propietario del producto es atender a dudas y comprobar que el equipo comprende y comparte su objetivo.</a:t>
            </a:r>
          </a:p>
          <a:p>
            <a:r>
              <a:rPr lang="es-ES" u="sng" dirty="0"/>
              <a:t>El Scrum Master actúa de moderador de la reunión</a:t>
            </a:r>
            <a:r>
              <a:rPr lang="es-ES" dirty="0"/>
              <a:t>.</a:t>
            </a:r>
            <a:endParaRPr lang="es-CL" dirty="0"/>
          </a:p>
        </p:txBody>
      </p:sp>
      <p:sp>
        <p:nvSpPr>
          <p:cNvPr id="4" name="Footer Placeholder 3">
            <a:extLst>
              <a:ext uri="{FF2B5EF4-FFF2-40B4-BE49-F238E27FC236}">
                <a16:creationId xmlns:a16="http://schemas.microsoft.com/office/drawing/2014/main" id="{B9EAFEF7-73AB-444B-8320-71E17ECFFB6E}"/>
              </a:ext>
            </a:extLst>
          </p:cNvPr>
          <p:cNvSpPr>
            <a:spLocks noGrp="1"/>
          </p:cNvSpPr>
          <p:nvPr>
            <p:ph type="ftr" sz="quarter" idx="11"/>
          </p:nvPr>
        </p:nvSpPr>
        <p:spPr/>
        <p:txBody>
          <a:bodyPr/>
          <a:lstStyle/>
          <a:p>
            <a:r>
              <a:rPr lang="pt-BR" dirty="0"/>
              <a:t>Rodrigo Alfaro Pinto, rfalfarop@gmail.com</a:t>
            </a:r>
            <a:endParaRPr lang="en-US" dirty="0"/>
          </a:p>
        </p:txBody>
      </p:sp>
    </p:spTree>
    <p:extLst>
      <p:ext uri="{BB962C8B-B14F-4D97-AF65-F5344CB8AC3E}">
        <p14:creationId xmlns:p14="http://schemas.microsoft.com/office/powerpoint/2010/main" val="29449411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9F47C-2AFC-40FD-9C11-EFA327DD9071}"/>
              </a:ext>
            </a:extLst>
          </p:cNvPr>
          <p:cNvSpPr>
            <a:spLocks noGrp="1"/>
          </p:cNvSpPr>
          <p:nvPr>
            <p:ph type="title"/>
          </p:nvPr>
        </p:nvSpPr>
        <p:spPr/>
        <p:txBody>
          <a:bodyPr/>
          <a:lstStyle/>
          <a:p>
            <a:r>
              <a:rPr lang="es-CL" dirty="0"/>
              <a:t>Eventos: planificación del sprint, formato de reunión</a:t>
            </a:r>
          </a:p>
        </p:txBody>
      </p:sp>
      <p:sp>
        <p:nvSpPr>
          <p:cNvPr id="3" name="Content Placeholder 2">
            <a:extLst>
              <a:ext uri="{FF2B5EF4-FFF2-40B4-BE49-F238E27FC236}">
                <a16:creationId xmlns:a16="http://schemas.microsoft.com/office/drawing/2014/main" id="{ADFB9A9E-A04D-4899-8695-25C7871E6ED9}"/>
              </a:ext>
            </a:extLst>
          </p:cNvPr>
          <p:cNvSpPr>
            <a:spLocks noGrp="1"/>
          </p:cNvSpPr>
          <p:nvPr>
            <p:ph idx="1"/>
          </p:nvPr>
        </p:nvSpPr>
        <p:spPr/>
        <p:txBody>
          <a:bodyPr>
            <a:normAutofit fontScale="92500" lnSpcReduction="20000"/>
          </a:bodyPr>
          <a:lstStyle/>
          <a:p>
            <a:r>
              <a:rPr lang="es-ES" dirty="0"/>
              <a:t>Función del Scrum Master:</a:t>
            </a:r>
          </a:p>
          <a:p>
            <a:r>
              <a:rPr lang="es-ES" dirty="0"/>
              <a:t>El Scrum Master, o el moderador de la reunión es responsable de:</a:t>
            </a:r>
          </a:p>
          <a:p>
            <a:pPr lvl="1"/>
            <a:r>
              <a:rPr lang="es-ES" dirty="0"/>
              <a:t>Realizar esta reunión antes de cada sprint.</a:t>
            </a:r>
          </a:p>
          <a:p>
            <a:pPr lvl="1"/>
            <a:r>
              <a:rPr lang="es-ES" dirty="0"/>
              <a:t>Asegurar que se cuenta con una pila del producto preparada por el propietario del producto.</a:t>
            </a:r>
          </a:p>
          <a:p>
            <a:pPr lvl="1"/>
            <a:r>
              <a:rPr lang="es-ES" dirty="0"/>
              <a:t>Ayudar a mantener el diálogo entre el propietario del producto y el equipo.</a:t>
            </a:r>
          </a:p>
          <a:p>
            <a:pPr lvl="1"/>
            <a:r>
              <a:rPr lang="es-ES" dirty="0"/>
              <a:t>Asegurar que se llegue a un acuerdo entre el propietario del producto y el equipo respecto de lo que incluirá el incremento.</a:t>
            </a:r>
          </a:p>
          <a:p>
            <a:pPr lvl="1"/>
            <a:r>
              <a:rPr lang="es-ES" dirty="0"/>
              <a:t>Ayudar al equipo a comprender la visión y necesidades de negocio del cliente.</a:t>
            </a:r>
          </a:p>
          <a:p>
            <a:pPr lvl="1"/>
            <a:r>
              <a:rPr lang="es-ES" dirty="0"/>
              <a:t>Asegurar que el equipo ha realizado una descomposición y estimación del trabajo realistas, y ha considerado las posibles tareas necesarias de análisis, investigación o apoyo.</a:t>
            </a:r>
          </a:p>
          <a:p>
            <a:pPr lvl="1"/>
            <a:r>
              <a:rPr lang="es-ES" dirty="0"/>
              <a:t>Asegurar que al final de la reunión están objetivamente determinados:</a:t>
            </a:r>
          </a:p>
          <a:p>
            <a:pPr lvl="2"/>
            <a:r>
              <a:rPr lang="es-ES" dirty="0"/>
              <a:t>Los elementos de la pila del producto que se van a ejecutar.</a:t>
            </a:r>
            <a:endParaRPr lang="es-CL" dirty="0"/>
          </a:p>
        </p:txBody>
      </p:sp>
      <p:sp>
        <p:nvSpPr>
          <p:cNvPr id="4" name="Footer Placeholder 3">
            <a:extLst>
              <a:ext uri="{FF2B5EF4-FFF2-40B4-BE49-F238E27FC236}">
                <a16:creationId xmlns:a16="http://schemas.microsoft.com/office/drawing/2014/main" id="{B9EAFEF7-73AB-444B-8320-71E17ECFFB6E}"/>
              </a:ext>
            </a:extLst>
          </p:cNvPr>
          <p:cNvSpPr>
            <a:spLocks noGrp="1"/>
          </p:cNvSpPr>
          <p:nvPr>
            <p:ph type="ftr" sz="quarter" idx="11"/>
          </p:nvPr>
        </p:nvSpPr>
        <p:spPr/>
        <p:txBody>
          <a:bodyPr/>
          <a:lstStyle/>
          <a:p>
            <a:r>
              <a:rPr lang="pt-BR" dirty="0"/>
              <a:t>Rodrigo Alfaro Pinto, rfalfarop@gmail.com</a:t>
            </a:r>
            <a:endParaRPr lang="en-US" dirty="0"/>
          </a:p>
        </p:txBody>
      </p:sp>
    </p:spTree>
    <p:extLst>
      <p:ext uri="{BB962C8B-B14F-4D97-AF65-F5344CB8AC3E}">
        <p14:creationId xmlns:p14="http://schemas.microsoft.com/office/powerpoint/2010/main" val="22649123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9F47C-2AFC-40FD-9C11-EFA327DD9071}"/>
              </a:ext>
            </a:extLst>
          </p:cNvPr>
          <p:cNvSpPr>
            <a:spLocks noGrp="1"/>
          </p:cNvSpPr>
          <p:nvPr>
            <p:ph type="title"/>
          </p:nvPr>
        </p:nvSpPr>
        <p:spPr/>
        <p:txBody>
          <a:bodyPr/>
          <a:lstStyle/>
          <a:p>
            <a:r>
              <a:rPr lang="es-CL" dirty="0"/>
              <a:t>Eventos: planificación del sprint, formato de reunión</a:t>
            </a:r>
          </a:p>
        </p:txBody>
      </p:sp>
      <p:sp>
        <p:nvSpPr>
          <p:cNvPr id="3" name="Content Placeholder 2">
            <a:extLst>
              <a:ext uri="{FF2B5EF4-FFF2-40B4-BE49-F238E27FC236}">
                <a16:creationId xmlns:a16="http://schemas.microsoft.com/office/drawing/2014/main" id="{ADFB9A9E-A04D-4899-8695-25C7871E6ED9}"/>
              </a:ext>
            </a:extLst>
          </p:cNvPr>
          <p:cNvSpPr>
            <a:spLocks noGrp="1"/>
          </p:cNvSpPr>
          <p:nvPr>
            <p:ph idx="1"/>
          </p:nvPr>
        </p:nvSpPr>
        <p:spPr/>
        <p:txBody>
          <a:bodyPr>
            <a:normAutofit/>
          </a:bodyPr>
          <a:lstStyle/>
          <a:p>
            <a:r>
              <a:rPr lang="es-CL" dirty="0"/>
              <a:t>El objetivo del sprint. </a:t>
            </a:r>
          </a:p>
          <a:p>
            <a:r>
              <a:rPr lang="es-ES" dirty="0"/>
              <a:t>La pila del sprint con todas las tareas estimadas. </a:t>
            </a:r>
          </a:p>
          <a:p>
            <a:r>
              <a:rPr lang="es-ES" dirty="0"/>
              <a:t>La duración del sprint y la fecha de la reunión de revisión. </a:t>
            </a:r>
          </a:p>
          <a:p>
            <a:endParaRPr lang="es-CL" dirty="0"/>
          </a:p>
        </p:txBody>
      </p:sp>
      <p:sp>
        <p:nvSpPr>
          <p:cNvPr id="4" name="Footer Placeholder 3">
            <a:extLst>
              <a:ext uri="{FF2B5EF4-FFF2-40B4-BE49-F238E27FC236}">
                <a16:creationId xmlns:a16="http://schemas.microsoft.com/office/drawing/2014/main" id="{B9EAFEF7-73AB-444B-8320-71E17ECFFB6E}"/>
              </a:ext>
            </a:extLst>
          </p:cNvPr>
          <p:cNvSpPr>
            <a:spLocks noGrp="1"/>
          </p:cNvSpPr>
          <p:nvPr>
            <p:ph type="ftr" sz="quarter" idx="11"/>
          </p:nvPr>
        </p:nvSpPr>
        <p:spPr/>
        <p:txBody>
          <a:bodyPr/>
          <a:lstStyle/>
          <a:p>
            <a:r>
              <a:rPr lang="pt-BR" dirty="0"/>
              <a:t>Rodrigo Alfaro Pinto, rfalfarop@gmail.com</a:t>
            </a:r>
            <a:endParaRPr lang="en-US" dirty="0"/>
          </a:p>
        </p:txBody>
      </p:sp>
    </p:spTree>
    <p:extLst>
      <p:ext uri="{BB962C8B-B14F-4D97-AF65-F5344CB8AC3E}">
        <p14:creationId xmlns:p14="http://schemas.microsoft.com/office/powerpoint/2010/main" val="4692425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9F47C-2AFC-40FD-9C11-EFA327DD9071}"/>
              </a:ext>
            </a:extLst>
          </p:cNvPr>
          <p:cNvSpPr>
            <a:spLocks noGrp="1"/>
          </p:cNvSpPr>
          <p:nvPr>
            <p:ph type="title"/>
          </p:nvPr>
        </p:nvSpPr>
        <p:spPr/>
        <p:txBody>
          <a:bodyPr/>
          <a:lstStyle/>
          <a:p>
            <a:r>
              <a:rPr lang="es-CL" dirty="0"/>
              <a:t>Eventos: planificación del sprint, formato de reunión</a:t>
            </a:r>
          </a:p>
        </p:txBody>
      </p:sp>
      <p:sp>
        <p:nvSpPr>
          <p:cNvPr id="3" name="Content Placeholder 2">
            <a:extLst>
              <a:ext uri="{FF2B5EF4-FFF2-40B4-BE49-F238E27FC236}">
                <a16:creationId xmlns:a16="http://schemas.microsoft.com/office/drawing/2014/main" id="{ADFB9A9E-A04D-4899-8695-25C7871E6ED9}"/>
              </a:ext>
            </a:extLst>
          </p:cNvPr>
          <p:cNvSpPr>
            <a:spLocks noGrp="1"/>
          </p:cNvSpPr>
          <p:nvPr>
            <p:ph idx="1"/>
          </p:nvPr>
        </p:nvSpPr>
        <p:spPr/>
        <p:txBody>
          <a:bodyPr>
            <a:normAutofit/>
          </a:bodyPr>
          <a:lstStyle/>
          <a:p>
            <a:r>
              <a:rPr lang="es-ES" dirty="0"/>
              <a:t>Es recomendable, que el propietario del producto emplee una hoja de cálculo o alguna herramienta similar para guardar en formato digital la pila del producto. Aunque no es aconsejable usarla como base para trabajar sobre ella en la reunión.</a:t>
            </a:r>
          </a:p>
          <a:p>
            <a:r>
              <a:rPr lang="es-ES" dirty="0"/>
              <a:t>En la reunión es preferible usar una pizarra o un tablero y fichas o etiquetas removibles. El tablero facilita la comunicación y el trabajo de la reunión.</a:t>
            </a:r>
            <a:endParaRPr lang="es-CL" dirty="0"/>
          </a:p>
        </p:txBody>
      </p:sp>
      <p:sp>
        <p:nvSpPr>
          <p:cNvPr id="4" name="Footer Placeholder 3">
            <a:extLst>
              <a:ext uri="{FF2B5EF4-FFF2-40B4-BE49-F238E27FC236}">
                <a16:creationId xmlns:a16="http://schemas.microsoft.com/office/drawing/2014/main" id="{B9EAFEF7-73AB-444B-8320-71E17ECFFB6E}"/>
              </a:ext>
            </a:extLst>
          </p:cNvPr>
          <p:cNvSpPr>
            <a:spLocks noGrp="1"/>
          </p:cNvSpPr>
          <p:nvPr>
            <p:ph type="ftr" sz="quarter" idx="11"/>
          </p:nvPr>
        </p:nvSpPr>
        <p:spPr/>
        <p:txBody>
          <a:bodyPr/>
          <a:lstStyle/>
          <a:p>
            <a:r>
              <a:rPr lang="pt-BR" dirty="0"/>
              <a:t>Rodrigo Alfaro Pinto, rfalfarop@gmail.com</a:t>
            </a:r>
            <a:endParaRPr lang="en-US" dirty="0"/>
          </a:p>
        </p:txBody>
      </p:sp>
    </p:spTree>
    <p:extLst>
      <p:ext uri="{BB962C8B-B14F-4D97-AF65-F5344CB8AC3E}">
        <p14:creationId xmlns:p14="http://schemas.microsoft.com/office/powerpoint/2010/main" val="408598215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7743172-17A8-4FA4-8434-B813E03B766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4CE1233C-FD2F-489E-BFDE-086F5FED649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A0C57741-CF0C-43F8-87B0-B4F4473FEDAF}"/>
              </a:ext>
            </a:extLst>
          </p:cNvPr>
          <p:cNvPicPr>
            <a:picLocks noGrp="1" noChangeAspect="1"/>
          </p:cNvPicPr>
          <p:nvPr>
            <p:ph idx="1"/>
          </p:nvPr>
        </p:nvPicPr>
        <p:blipFill>
          <a:blip r:embed="rId3"/>
          <a:stretch>
            <a:fillRect/>
          </a:stretch>
        </p:blipFill>
        <p:spPr>
          <a:xfrm>
            <a:off x="5280472" y="1311267"/>
            <a:ext cx="6268062" cy="4062292"/>
          </a:xfrm>
          <a:prstGeom prst="roundRect">
            <a:avLst>
              <a:gd name="adj" fmla="val 3876"/>
            </a:avLst>
          </a:prstGeom>
          <a:ln>
            <a:solidFill>
              <a:schemeClr val="accent1"/>
            </a:solidFill>
          </a:ln>
          <a:effectLst/>
        </p:spPr>
      </p:pic>
      <p:sp>
        <p:nvSpPr>
          <p:cNvPr id="2" name="Title 1">
            <a:extLst>
              <a:ext uri="{FF2B5EF4-FFF2-40B4-BE49-F238E27FC236}">
                <a16:creationId xmlns:a16="http://schemas.microsoft.com/office/drawing/2014/main" id="{4929F47C-2AFC-40FD-9C11-EFA327DD9071}"/>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3700"/>
              <a:t>Eventos: planificación del sprint, formato de reunión</a:t>
            </a:r>
          </a:p>
        </p:txBody>
      </p:sp>
      <p:sp>
        <p:nvSpPr>
          <p:cNvPr id="4" name="Footer Placeholder 3">
            <a:extLst>
              <a:ext uri="{FF2B5EF4-FFF2-40B4-BE49-F238E27FC236}">
                <a16:creationId xmlns:a16="http://schemas.microsoft.com/office/drawing/2014/main" id="{B9EAFEF7-73AB-444B-8320-71E17ECFFB6E}"/>
              </a:ext>
            </a:extLst>
          </p:cNvPr>
          <p:cNvSpPr>
            <a:spLocks noGrp="1"/>
          </p:cNvSpPr>
          <p:nvPr>
            <p:ph type="ftr" sz="quarter" idx="11"/>
          </p:nvPr>
        </p:nvSpPr>
        <p:spPr>
          <a:xfrm>
            <a:off x="451514" y="6041362"/>
            <a:ext cx="3444211" cy="365125"/>
          </a:xfrm>
        </p:spPr>
        <p:txBody>
          <a:bodyPr vert="horz" lIns="91440" tIns="45720" rIns="91440" bIns="45720" rtlCol="0" anchor="b">
            <a:normAutofit/>
          </a:bodyPr>
          <a:lstStyle/>
          <a:p>
            <a:pPr defTabSz="914400">
              <a:spcAft>
                <a:spcPts val="600"/>
              </a:spcAft>
            </a:pPr>
            <a:r>
              <a:rPr lang="en-US" kern="1200">
                <a:solidFill>
                  <a:srgbClr val="FFFFFF"/>
                </a:solidFill>
                <a:latin typeface="+mn-lt"/>
                <a:ea typeface="+mn-ea"/>
                <a:cs typeface="+mn-cs"/>
              </a:rPr>
              <a:t>Rodrigo Alfaro Pinto, rfalfarop@gmail.com</a:t>
            </a:r>
          </a:p>
        </p:txBody>
      </p:sp>
    </p:spTree>
    <p:extLst>
      <p:ext uri="{BB962C8B-B14F-4D97-AF65-F5344CB8AC3E}">
        <p14:creationId xmlns:p14="http://schemas.microsoft.com/office/powerpoint/2010/main" val="207411757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E76AC-F258-4708-AF91-27C6D9335995}"/>
              </a:ext>
            </a:extLst>
          </p:cNvPr>
          <p:cNvSpPr>
            <a:spLocks noGrp="1"/>
          </p:cNvSpPr>
          <p:nvPr>
            <p:ph type="title"/>
          </p:nvPr>
        </p:nvSpPr>
        <p:spPr/>
        <p:txBody>
          <a:bodyPr>
            <a:normAutofit fontScale="90000"/>
          </a:bodyPr>
          <a:lstStyle/>
          <a:p>
            <a:r>
              <a:rPr lang="es-ES" dirty="0"/>
              <a:t>Valoramos más el software que funciona que la documentación exhaustiva.</a:t>
            </a:r>
            <a:endParaRPr lang="es-CL" dirty="0"/>
          </a:p>
        </p:txBody>
      </p:sp>
      <p:sp>
        <p:nvSpPr>
          <p:cNvPr id="3" name="Content Placeholder 2">
            <a:extLst>
              <a:ext uri="{FF2B5EF4-FFF2-40B4-BE49-F238E27FC236}">
                <a16:creationId xmlns:a16="http://schemas.microsoft.com/office/drawing/2014/main" id="{F03F395D-B6E0-44A5-95E7-5450242747CD}"/>
              </a:ext>
            </a:extLst>
          </p:cNvPr>
          <p:cNvSpPr>
            <a:spLocks noGrp="1"/>
          </p:cNvSpPr>
          <p:nvPr>
            <p:ph idx="1"/>
          </p:nvPr>
        </p:nvSpPr>
        <p:spPr/>
        <p:txBody>
          <a:bodyPr/>
          <a:lstStyle/>
          <a:p>
            <a:r>
              <a:rPr lang="es-ES" dirty="0"/>
              <a:t>Poder anticipar cómo será el funcionamiento del producto final, observando prototipos previos, o partes ya elaboradas ofrece un “</a:t>
            </a:r>
            <a:r>
              <a:rPr lang="es-ES" dirty="0" err="1"/>
              <a:t>feedback</a:t>
            </a:r>
            <a:r>
              <a:rPr lang="es-ES" dirty="0"/>
              <a:t>” estimulante y enriquecedor, que genera ideas imposibles de concebir en un primer momento, y que difícilmente se podrían incluir al redactar un documento de requisitos detallado en el comienzo del proyecto.</a:t>
            </a:r>
          </a:p>
          <a:p>
            <a:r>
              <a:rPr lang="es-ES" dirty="0"/>
              <a:t>El manifiesto ágil no considera inútil la documentación, sólo la innecesaria. </a:t>
            </a:r>
          </a:p>
          <a:p>
            <a:r>
              <a:rPr lang="es-ES" dirty="0"/>
              <a:t>Los documentos son soporte de hechos, permiten la transferencia del conocimiento, registran información histórica, y en muchas cuestiones legales o normativas son obligatorios, pero su relevancia debe ser mucho menor que el producto final.</a:t>
            </a:r>
            <a:endParaRPr lang="es-CL" dirty="0"/>
          </a:p>
        </p:txBody>
      </p:sp>
      <p:sp>
        <p:nvSpPr>
          <p:cNvPr id="4" name="Footer Placeholder 3">
            <a:extLst>
              <a:ext uri="{FF2B5EF4-FFF2-40B4-BE49-F238E27FC236}">
                <a16:creationId xmlns:a16="http://schemas.microsoft.com/office/drawing/2014/main" id="{E94FF58F-4452-4653-B4AB-99EFF919C1E2}"/>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12088957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9F47C-2AFC-40FD-9C11-EFA327DD9071}"/>
              </a:ext>
            </a:extLst>
          </p:cNvPr>
          <p:cNvSpPr>
            <a:spLocks noGrp="1"/>
          </p:cNvSpPr>
          <p:nvPr>
            <p:ph type="title"/>
          </p:nvPr>
        </p:nvSpPr>
        <p:spPr/>
        <p:txBody>
          <a:bodyPr/>
          <a:lstStyle/>
          <a:p>
            <a:r>
              <a:rPr lang="es-CL" dirty="0"/>
              <a:t>Eventos: planificación del sprint, formato de reunión</a:t>
            </a:r>
          </a:p>
        </p:txBody>
      </p:sp>
      <p:sp>
        <p:nvSpPr>
          <p:cNvPr id="3" name="Content Placeholder 2">
            <a:extLst>
              <a:ext uri="{FF2B5EF4-FFF2-40B4-BE49-F238E27FC236}">
                <a16:creationId xmlns:a16="http://schemas.microsoft.com/office/drawing/2014/main" id="{ADFB9A9E-A04D-4899-8695-25C7871E6ED9}"/>
              </a:ext>
            </a:extLst>
          </p:cNvPr>
          <p:cNvSpPr>
            <a:spLocks noGrp="1"/>
          </p:cNvSpPr>
          <p:nvPr>
            <p:ph idx="1"/>
          </p:nvPr>
        </p:nvSpPr>
        <p:spPr/>
        <p:txBody>
          <a:bodyPr>
            <a:normAutofit/>
          </a:bodyPr>
          <a:lstStyle/>
          <a:p>
            <a:r>
              <a:rPr lang="es-ES" dirty="0"/>
              <a:t>(A) las unidades de trabajo que según la velocidad media del equipo se podrían</a:t>
            </a:r>
          </a:p>
          <a:p>
            <a:r>
              <a:rPr lang="es-ES" dirty="0"/>
              <a:t>realizar en </a:t>
            </a:r>
            <a:r>
              <a:rPr lang="es-ES" dirty="0" err="1"/>
              <a:t>sprints</a:t>
            </a:r>
            <a:r>
              <a:rPr lang="es-ES" dirty="0"/>
              <a:t> de 2, 3, 4 y 5 semanas.</a:t>
            </a:r>
          </a:p>
          <a:p>
            <a:r>
              <a:rPr lang="es-ES" dirty="0"/>
              <a:t>(D) Duración que finalmente tendrá el sprint, así como el objetivo establecido, duración, hora fijada para las reuniones diarias y fecha prevista para la reunión de revisión del sprint.</a:t>
            </a:r>
          </a:p>
          <a:p>
            <a:r>
              <a:rPr lang="es-ES" dirty="0"/>
              <a:t>B.- Una franja para ordenar los elementos de la pila del producto de mayor a menor prioridad.</a:t>
            </a:r>
          </a:p>
          <a:p>
            <a:r>
              <a:rPr lang="es-ES" dirty="0"/>
              <a:t>C.-Una franja paralela para descomponer cada elemento de la pila del producto en las correspondientes tareas de la pila del sprint.</a:t>
            </a:r>
            <a:endParaRPr lang="es-CL" dirty="0"/>
          </a:p>
        </p:txBody>
      </p:sp>
      <p:sp>
        <p:nvSpPr>
          <p:cNvPr id="4" name="Footer Placeholder 3">
            <a:extLst>
              <a:ext uri="{FF2B5EF4-FFF2-40B4-BE49-F238E27FC236}">
                <a16:creationId xmlns:a16="http://schemas.microsoft.com/office/drawing/2014/main" id="{B9EAFEF7-73AB-444B-8320-71E17ECFFB6E}"/>
              </a:ext>
            </a:extLst>
          </p:cNvPr>
          <p:cNvSpPr>
            <a:spLocks noGrp="1"/>
          </p:cNvSpPr>
          <p:nvPr>
            <p:ph type="ftr" sz="quarter" idx="11"/>
          </p:nvPr>
        </p:nvSpPr>
        <p:spPr/>
        <p:txBody>
          <a:bodyPr/>
          <a:lstStyle/>
          <a:p>
            <a:r>
              <a:rPr lang="pt-BR" dirty="0"/>
              <a:t>Rodrigo Alfaro Pinto, rfalfarop@gmail.com</a:t>
            </a:r>
            <a:endParaRPr lang="en-US" dirty="0"/>
          </a:p>
        </p:txBody>
      </p:sp>
    </p:spTree>
    <p:extLst>
      <p:ext uri="{BB962C8B-B14F-4D97-AF65-F5344CB8AC3E}">
        <p14:creationId xmlns:p14="http://schemas.microsoft.com/office/powerpoint/2010/main" val="28763204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9F47C-2AFC-40FD-9C11-EFA327DD9071}"/>
              </a:ext>
            </a:extLst>
          </p:cNvPr>
          <p:cNvSpPr>
            <a:spLocks noGrp="1"/>
          </p:cNvSpPr>
          <p:nvPr>
            <p:ph type="title"/>
          </p:nvPr>
        </p:nvSpPr>
        <p:spPr/>
        <p:txBody>
          <a:bodyPr/>
          <a:lstStyle/>
          <a:p>
            <a:r>
              <a:rPr lang="es-CL" dirty="0"/>
              <a:t>Eventos: scrum diario</a:t>
            </a:r>
          </a:p>
        </p:txBody>
      </p:sp>
      <p:sp>
        <p:nvSpPr>
          <p:cNvPr id="3" name="Content Placeholder 2">
            <a:extLst>
              <a:ext uri="{FF2B5EF4-FFF2-40B4-BE49-F238E27FC236}">
                <a16:creationId xmlns:a16="http://schemas.microsoft.com/office/drawing/2014/main" id="{ADFB9A9E-A04D-4899-8695-25C7871E6ED9}"/>
              </a:ext>
            </a:extLst>
          </p:cNvPr>
          <p:cNvSpPr>
            <a:spLocks noGrp="1"/>
          </p:cNvSpPr>
          <p:nvPr>
            <p:ph idx="1"/>
          </p:nvPr>
        </p:nvSpPr>
        <p:spPr/>
        <p:txBody>
          <a:bodyPr>
            <a:normAutofit/>
          </a:bodyPr>
          <a:lstStyle/>
          <a:p>
            <a:r>
              <a:rPr lang="es-ES" u="sng" dirty="0"/>
              <a:t>Reunión diaria breve, de no más de 15 minutos</a:t>
            </a:r>
            <a:r>
              <a:rPr lang="es-ES" dirty="0"/>
              <a:t>, en la que el equipo sincroniza el trabajo y establece el plan para las 24 horas siguientes.</a:t>
            </a:r>
          </a:p>
          <a:p>
            <a:r>
              <a:rPr lang="es-ES" dirty="0"/>
              <a:t>Entradas</a:t>
            </a:r>
          </a:p>
          <a:p>
            <a:pPr lvl="1"/>
            <a:r>
              <a:rPr lang="es-ES" dirty="0"/>
              <a:t>Pila del sprint y gráfico de avance (</a:t>
            </a:r>
            <a:r>
              <a:rPr lang="es-ES" dirty="0" err="1"/>
              <a:t>burn-down</a:t>
            </a:r>
            <a:r>
              <a:rPr lang="es-ES" dirty="0"/>
              <a:t>) actualizados con la información de la reunión anterior.</a:t>
            </a:r>
          </a:p>
          <a:p>
            <a:pPr lvl="1"/>
            <a:r>
              <a:rPr lang="es-ES" dirty="0"/>
              <a:t>Información del avance de cada miembro del equipo.</a:t>
            </a:r>
            <a:endParaRPr lang="es-CL" dirty="0"/>
          </a:p>
          <a:p>
            <a:r>
              <a:rPr lang="es-ES" dirty="0"/>
              <a:t>Resultados</a:t>
            </a:r>
          </a:p>
          <a:p>
            <a:pPr lvl="1"/>
            <a:r>
              <a:rPr lang="es-ES" dirty="0"/>
              <a:t>Pila del sprint y gráfico de avance (</a:t>
            </a:r>
            <a:r>
              <a:rPr lang="es-ES" dirty="0" err="1"/>
              <a:t>burn-down</a:t>
            </a:r>
            <a:r>
              <a:rPr lang="es-ES" dirty="0"/>
              <a:t>) actualizados.</a:t>
            </a:r>
          </a:p>
          <a:p>
            <a:pPr lvl="1"/>
            <a:r>
              <a:rPr lang="es-ES" dirty="0"/>
              <a:t>Identificación de posibles necesidades e impedimentos.</a:t>
            </a:r>
          </a:p>
        </p:txBody>
      </p:sp>
      <p:sp>
        <p:nvSpPr>
          <p:cNvPr id="4" name="Footer Placeholder 3">
            <a:extLst>
              <a:ext uri="{FF2B5EF4-FFF2-40B4-BE49-F238E27FC236}">
                <a16:creationId xmlns:a16="http://schemas.microsoft.com/office/drawing/2014/main" id="{B9EAFEF7-73AB-444B-8320-71E17ECFFB6E}"/>
              </a:ext>
            </a:extLst>
          </p:cNvPr>
          <p:cNvSpPr>
            <a:spLocks noGrp="1"/>
          </p:cNvSpPr>
          <p:nvPr>
            <p:ph type="ftr" sz="quarter" idx="11"/>
          </p:nvPr>
        </p:nvSpPr>
        <p:spPr/>
        <p:txBody>
          <a:bodyPr/>
          <a:lstStyle/>
          <a:p>
            <a:r>
              <a:rPr lang="pt-BR" dirty="0"/>
              <a:t>Rodrigo Alfaro Pinto, rfalfarop@gmail.com</a:t>
            </a:r>
            <a:endParaRPr lang="en-US" dirty="0"/>
          </a:p>
        </p:txBody>
      </p:sp>
    </p:spTree>
    <p:extLst>
      <p:ext uri="{BB962C8B-B14F-4D97-AF65-F5344CB8AC3E}">
        <p14:creationId xmlns:p14="http://schemas.microsoft.com/office/powerpoint/2010/main" val="31883654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9F47C-2AFC-40FD-9C11-EFA327DD9071}"/>
              </a:ext>
            </a:extLst>
          </p:cNvPr>
          <p:cNvSpPr>
            <a:spLocks noGrp="1"/>
          </p:cNvSpPr>
          <p:nvPr>
            <p:ph type="title"/>
          </p:nvPr>
        </p:nvSpPr>
        <p:spPr/>
        <p:txBody>
          <a:bodyPr/>
          <a:lstStyle/>
          <a:p>
            <a:r>
              <a:rPr lang="es-CL" dirty="0"/>
              <a:t>Eventos: revisión del sprint</a:t>
            </a:r>
          </a:p>
        </p:txBody>
      </p:sp>
      <p:sp>
        <p:nvSpPr>
          <p:cNvPr id="3" name="Content Placeholder 2">
            <a:extLst>
              <a:ext uri="{FF2B5EF4-FFF2-40B4-BE49-F238E27FC236}">
                <a16:creationId xmlns:a16="http://schemas.microsoft.com/office/drawing/2014/main" id="{ADFB9A9E-A04D-4899-8695-25C7871E6ED9}"/>
              </a:ext>
            </a:extLst>
          </p:cNvPr>
          <p:cNvSpPr>
            <a:spLocks noGrp="1"/>
          </p:cNvSpPr>
          <p:nvPr>
            <p:ph idx="1"/>
          </p:nvPr>
        </p:nvSpPr>
        <p:spPr/>
        <p:txBody>
          <a:bodyPr>
            <a:normAutofit fontScale="92500" lnSpcReduction="10000"/>
          </a:bodyPr>
          <a:lstStyle/>
          <a:p>
            <a:r>
              <a:rPr lang="es-ES" dirty="0"/>
              <a:t>Reunión realizada al final del sprint para comprobar el incremento.</a:t>
            </a:r>
          </a:p>
          <a:p>
            <a:r>
              <a:rPr lang="es-ES" dirty="0"/>
              <a:t>No debe durar más de 4 horas, en el caso de revisar </a:t>
            </a:r>
            <a:r>
              <a:rPr lang="es-ES" dirty="0" err="1"/>
              <a:t>sprints</a:t>
            </a:r>
            <a:r>
              <a:rPr lang="es-ES" dirty="0"/>
              <a:t> largos y lo habitual es que con una o dos horas de duración suele ser suficiente.</a:t>
            </a:r>
          </a:p>
          <a:p>
            <a:r>
              <a:rPr lang="es-ES" dirty="0"/>
              <a:t>Objetivos:</a:t>
            </a:r>
          </a:p>
          <a:p>
            <a:pPr lvl="1"/>
            <a:r>
              <a:rPr lang="es-ES" dirty="0"/>
              <a:t>El propietario del producto comprueba el progreso del sistema. Esta reunión marca, a intervalos regulares, el ritmo de construcción, y la trayectoria que va tomando la visión del producto.</a:t>
            </a:r>
          </a:p>
          <a:p>
            <a:pPr lvl="1"/>
            <a:r>
              <a:rPr lang="es-ES" dirty="0"/>
              <a:t>El propietario del producto identifica las historias de usuario que se pueden considerar “hechas” y las que no.</a:t>
            </a:r>
          </a:p>
          <a:p>
            <a:pPr lvl="1"/>
            <a:r>
              <a:rPr lang="es-ES" dirty="0"/>
              <a:t>Al ver y probar el incremento, el propietario del producto, y el equipo en general obtienen </a:t>
            </a:r>
            <a:r>
              <a:rPr lang="es-ES" dirty="0" err="1"/>
              <a:t>feedback</a:t>
            </a:r>
            <a:r>
              <a:rPr lang="es-ES" dirty="0"/>
              <a:t> relevante para revisar la pila del producto.</a:t>
            </a:r>
          </a:p>
          <a:p>
            <a:pPr lvl="1"/>
            <a:r>
              <a:rPr lang="es-ES" dirty="0"/>
              <a:t>Otros ingenieros y programadores de la empresa también pueden asistir para conocer cómo trabaja la tecnología empleada.</a:t>
            </a:r>
          </a:p>
        </p:txBody>
      </p:sp>
      <p:sp>
        <p:nvSpPr>
          <p:cNvPr id="4" name="Footer Placeholder 3">
            <a:extLst>
              <a:ext uri="{FF2B5EF4-FFF2-40B4-BE49-F238E27FC236}">
                <a16:creationId xmlns:a16="http://schemas.microsoft.com/office/drawing/2014/main" id="{B9EAFEF7-73AB-444B-8320-71E17ECFFB6E}"/>
              </a:ext>
            </a:extLst>
          </p:cNvPr>
          <p:cNvSpPr>
            <a:spLocks noGrp="1"/>
          </p:cNvSpPr>
          <p:nvPr>
            <p:ph type="ftr" sz="quarter" idx="11"/>
          </p:nvPr>
        </p:nvSpPr>
        <p:spPr/>
        <p:txBody>
          <a:bodyPr/>
          <a:lstStyle/>
          <a:p>
            <a:r>
              <a:rPr lang="pt-BR" dirty="0"/>
              <a:t>Rodrigo Alfaro Pinto, rfalfarop@gmail.com</a:t>
            </a:r>
            <a:endParaRPr lang="en-US" dirty="0"/>
          </a:p>
        </p:txBody>
      </p:sp>
    </p:spTree>
    <p:extLst>
      <p:ext uri="{BB962C8B-B14F-4D97-AF65-F5344CB8AC3E}">
        <p14:creationId xmlns:p14="http://schemas.microsoft.com/office/powerpoint/2010/main" val="79685443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9F47C-2AFC-40FD-9C11-EFA327DD9071}"/>
              </a:ext>
            </a:extLst>
          </p:cNvPr>
          <p:cNvSpPr>
            <a:spLocks noGrp="1"/>
          </p:cNvSpPr>
          <p:nvPr>
            <p:ph type="title"/>
          </p:nvPr>
        </p:nvSpPr>
        <p:spPr/>
        <p:txBody>
          <a:bodyPr/>
          <a:lstStyle/>
          <a:p>
            <a:r>
              <a:rPr lang="es-CL" dirty="0"/>
              <a:t>Eventos: revisión del sprint</a:t>
            </a:r>
          </a:p>
        </p:txBody>
      </p:sp>
      <p:sp>
        <p:nvSpPr>
          <p:cNvPr id="3" name="Content Placeholder 2">
            <a:extLst>
              <a:ext uri="{FF2B5EF4-FFF2-40B4-BE49-F238E27FC236}">
                <a16:creationId xmlns:a16="http://schemas.microsoft.com/office/drawing/2014/main" id="{ADFB9A9E-A04D-4899-8695-25C7871E6ED9}"/>
              </a:ext>
            </a:extLst>
          </p:cNvPr>
          <p:cNvSpPr>
            <a:spLocks noGrp="1"/>
          </p:cNvSpPr>
          <p:nvPr>
            <p:ph idx="1"/>
          </p:nvPr>
        </p:nvSpPr>
        <p:spPr/>
        <p:txBody>
          <a:bodyPr>
            <a:normAutofit/>
          </a:bodyPr>
          <a:lstStyle/>
          <a:p>
            <a:r>
              <a:rPr lang="es-ES" dirty="0"/>
              <a:t>Precondiciones</a:t>
            </a:r>
          </a:p>
          <a:p>
            <a:pPr lvl="1"/>
            <a:r>
              <a:rPr lang="es-ES" dirty="0"/>
              <a:t>Se ha concluido el sprint.</a:t>
            </a:r>
          </a:p>
          <a:p>
            <a:pPr lvl="1"/>
            <a:r>
              <a:rPr lang="es-ES" dirty="0"/>
              <a:t>Asiste todo el equipo de desarrollo, el propietario del producto, el Scrum Master y todas las personas implicadas en el proyecto que lo deseen.</a:t>
            </a:r>
          </a:p>
          <a:p>
            <a:r>
              <a:rPr lang="es-ES" dirty="0"/>
              <a:t>Entradas</a:t>
            </a:r>
          </a:p>
          <a:p>
            <a:pPr lvl="1"/>
            <a:r>
              <a:rPr lang="es-ES" dirty="0"/>
              <a:t>Incremento terminado.</a:t>
            </a:r>
          </a:p>
          <a:p>
            <a:r>
              <a:rPr lang="es-ES" dirty="0"/>
              <a:t>Resultados</a:t>
            </a:r>
          </a:p>
          <a:p>
            <a:pPr lvl="1"/>
            <a:r>
              <a:rPr lang="es-ES" dirty="0" err="1"/>
              <a:t>Feedback</a:t>
            </a:r>
            <a:r>
              <a:rPr lang="es-ES" dirty="0"/>
              <a:t> para el propietario del producto: hito de seguimiento de la construcción del sistema, e información para mejorar el valor de la visión del producto.</a:t>
            </a:r>
          </a:p>
          <a:p>
            <a:pPr lvl="1"/>
            <a:r>
              <a:rPr lang="es-ES" dirty="0"/>
              <a:t>Convocatoria de la reunión del siguiente sprint.</a:t>
            </a:r>
          </a:p>
        </p:txBody>
      </p:sp>
      <p:sp>
        <p:nvSpPr>
          <p:cNvPr id="4" name="Footer Placeholder 3">
            <a:extLst>
              <a:ext uri="{FF2B5EF4-FFF2-40B4-BE49-F238E27FC236}">
                <a16:creationId xmlns:a16="http://schemas.microsoft.com/office/drawing/2014/main" id="{B9EAFEF7-73AB-444B-8320-71E17ECFFB6E}"/>
              </a:ext>
            </a:extLst>
          </p:cNvPr>
          <p:cNvSpPr>
            <a:spLocks noGrp="1"/>
          </p:cNvSpPr>
          <p:nvPr>
            <p:ph type="ftr" sz="quarter" idx="11"/>
          </p:nvPr>
        </p:nvSpPr>
        <p:spPr/>
        <p:txBody>
          <a:bodyPr/>
          <a:lstStyle/>
          <a:p>
            <a:r>
              <a:rPr lang="pt-BR" dirty="0"/>
              <a:t>Rodrigo Alfaro Pinto, rfalfarop@gmail.com</a:t>
            </a:r>
            <a:endParaRPr lang="en-US" dirty="0"/>
          </a:p>
        </p:txBody>
      </p:sp>
    </p:spTree>
    <p:extLst>
      <p:ext uri="{BB962C8B-B14F-4D97-AF65-F5344CB8AC3E}">
        <p14:creationId xmlns:p14="http://schemas.microsoft.com/office/powerpoint/2010/main" val="408412503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9F47C-2AFC-40FD-9C11-EFA327DD9071}"/>
              </a:ext>
            </a:extLst>
          </p:cNvPr>
          <p:cNvSpPr>
            <a:spLocks noGrp="1"/>
          </p:cNvSpPr>
          <p:nvPr>
            <p:ph type="title"/>
          </p:nvPr>
        </p:nvSpPr>
        <p:spPr/>
        <p:txBody>
          <a:bodyPr/>
          <a:lstStyle/>
          <a:p>
            <a:r>
              <a:rPr lang="es-CL" dirty="0"/>
              <a:t>Eventos: retrospectiva</a:t>
            </a:r>
          </a:p>
        </p:txBody>
      </p:sp>
      <p:sp>
        <p:nvSpPr>
          <p:cNvPr id="3" name="Content Placeholder 2">
            <a:extLst>
              <a:ext uri="{FF2B5EF4-FFF2-40B4-BE49-F238E27FC236}">
                <a16:creationId xmlns:a16="http://schemas.microsoft.com/office/drawing/2014/main" id="{ADFB9A9E-A04D-4899-8695-25C7871E6ED9}"/>
              </a:ext>
            </a:extLst>
          </p:cNvPr>
          <p:cNvSpPr>
            <a:spLocks noGrp="1"/>
          </p:cNvSpPr>
          <p:nvPr>
            <p:ph idx="1"/>
          </p:nvPr>
        </p:nvSpPr>
        <p:spPr/>
        <p:txBody>
          <a:bodyPr>
            <a:normAutofit/>
          </a:bodyPr>
          <a:lstStyle/>
          <a:p>
            <a:r>
              <a:rPr lang="es-ES" dirty="0"/>
              <a:t>El objetivo de la revisión del sprint es analizar “QUÉ” se está construyendo, mientras que una reunión retrospectiva se centra en “</a:t>
            </a:r>
            <a:r>
              <a:rPr lang="es-ES" b="1" dirty="0"/>
              <a:t>CÓMO</a:t>
            </a:r>
            <a:r>
              <a:rPr lang="es-ES" dirty="0"/>
              <a:t>” lo estamos construyendo: “CÓMO” estamos trabajando, con el objetivo de analizar problemas y aspectos mejorables.</a:t>
            </a:r>
          </a:p>
          <a:p>
            <a:r>
              <a:rPr lang="es-ES" dirty="0"/>
              <a:t>Las reuniones "retrospectivas" realizadas de forma periódica por el equipo para mejorar la forma de trabajo, se consideran cada vez más un componente del marco técnico de scrum, si bien no es una reunión para seguimiento de la evolución del producto, sino para mejorar el marco de trabajo.</a:t>
            </a:r>
          </a:p>
        </p:txBody>
      </p:sp>
      <p:sp>
        <p:nvSpPr>
          <p:cNvPr id="4" name="Footer Placeholder 3">
            <a:extLst>
              <a:ext uri="{FF2B5EF4-FFF2-40B4-BE49-F238E27FC236}">
                <a16:creationId xmlns:a16="http://schemas.microsoft.com/office/drawing/2014/main" id="{B9EAFEF7-73AB-444B-8320-71E17ECFFB6E}"/>
              </a:ext>
            </a:extLst>
          </p:cNvPr>
          <p:cNvSpPr>
            <a:spLocks noGrp="1"/>
          </p:cNvSpPr>
          <p:nvPr>
            <p:ph type="ftr" sz="quarter" idx="11"/>
          </p:nvPr>
        </p:nvSpPr>
        <p:spPr/>
        <p:txBody>
          <a:bodyPr/>
          <a:lstStyle/>
          <a:p>
            <a:r>
              <a:rPr lang="pt-BR" dirty="0"/>
              <a:t>Rodrigo Alfaro Pinto, rfalfarop@gmail.com</a:t>
            </a:r>
            <a:endParaRPr lang="en-US" dirty="0"/>
          </a:p>
        </p:txBody>
      </p:sp>
    </p:spTree>
    <p:extLst>
      <p:ext uri="{BB962C8B-B14F-4D97-AF65-F5344CB8AC3E}">
        <p14:creationId xmlns:p14="http://schemas.microsoft.com/office/powerpoint/2010/main" val="382020888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9F47C-2AFC-40FD-9C11-EFA327DD9071}"/>
              </a:ext>
            </a:extLst>
          </p:cNvPr>
          <p:cNvSpPr>
            <a:spLocks noGrp="1"/>
          </p:cNvSpPr>
          <p:nvPr>
            <p:ph type="title"/>
          </p:nvPr>
        </p:nvSpPr>
        <p:spPr/>
        <p:txBody>
          <a:bodyPr/>
          <a:lstStyle/>
          <a:p>
            <a:r>
              <a:rPr lang="es-CL" dirty="0"/>
              <a:t>Eventos</a:t>
            </a:r>
          </a:p>
        </p:txBody>
      </p:sp>
      <p:sp>
        <p:nvSpPr>
          <p:cNvPr id="3" name="Content Placeholder 2">
            <a:extLst>
              <a:ext uri="{FF2B5EF4-FFF2-40B4-BE49-F238E27FC236}">
                <a16:creationId xmlns:a16="http://schemas.microsoft.com/office/drawing/2014/main" id="{ADFB9A9E-A04D-4899-8695-25C7871E6ED9}"/>
              </a:ext>
            </a:extLst>
          </p:cNvPr>
          <p:cNvSpPr>
            <a:spLocks noGrp="1"/>
          </p:cNvSpPr>
          <p:nvPr>
            <p:ph idx="1"/>
          </p:nvPr>
        </p:nvSpPr>
        <p:spPr/>
        <p:txBody>
          <a:bodyPr>
            <a:normAutofit/>
          </a:bodyPr>
          <a:lstStyle/>
          <a:p>
            <a:r>
              <a:rPr lang="es-ES" dirty="0"/>
              <a:t>Recomendación, no realizar estas reuniones en la sala de conferencia de la empresa, utilice un lugar más relajado dentro de la empresa o una tienda de café, etc.</a:t>
            </a:r>
            <a:endParaRPr lang="es-CL" dirty="0"/>
          </a:p>
        </p:txBody>
      </p:sp>
      <p:sp>
        <p:nvSpPr>
          <p:cNvPr id="4" name="Footer Placeholder 3">
            <a:extLst>
              <a:ext uri="{FF2B5EF4-FFF2-40B4-BE49-F238E27FC236}">
                <a16:creationId xmlns:a16="http://schemas.microsoft.com/office/drawing/2014/main" id="{B9EAFEF7-73AB-444B-8320-71E17ECFFB6E}"/>
              </a:ext>
            </a:extLst>
          </p:cNvPr>
          <p:cNvSpPr>
            <a:spLocks noGrp="1"/>
          </p:cNvSpPr>
          <p:nvPr>
            <p:ph type="ftr" sz="quarter" idx="11"/>
          </p:nvPr>
        </p:nvSpPr>
        <p:spPr/>
        <p:txBody>
          <a:bodyPr/>
          <a:lstStyle/>
          <a:p>
            <a:r>
              <a:rPr lang="pt-BR" dirty="0"/>
              <a:t>Rodrigo Alfaro Pinto, rfalfarop@gmail.com</a:t>
            </a:r>
            <a:endParaRPr lang="en-US" dirty="0"/>
          </a:p>
        </p:txBody>
      </p:sp>
    </p:spTree>
    <p:extLst>
      <p:ext uri="{BB962C8B-B14F-4D97-AF65-F5344CB8AC3E}">
        <p14:creationId xmlns:p14="http://schemas.microsoft.com/office/powerpoint/2010/main" val="13143068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9F47C-2AFC-40FD-9C11-EFA327DD9071}"/>
              </a:ext>
            </a:extLst>
          </p:cNvPr>
          <p:cNvSpPr>
            <a:spLocks noGrp="1"/>
          </p:cNvSpPr>
          <p:nvPr>
            <p:ph type="title"/>
          </p:nvPr>
        </p:nvSpPr>
        <p:spPr/>
        <p:txBody>
          <a:bodyPr/>
          <a:lstStyle/>
          <a:p>
            <a:r>
              <a:rPr lang="es-CL" dirty="0"/>
              <a:t>Roles</a:t>
            </a:r>
          </a:p>
        </p:txBody>
      </p:sp>
      <p:sp>
        <p:nvSpPr>
          <p:cNvPr id="3" name="Content Placeholder 2">
            <a:extLst>
              <a:ext uri="{FF2B5EF4-FFF2-40B4-BE49-F238E27FC236}">
                <a16:creationId xmlns:a16="http://schemas.microsoft.com/office/drawing/2014/main" id="{ADFB9A9E-A04D-4899-8695-25C7871E6ED9}"/>
              </a:ext>
            </a:extLst>
          </p:cNvPr>
          <p:cNvSpPr>
            <a:spLocks noGrp="1"/>
          </p:cNvSpPr>
          <p:nvPr>
            <p:ph idx="1"/>
          </p:nvPr>
        </p:nvSpPr>
        <p:spPr/>
        <p:txBody>
          <a:bodyPr>
            <a:normAutofit/>
          </a:bodyPr>
          <a:lstStyle/>
          <a:p>
            <a:r>
              <a:rPr lang="es-ES" dirty="0"/>
              <a:t>Todas las personas que intervienen, o tienen relación directa o indirecta con el proyecto, se clasifican en dos grupos: comprometidos e implicados. En círculos de scrum es frecuente llamar a los primeros (</a:t>
            </a:r>
            <a:r>
              <a:rPr lang="es-ES" u="sng" dirty="0"/>
              <a:t>sin ninguna connotación peyorativa</a:t>
            </a:r>
            <a:r>
              <a:rPr lang="es-ES" dirty="0"/>
              <a:t>) “cerdos” y a los segundos “gallinas”.</a:t>
            </a:r>
          </a:p>
          <a:p>
            <a:r>
              <a:rPr lang="es-ES" dirty="0"/>
              <a:t>El origen de estos nombres está en la siguiente metáfora que ilustra de forma gráfica la diferencia entre “compromiso” e “implicación” en el proyecto:</a:t>
            </a:r>
            <a:endParaRPr lang="es-CL" dirty="0"/>
          </a:p>
        </p:txBody>
      </p:sp>
      <p:sp>
        <p:nvSpPr>
          <p:cNvPr id="4" name="Footer Placeholder 3">
            <a:extLst>
              <a:ext uri="{FF2B5EF4-FFF2-40B4-BE49-F238E27FC236}">
                <a16:creationId xmlns:a16="http://schemas.microsoft.com/office/drawing/2014/main" id="{B9EAFEF7-73AB-444B-8320-71E17ECFFB6E}"/>
              </a:ext>
            </a:extLst>
          </p:cNvPr>
          <p:cNvSpPr>
            <a:spLocks noGrp="1"/>
          </p:cNvSpPr>
          <p:nvPr>
            <p:ph type="ftr" sz="quarter" idx="11"/>
          </p:nvPr>
        </p:nvSpPr>
        <p:spPr/>
        <p:txBody>
          <a:bodyPr/>
          <a:lstStyle/>
          <a:p>
            <a:r>
              <a:rPr lang="pt-BR" dirty="0"/>
              <a:t>Rodrigo Alfaro Pinto, rfalfarop@gmail.com</a:t>
            </a:r>
            <a:endParaRPr lang="en-US" dirty="0"/>
          </a:p>
        </p:txBody>
      </p:sp>
    </p:spTree>
    <p:extLst>
      <p:ext uri="{BB962C8B-B14F-4D97-AF65-F5344CB8AC3E}">
        <p14:creationId xmlns:p14="http://schemas.microsoft.com/office/powerpoint/2010/main" val="251192512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9F47C-2AFC-40FD-9C11-EFA327DD9071}"/>
              </a:ext>
            </a:extLst>
          </p:cNvPr>
          <p:cNvSpPr>
            <a:spLocks noGrp="1"/>
          </p:cNvSpPr>
          <p:nvPr>
            <p:ph type="title"/>
          </p:nvPr>
        </p:nvSpPr>
        <p:spPr/>
        <p:txBody>
          <a:bodyPr/>
          <a:lstStyle/>
          <a:p>
            <a:r>
              <a:rPr lang="es-CL" dirty="0"/>
              <a:t>Roles</a:t>
            </a:r>
          </a:p>
        </p:txBody>
      </p:sp>
      <p:sp>
        <p:nvSpPr>
          <p:cNvPr id="3" name="Content Placeholder 2">
            <a:extLst>
              <a:ext uri="{FF2B5EF4-FFF2-40B4-BE49-F238E27FC236}">
                <a16:creationId xmlns:a16="http://schemas.microsoft.com/office/drawing/2014/main" id="{ADFB9A9E-A04D-4899-8695-25C7871E6ED9}"/>
              </a:ext>
            </a:extLst>
          </p:cNvPr>
          <p:cNvSpPr>
            <a:spLocks noGrp="1"/>
          </p:cNvSpPr>
          <p:nvPr>
            <p:ph idx="1"/>
          </p:nvPr>
        </p:nvSpPr>
        <p:spPr/>
        <p:txBody>
          <a:bodyPr>
            <a:normAutofit/>
          </a:bodyPr>
          <a:lstStyle/>
          <a:p>
            <a:r>
              <a:rPr lang="es-ES" dirty="0"/>
              <a:t>Una gallina y un cerdo paseaban por la carretera. La gallina preguntó al cerdo: “¿Quieres abrir un restaurante conmigo?”.</a:t>
            </a:r>
          </a:p>
          <a:p>
            <a:r>
              <a:rPr lang="es-ES" dirty="0"/>
              <a:t>El cerdo consideró la propuesta y respondió: “Sí, me gustaría. ¿Y cómo lo llamaríamos?”.</a:t>
            </a:r>
          </a:p>
          <a:p>
            <a:r>
              <a:rPr lang="es-ES" dirty="0"/>
              <a:t>La gallina respondió: “huevos con jamón”.</a:t>
            </a:r>
          </a:p>
          <a:p>
            <a:r>
              <a:rPr lang="es-ES" dirty="0"/>
              <a:t>El cerdo se detuvo, hizo una pausa y contestó: “Pensándolo mejor, creo que no voy a abrir un restaurante contigo. Yo estaría realmente comprometido, mientras que tu estarías sólo implicada”.</a:t>
            </a:r>
            <a:endParaRPr lang="es-CL" dirty="0"/>
          </a:p>
        </p:txBody>
      </p:sp>
      <p:sp>
        <p:nvSpPr>
          <p:cNvPr id="4" name="Footer Placeholder 3">
            <a:extLst>
              <a:ext uri="{FF2B5EF4-FFF2-40B4-BE49-F238E27FC236}">
                <a16:creationId xmlns:a16="http://schemas.microsoft.com/office/drawing/2014/main" id="{B9EAFEF7-73AB-444B-8320-71E17ECFFB6E}"/>
              </a:ext>
            </a:extLst>
          </p:cNvPr>
          <p:cNvSpPr>
            <a:spLocks noGrp="1"/>
          </p:cNvSpPr>
          <p:nvPr>
            <p:ph type="ftr" sz="quarter" idx="11"/>
          </p:nvPr>
        </p:nvSpPr>
        <p:spPr/>
        <p:txBody>
          <a:bodyPr/>
          <a:lstStyle/>
          <a:p>
            <a:r>
              <a:rPr lang="pt-BR" dirty="0"/>
              <a:t>Rodrigo Alfaro Pinto, rfalfarop@gmail.com</a:t>
            </a:r>
            <a:endParaRPr lang="en-US" dirty="0"/>
          </a:p>
        </p:txBody>
      </p:sp>
    </p:spTree>
    <p:extLst>
      <p:ext uri="{BB962C8B-B14F-4D97-AF65-F5344CB8AC3E}">
        <p14:creationId xmlns:p14="http://schemas.microsoft.com/office/powerpoint/2010/main" val="20787983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180DE8A2-73B1-4AFE-8FB9-BE4B66F3981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6">
            <a:extLst>
              <a:ext uri="{FF2B5EF4-FFF2-40B4-BE49-F238E27FC236}">
                <a16:creationId xmlns:a16="http://schemas.microsoft.com/office/drawing/2014/main" id="{E5ADB140-E61F-4DA4-A342-F5EF70772D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2BE6D196-6B0F-4B11-8DFB-2B5BD1E50BA8}"/>
              </a:ext>
            </a:extLst>
          </p:cNvPr>
          <p:cNvPicPr>
            <a:picLocks noGrp="1" noChangeAspect="1"/>
          </p:cNvPicPr>
          <p:nvPr>
            <p:ph idx="1"/>
          </p:nvPr>
        </p:nvPicPr>
        <p:blipFill>
          <a:blip r:embed="rId2"/>
          <a:stretch>
            <a:fillRect/>
          </a:stretch>
        </p:blipFill>
        <p:spPr>
          <a:xfrm>
            <a:off x="451514" y="2574248"/>
            <a:ext cx="11288972" cy="3242366"/>
          </a:xfrm>
          <a:prstGeom prst="roundRect">
            <a:avLst>
              <a:gd name="adj" fmla="val 3876"/>
            </a:avLst>
          </a:prstGeom>
          <a:ln>
            <a:solidFill>
              <a:schemeClr val="accent1"/>
            </a:solidFill>
          </a:ln>
          <a:effectLst/>
        </p:spPr>
      </p:pic>
      <p:sp>
        <p:nvSpPr>
          <p:cNvPr id="2" name="Title 1">
            <a:extLst>
              <a:ext uri="{FF2B5EF4-FFF2-40B4-BE49-F238E27FC236}">
                <a16:creationId xmlns:a16="http://schemas.microsoft.com/office/drawing/2014/main" id="{4929F47C-2AFC-40FD-9C11-EFA327DD9071}"/>
              </a:ext>
            </a:extLst>
          </p:cNvPr>
          <p:cNvSpPr>
            <a:spLocks noGrp="1"/>
          </p:cNvSpPr>
          <p:nvPr>
            <p:ph type="title"/>
          </p:nvPr>
        </p:nvSpPr>
        <p:spPr>
          <a:xfrm>
            <a:off x="451514" y="394943"/>
            <a:ext cx="11288972" cy="816637"/>
          </a:xfrm>
          <a:effectLst/>
        </p:spPr>
        <p:txBody>
          <a:bodyPr vert="horz" lIns="91440" tIns="45720" rIns="91440" bIns="45720" rtlCol="0" anchor="b">
            <a:normAutofit/>
          </a:bodyPr>
          <a:lstStyle/>
          <a:p>
            <a:r>
              <a:rPr lang="en-US" sz="3200">
                <a:solidFill>
                  <a:srgbClr val="FFFFFF"/>
                </a:solidFill>
              </a:rPr>
              <a:t>Roles</a:t>
            </a:r>
          </a:p>
        </p:txBody>
      </p:sp>
      <p:sp>
        <p:nvSpPr>
          <p:cNvPr id="4" name="Footer Placeholder 3">
            <a:extLst>
              <a:ext uri="{FF2B5EF4-FFF2-40B4-BE49-F238E27FC236}">
                <a16:creationId xmlns:a16="http://schemas.microsoft.com/office/drawing/2014/main" id="{B9EAFEF7-73AB-444B-8320-71E17ECFFB6E}"/>
              </a:ext>
            </a:extLst>
          </p:cNvPr>
          <p:cNvSpPr>
            <a:spLocks noGrp="1"/>
          </p:cNvSpPr>
          <p:nvPr>
            <p:ph type="ftr" sz="quarter" idx="11"/>
          </p:nvPr>
        </p:nvSpPr>
        <p:spPr>
          <a:xfrm>
            <a:off x="451514" y="6221893"/>
            <a:ext cx="8644320" cy="365125"/>
          </a:xfrm>
        </p:spPr>
        <p:txBody>
          <a:bodyPr vert="horz" lIns="91440" tIns="45720" rIns="91440" bIns="45720" rtlCol="0" anchor="b">
            <a:normAutofit/>
          </a:bodyPr>
          <a:lstStyle/>
          <a:p>
            <a:pPr defTabSz="914400">
              <a:spcAft>
                <a:spcPts val="600"/>
              </a:spcAft>
            </a:pPr>
            <a:r>
              <a:rPr lang="en-US" kern="1200">
                <a:solidFill>
                  <a:schemeClr val="tx1"/>
                </a:solidFill>
                <a:latin typeface="+mn-lt"/>
                <a:ea typeface="+mn-ea"/>
                <a:cs typeface="+mn-cs"/>
              </a:rPr>
              <a:t>Rodrigo Alfaro Pinto, rfalfarop@gmail.com</a:t>
            </a:r>
          </a:p>
        </p:txBody>
      </p:sp>
    </p:spTree>
    <p:extLst>
      <p:ext uri="{BB962C8B-B14F-4D97-AF65-F5344CB8AC3E}">
        <p14:creationId xmlns:p14="http://schemas.microsoft.com/office/powerpoint/2010/main" val="2359356855"/>
      </p:ext>
    </p:extLst>
  </p:cSld>
  <p:clrMapOvr>
    <a:overrideClrMapping bg1="lt1" tx1="dk1" bg2="lt2" tx2="dk2" accent1="accent1" accent2="accent2" accent3="accent3" accent4="accent4" accent5="accent5" accent6="accent6" hlink="hlink" folHlink="folHlink"/>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9F47C-2AFC-40FD-9C11-EFA327DD9071}"/>
              </a:ext>
            </a:extLst>
          </p:cNvPr>
          <p:cNvSpPr>
            <a:spLocks noGrp="1"/>
          </p:cNvSpPr>
          <p:nvPr>
            <p:ph type="title"/>
          </p:nvPr>
        </p:nvSpPr>
        <p:spPr/>
        <p:txBody>
          <a:bodyPr/>
          <a:lstStyle/>
          <a:p>
            <a:r>
              <a:rPr lang="es-CL" dirty="0"/>
              <a:t>Roles</a:t>
            </a:r>
          </a:p>
        </p:txBody>
      </p:sp>
      <p:sp>
        <p:nvSpPr>
          <p:cNvPr id="3" name="Content Placeholder 2">
            <a:extLst>
              <a:ext uri="{FF2B5EF4-FFF2-40B4-BE49-F238E27FC236}">
                <a16:creationId xmlns:a16="http://schemas.microsoft.com/office/drawing/2014/main" id="{ADFB9A9E-A04D-4899-8695-25C7871E6ED9}"/>
              </a:ext>
            </a:extLst>
          </p:cNvPr>
          <p:cNvSpPr>
            <a:spLocks noGrp="1"/>
          </p:cNvSpPr>
          <p:nvPr>
            <p:ph idx="1"/>
          </p:nvPr>
        </p:nvSpPr>
        <p:spPr/>
        <p:txBody>
          <a:bodyPr>
            <a:normAutofit/>
          </a:bodyPr>
          <a:lstStyle/>
          <a:p>
            <a:r>
              <a:rPr lang="es-ES" b="1" dirty="0"/>
              <a:t>Propietario del producto</a:t>
            </a:r>
            <a:r>
              <a:rPr lang="es-ES" dirty="0"/>
              <a:t>: es la persona responsable de lograr el mayor valor de producto para los clientes, usuarios y resto de implicados.</a:t>
            </a:r>
          </a:p>
          <a:p>
            <a:r>
              <a:rPr lang="es-ES" b="1" dirty="0"/>
              <a:t>Equipo de desarrollo</a:t>
            </a:r>
            <a:r>
              <a:rPr lang="es-ES" dirty="0"/>
              <a:t>: grupo o grupos de trabajo que desarrollan el producto.</a:t>
            </a:r>
            <a:endParaRPr lang="es-CL" dirty="0"/>
          </a:p>
        </p:txBody>
      </p:sp>
      <p:sp>
        <p:nvSpPr>
          <p:cNvPr id="4" name="Footer Placeholder 3">
            <a:extLst>
              <a:ext uri="{FF2B5EF4-FFF2-40B4-BE49-F238E27FC236}">
                <a16:creationId xmlns:a16="http://schemas.microsoft.com/office/drawing/2014/main" id="{B9EAFEF7-73AB-444B-8320-71E17ECFFB6E}"/>
              </a:ext>
            </a:extLst>
          </p:cNvPr>
          <p:cNvSpPr>
            <a:spLocks noGrp="1"/>
          </p:cNvSpPr>
          <p:nvPr>
            <p:ph type="ftr" sz="quarter" idx="11"/>
          </p:nvPr>
        </p:nvSpPr>
        <p:spPr/>
        <p:txBody>
          <a:bodyPr/>
          <a:lstStyle/>
          <a:p>
            <a:r>
              <a:rPr lang="pt-BR" dirty="0"/>
              <a:t>Rodrigo Alfaro Pinto, rfalfarop@gmail.com</a:t>
            </a:r>
            <a:endParaRPr lang="en-US" dirty="0"/>
          </a:p>
        </p:txBody>
      </p:sp>
    </p:spTree>
    <p:extLst>
      <p:ext uri="{BB962C8B-B14F-4D97-AF65-F5344CB8AC3E}">
        <p14:creationId xmlns:p14="http://schemas.microsoft.com/office/powerpoint/2010/main" val="2514266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5902E-F3C9-42BC-B3C9-75B49275AAA6}"/>
              </a:ext>
            </a:extLst>
          </p:cNvPr>
          <p:cNvSpPr>
            <a:spLocks noGrp="1"/>
          </p:cNvSpPr>
          <p:nvPr>
            <p:ph type="title"/>
          </p:nvPr>
        </p:nvSpPr>
        <p:spPr/>
        <p:txBody>
          <a:bodyPr>
            <a:normAutofit fontScale="90000"/>
          </a:bodyPr>
          <a:lstStyle/>
          <a:p>
            <a:r>
              <a:rPr lang="es-ES" dirty="0"/>
              <a:t>Valoramos más la colaboración con el cliente que la negociación contractual</a:t>
            </a:r>
            <a:endParaRPr lang="es-CL" dirty="0"/>
          </a:p>
        </p:txBody>
      </p:sp>
      <p:sp>
        <p:nvSpPr>
          <p:cNvPr id="3" name="Content Placeholder 2">
            <a:extLst>
              <a:ext uri="{FF2B5EF4-FFF2-40B4-BE49-F238E27FC236}">
                <a16:creationId xmlns:a16="http://schemas.microsoft.com/office/drawing/2014/main" id="{2F9FF85F-C866-44AB-853C-3B11EC88C683}"/>
              </a:ext>
            </a:extLst>
          </p:cNvPr>
          <p:cNvSpPr>
            <a:spLocks noGrp="1"/>
          </p:cNvSpPr>
          <p:nvPr>
            <p:ph idx="1"/>
          </p:nvPr>
        </p:nvSpPr>
        <p:spPr/>
        <p:txBody>
          <a:bodyPr>
            <a:normAutofit/>
          </a:bodyPr>
          <a:lstStyle/>
          <a:p>
            <a:r>
              <a:rPr lang="es-ES" dirty="0"/>
              <a:t>Las prácticas ágiles están indicadas para productos de evolución continua. En este tipo de productos no es posible definir en un documento de requisitos cerrado cómo debería ser el producto final, y resulta más apropiado tomar </a:t>
            </a:r>
            <a:r>
              <a:rPr lang="es-ES" dirty="0" err="1"/>
              <a:t>feedback</a:t>
            </a:r>
            <a:r>
              <a:rPr lang="es-ES" dirty="0"/>
              <a:t> de forma continua, y en paralelo al desarrollo del producto redefinir y mejorar en consecuencia los propios requisitos de las partes aún no desarrolladas.</a:t>
            </a:r>
          </a:p>
          <a:p>
            <a:r>
              <a:rPr lang="es-ES" dirty="0"/>
              <a:t>El objetivo de un proyecto ágil no es controlar la ejecución para garantizar el cumplimiento de la planificación, </a:t>
            </a:r>
            <a:r>
              <a:rPr lang="es-ES" u="sng" dirty="0"/>
              <a:t>sino proporcionar de forma continua el mayor valor posible al producto</a:t>
            </a:r>
            <a:r>
              <a:rPr lang="es-ES" dirty="0"/>
              <a:t>.</a:t>
            </a:r>
            <a:endParaRPr lang="es-CL" dirty="0"/>
          </a:p>
        </p:txBody>
      </p:sp>
      <p:sp>
        <p:nvSpPr>
          <p:cNvPr id="4" name="Footer Placeholder 3">
            <a:extLst>
              <a:ext uri="{FF2B5EF4-FFF2-40B4-BE49-F238E27FC236}">
                <a16:creationId xmlns:a16="http://schemas.microsoft.com/office/drawing/2014/main" id="{F633797A-4A5E-4353-A600-779D26332E20}"/>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293681327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9F47C-2AFC-40FD-9C11-EFA327DD9071}"/>
              </a:ext>
            </a:extLst>
          </p:cNvPr>
          <p:cNvSpPr>
            <a:spLocks noGrp="1"/>
          </p:cNvSpPr>
          <p:nvPr>
            <p:ph type="title"/>
          </p:nvPr>
        </p:nvSpPr>
        <p:spPr/>
        <p:txBody>
          <a:bodyPr/>
          <a:lstStyle/>
          <a:p>
            <a:r>
              <a:rPr lang="es-CL" dirty="0"/>
              <a:t>Roles</a:t>
            </a:r>
          </a:p>
        </p:txBody>
      </p:sp>
      <p:sp>
        <p:nvSpPr>
          <p:cNvPr id="3" name="Content Placeholder 2">
            <a:extLst>
              <a:ext uri="{FF2B5EF4-FFF2-40B4-BE49-F238E27FC236}">
                <a16:creationId xmlns:a16="http://schemas.microsoft.com/office/drawing/2014/main" id="{ADFB9A9E-A04D-4899-8695-25C7871E6ED9}"/>
              </a:ext>
            </a:extLst>
          </p:cNvPr>
          <p:cNvSpPr>
            <a:spLocks noGrp="1"/>
          </p:cNvSpPr>
          <p:nvPr>
            <p:ph idx="1"/>
          </p:nvPr>
        </p:nvSpPr>
        <p:spPr/>
        <p:txBody>
          <a:bodyPr>
            <a:normAutofit lnSpcReduction="10000"/>
          </a:bodyPr>
          <a:lstStyle/>
          <a:p>
            <a:r>
              <a:rPr lang="es-ES" dirty="0"/>
              <a:t>Una observación en este punto, sobre el rol de Scrum Master, por ser en ocasiones frecuente la duda de considerar si es un rol “comprometido” o “implicado”. Partiendo de que la división entre personas comprometidas y personas implicadas es más “conceptual” que “relevante”, pero cuando se trabaja con este rol presente, su responsabilidad es el funcionamiento del marco de scrum técnico en la organización.</a:t>
            </a:r>
          </a:p>
          <a:p>
            <a:r>
              <a:rPr lang="es-ES" dirty="0"/>
              <a:t>Su responsabilidad directa, su misión, es por tanto la forma de trabajo, quedando el producto elaborado como un objetivo de segundo nivel, o indirecto.</a:t>
            </a:r>
          </a:p>
          <a:p>
            <a:r>
              <a:rPr lang="es-ES" dirty="0"/>
              <a:t>Por esta razón en el cuadro anterior no se considera el rol de Scrum Master, aunque que en cualquier caso no es una cuestión especialmente relevante.</a:t>
            </a:r>
          </a:p>
          <a:p>
            <a:r>
              <a:rPr lang="es-ES" dirty="0"/>
              <a:t>Si hubiera que forzar una respuesta, desde el criterio de que no está comprometido en el proyecto (sino en la mejora de la forma de trabajo) se debería considerar como un rol "implicado"</a:t>
            </a:r>
            <a:endParaRPr lang="es-CL" dirty="0"/>
          </a:p>
        </p:txBody>
      </p:sp>
      <p:sp>
        <p:nvSpPr>
          <p:cNvPr id="4" name="Footer Placeholder 3">
            <a:extLst>
              <a:ext uri="{FF2B5EF4-FFF2-40B4-BE49-F238E27FC236}">
                <a16:creationId xmlns:a16="http://schemas.microsoft.com/office/drawing/2014/main" id="{B9EAFEF7-73AB-444B-8320-71E17ECFFB6E}"/>
              </a:ext>
            </a:extLst>
          </p:cNvPr>
          <p:cNvSpPr>
            <a:spLocks noGrp="1"/>
          </p:cNvSpPr>
          <p:nvPr>
            <p:ph type="ftr" sz="quarter" idx="11"/>
          </p:nvPr>
        </p:nvSpPr>
        <p:spPr/>
        <p:txBody>
          <a:bodyPr/>
          <a:lstStyle/>
          <a:p>
            <a:r>
              <a:rPr lang="pt-BR" dirty="0"/>
              <a:t>Rodrigo Alfaro Pinto, rfalfarop@gmail.com</a:t>
            </a:r>
            <a:endParaRPr lang="en-US" dirty="0"/>
          </a:p>
        </p:txBody>
      </p:sp>
    </p:spTree>
    <p:extLst>
      <p:ext uri="{BB962C8B-B14F-4D97-AF65-F5344CB8AC3E}">
        <p14:creationId xmlns:p14="http://schemas.microsoft.com/office/powerpoint/2010/main" val="35346391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9F47C-2AFC-40FD-9C11-EFA327DD9071}"/>
              </a:ext>
            </a:extLst>
          </p:cNvPr>
          <p:cNvSpPr>
            <a:spLocks noGrp="1"/>
          </p:cNvSpPr>
          <p:nvPr>
            <p:ph type="title"/>
          </p:nvPr>
        </p:nvSpPr>
        <p:spPr/>
        <p:txBody>
          <a:bodyPr/>
          <a:lstStyle/>
          <a:p>
            <a:r>
              <a:rPr lang="es-CL" dirty="0"/>
              <a:t>Roles, propietario del producto</a:t>
            </a:r>
          </a:p>
        </p:txBody>
      </p:sp>
      <p:sp>
        <p:nvSpPr>
          <p:cNvPr id="3" name="Content Placeholder 2">
            <a:extLst>
              <a:ext uri="{FF2B5EF4-FFF2-40B4-BE49-F238E27FC236}">
                <a16:creationId xmlns:a16="http://schemas.microsoft.com/office/drawing/2014/main" id="{ADFB9A9E-A04D-4899-8695-25C7871E6ED9}"/>
              </a:ext>
            </a:extLst>
          </p:cNvPr>
          <p:cNvSpPr>
            <a:spLocks noGrp="1"/>
          </p:cNvSpPr>
          <p:nvPr>
            <p:ph idx="1"/>
          </p:nvPr>
        </p:nvSpPr>
        <p:spPr/>
        <p:txBody>
          <a:bodyPr>
            <a:normAutofit/>
          </a:bodyPr>
          <a:lstStyle/>
          <a:p>
            <a:r>
              <a:rPr lang="es-ES" dirty="0"/>
              <a:t>El propietario del producto (</a:t>
            </a:r>
            <a:r>
              <a:rPr lang="es-ES" dirty="0" err="1"/>
              <a:t>product</a:t>
            </a:r>
            <a:r>
              <a:rPr lang="es-ES" dirty="0"/>
              <a:t> </a:t>
            </a:r>
            <a:r>
              <a:rPr lang="es-ES" dirty="0" err="1"/>
              <a:t>owner</a:t>
            </a:r>
            <a:r>
              <a:rPr lang="es-ES" dirty="0"/>
              <a:t>) es quien toma las decisiones del cliente. Su responsabilidad es el valor del producto.</a:t>
            </a:r>
          </a:p>
          <a:p>
            <a:r>
              <a:rPr lang="es-ES" u="sng" dirty="0"/>
              <a:t>Para simplificar la comunicación y toma de decisiones es necesario que este rol recaiga en una única persona</a:t>
            </a:r>
            <a:r>
              <a:rPr lang="es-ES" dirty="0"/>
              <a:t>.</a:t>
            </a:r>
          </a:p>
          <a:p>
            <a:r>
              <a:rPr lang="es-ES" dirty="0"/>
              <a:t>Si el cliente es una organización grande, o con varios departamentos, puede adoptar la forma de comunicación interna que consideren oportuna, pero en el equipo de desarrollo sólo se integra una persona en representación del cliente, y ésta debe tener el conocimiento suficiente del producto y las atribuciones necesarias para tomar las decisiones que le corresponden.</a:t>
            </a:r>
            <a:endParaRPr lang="es-CL" dirty="0"/>
          </a:p>
        </p:txBody>
      </p:sp>
      <p:sp>
        <p:nvSpPr>
          <p:cNvPr id="4" name="Footer Placeholder 3">
            <a:extLst>
              <a:ext uri="{FF2B5EF4-FFF2-40B4-BE49-F238E27FC236}">
                <a16:creationId xmlns:a16="http://schemas.microsoft.com/office/drawing/2014/main" id="{B9EAFEF7-73AB-444B-8320-71E17ECFFB6E}"/>
              </a:ext>
            </a:extLst>
          </p:cNvPr>
          <p:cNvSpPr>
            <a:spLocks noGrp="1"/>
          </p:cNvSpPr>
          <p:nvPr>
            <p:ph type="ftr" sz="quarter" idx="11"/>
          </p:nvPr>
        </p:nvSpPr>
        <p:spPr/>
        <p:txBody>
          <a:bodyPr/>
          <a:lstStyle/>
          <a:p>
            <a:r>
              <a:rPr lang="pt-BR" dirty="0"/>
              <a:t>Rodrigo Alfaro Pinto, rfalfarop@gmail.com</a:t>
            </a:r>
            <a:endParaRPr lang="en-US" dirty="0"/>
          </a:p>
        </p:txBody>
      </p:sp>
    </p:spTree>
    <p:extLst>
      <p:ext uri="{BB962C8B-B14F-4D97-AF65-F5344CB8AC3E}">
        <p14:creationId xmlns:p14="http://schemas.microsoft.com/office/powerpoint/2010/main" val="30758720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9F47C-2AFC-40FD-9C11-EFA327DD9071}"/>
              </a:ext>
            </a:extLst>
          </p:cNvPr>
          <p:cNvSpPr>
            <a:spLocks noGrp="1"/>
          </p:cNvSpPr>
          <p:nvPr>
            <p:ph type="title"/>
          </p:nvPr>
        </p:nvSpPr>
        <p:spPr/>
        <p:txBody>
          <a:bodyPr/>
          <a:lstStyle/>
          <a:p>
            <a:r>
              <a:rPr lang="es-CL" dirty="0"/>
              <a:t>Roles, propietario del producto</a:t>
            </a:r>
          </a:p>
        </p:txBody>
      </p:sp>
      <p:sp>
        <p:nvSpPr>
          <p:cNvPr id="3" name="Content Placeholder 2">
            <a:extLst>
              <a:ext uri="{FF2B5EF4-FFF2-40B4-BE49-F238E27FC236}">
                <a16:creationId xmlns:a16="http://schemas.microsoft.com/office/drawing/2014/main" id="{ADFB9A9E-A04D-4899-8695-25C7871E6ED9}"/>
              </a:ext>
            </a:extLst>
          </p:cNvPr>
          <p:cNvSpPr>
            <a:spLocks noGrp="1"/>
          </p:cNvSpPr>
          <p:nvPr>
            <p:ph idx="1"/>
          </p:nvPr>
        </p:nvSpPr>
        <p:spPr/>
        <p:txBody>
          <a:bodyPr>
            <a:normAutofit/>
          </a:bodyPr>
          <a:lstStyle/>
          <a:p>
            <a:r>
              <a:rPr lang="es-ES" dirty="0"/>
              <a:t>En resumen, el propietario de producto es quien:</a:t>
            </a:r>
          </a:p>
          <a:p>
            <a:pPr lvl="1"/>
            <a:r>
              <a:rPr lang="es-ES" dirty="0"/>
              <a:t>Decide en última instancia cómo será el resultado final, y el orden en el que se van construyendo los sucesivos incrementos: qué se pone y qué se quita de la pila del producto, y cuál es la prioridad de las historias de usuario.</a:t>
            </a:r>
          </a:p>
          <a:p>
            <a:pPr lvl="1"/>
            <a:r>
              <a:rPr lang="es-ES" dirty="0"/>
              <a:t>Conoce el plan del producto, sus posibilidades y plan de inversión, así como del retorno esperado a la inversión realizada, y se responsabiliza sobre fechas y funcionalidades de las diferentes versiones del mismo.</a:t>
            </a:r>
            <a:endParaRPr lang="es-CL" dirty="0"/>
          </a:p>
        </p:txBody>
      </p:sp>
      <p:sp>
        <p:nvSpPr>
          <p:cNvPr id="4" name="Footer Placeholder 3">
            <a:extLst>
              <a:ext uri="{FF2B5EF4-FFF2-40B4-BE49-F238E27FC236}">
                <a16:creationId xmlns:a16="http://schemas.microsoft.com/office/drawing/2014/main" id="{B9EAFEF7-73AB-444B-8320-71E17ECFFB6E}"/>
              </a:ext>
            </a:extLst>
          </p:cNvPr>
          <p:cNvSpPr>
            <a:spLocks noGrp="1"/>
          </p:cNvSpPr>
          <p:nvPr>
            <p:ph type="ftr" sz="quarter" idx="11"/>
          </p:nvPr>
        </p:nvSpPr>
        <p:spPr/>
        <p:txBody>
          <a:bodyPr/>
          <a:lstStyle/>
          <a:p>
            <a:r>
              <a:rPr lang="pt-BR" dirty="0"/>
              <a:t>Rodrigo Alfaro Pinto, rfalfarop@gmail.com</a:t>
            </a:r>
            <a:endParaRPr lang="en-US" dirty="0"/>
          </a:p>
        </p:txBody>
      </p:sp>
    </p:spTree>
    <p:extLst>
      <p:ext uri="{BB962C8B-B14F-4D97-AF65-F5344CB8AC3E}">
        <p14:creationId xmlns:p14="http://schemas.microsoft.com/office/powerpoint/2010/main" val="146368803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9F47C-2AFC-40FD-9C11-EFA327DD9071}"/>
              </a:ext>
            </a:extLst>
          </p:cNvPr>
          <p:cNvSpPr>
            <a:spLocks noGrp="1"/>
          </p:cNvSpPr>
          <p:nvPr>
            <p:ph type="title"/>
          </p:nvPr>
        </p:nvSpPr>
        <p:spPr/>
        <p:txBody>
          <a:bodyPr/>
          <a:lstStyle/>
          <a:p>
            <a:r>
              <a:rPr lang="es-CL" dirty="0"/>
              <a:t>Roles, propietario del producto</a:t>
            </a:r>
          </a:p>
        </p:txBody>
      </p:sp>
      <p:sp>
        <p:nvSpPr>
          <p:cNvPr id="3" name="Content Placeholder 2">
            <a:extLst>
              <a:ext uri="{FF2B5EF4-FFF2-40B4-BE49-F238E27FC236}">
                <a16:creationId xmlns:a16="http://schemas.microsoft.com/office/drawing/2014/main" id="{ADFB9A9E-A04D-4899-8695-25C7871E6ED9}"/>
              </a:ext>
            </a:extLst>
          </p:cNvPr>
          <p:cNvSpPr>
            <a:spLocks noGrp="1"/>
          </p:cNvSpPr>
          <p:nvPr>
            <p:ph idx="1"/>
          </p:nvPr>
        </p:nvSpPr>
        <p:spPr/>
        <p:txBody>
          <a:bodyPr>
            <a:normAutofit/>
          </a:bodyPr>
          <a:lstStyle/>
          <a:p>
            <a:r>
              <a:rPr lang="es-ES" dirty="0"/>
              <a:t>Para ejercer este rol es necesario:</a:t>
            </a:r>
          </a:p>
          <a:p>
            <a:pPr lvl="1"/>
            <a:r>
              <a:rPr lang="es-ES" dirty="0"/>
              <a:t>Conocer perfectamente el entorno de negocio del cliente, las necesidades y el objetivo que se persigue con el sistema que se está construyendo.</a:t>
            </a:r>
          </a:p>
          <a:p>
            <a:pPr lvl="1"/>
            <a:r>
              <a:rPr lang="es-ES" dirty="0"/>
              <a:t>Tener la visión del producto, así como las necesidades concretas del proyecto, para poder priorizar eficientemente el trabajo.</a:t>
            </a:r>
          </a:p>
          <a:p>
            <a:pPr lvl="1"/>
            <a:r>
              <a:rPr lang="es-ES" dirty="0"/>
              <a:t>Disponer de atribuciones y conocimiento del plan del producto suficiente para tomar las decisiones necesarias durante el proyecto, incluidas para cubrir las expectativas previstas de retorno de la Inversión del proyecto.</a:t>
            </a:r>
          </a:p>
          <a:p>
            <a:pPr lvl="1"/>
            <a:r>
              <a:rPr lang="es-ES" dirty="0"/>
              <a:t>Recibir y analizar de forma continua retroinformación del entorno de negocio (evolución del mercado, competencia, alternativas) y del proyecto (sugerencias del equipo, alternativas técnicas, pruebas y evaluación de cada incremento).</a:t>
            </a:r>
            <a:endParaRPr lang="es-CL" dirty="0"/>
          </a:p>
        </p:txBody>
      </p:sp>
      <p:sp>
        <p:nvSpPr>
          <p:cNvPr id="4" name="Footer Placeholder 3">
            <a:extLst>
              <a:ext uri="{FF2B5EF4-FFF2-40B4-BE49-F238E27FC236}">
                <a16:creationId xmlns:a16="http://schemas.microsoft.com/office/drawing/2014/main" id="{B9EAFEF7-73AB-444B-8320-71E17ECFFB6E}"/>
              </a:ext>
            </a:extLst>
          </p:cNvPr>
          <p:cNvSpPr>
            <a:spLocks noGrp="1"/>
          </p:cNvSpPr>
          <p:nvPr>
            <p:ph type="ftr" sz="quarter" idx="11"/>
          </p:nvPr>
        </p:nvSpPr>
        <p:spPr/>
        <p:txBody>
          <a:bodyPr/>
          <a:lstStyle/>
          <a:p>
            <a:r>
              <a:rPr lang="pt-BR" dirty="0"/>
              <a:t>Rodrigo Alfaro Pinto, rfalfarop@gmail.com</a:t>
            </a:r>
            <a:endParaRPr lang="en-US" dirty="0"/>
          </a:p>
        </p:txBody>
      </p:sp>
    </p:spTree>
    <p:extLst>
      <p:ext uri="{BB962C8B-B14F-4D97-AF65-F5344CB8AC3E}">
        <p14:creationId xmlns:p14="http://schemas.microsoft.com/office/powerpoint/2010/main" val="1082443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9F47C-2AFC-40FD-9C11-EFA327DD9071}"/>
              </a:ext>
            </a:extLst>
          </p:cNvPr>
          <p:cNvSpPr>
            <a:spLocks noGrp="1"/>
          </p:cNvSpPr>
          <p:nvPr>
            <p:ph type="title"/>
          </p:nvPr>
        </p:nvSpPr>
        <p:spPr/>
        <p:txBody>
          <a:bodyPr/>
          <a:lstStyle/>
          <a:p>
            <a:r>
              <a:rPr lang="es-CL" dirty="0"/>
              <a:t>Roles, propietario del producto</a:t>
            </a:r>
          </a:p>
        </p:txBody>
      </p:sp>
      <p:sp>
        <p:nvSpPr>
          <p:cNvPr id="3" name="Content Placeholder 2">
            <a:extLst>
              <a:ext uri="{FF2B5EF4-FFF2-40B4-BE49-F238E27FC236}">
                <a16:creationId xmlns:a16="http://schemas.microsoft.com/office/drawing/2014/main" id="{ADFB9A9E-A04D-4899-8695-25C7871E6ED9}"/>
              </a:ext>
            </a:extLst>
          </p:cNvPr>
          <p:cNvSpPr>
            <a:spLocks noGrp="1"/>
          </p:cNvSpPr>
          <p:nvPr>
            <p:ph idx="1"/>
          </p:nvPr>
        </p:nvSpPr>
        <p:spPr/>
        <p:txBody>
          <a:bodyPr>
            <a:normAutofit/>
          </a:bodyPr>
          <a:lstStyle/>
          <a:p>
            <a:r>
              <a:rPr lang="es-ES" dirty="0"/>
              <a:t>Es además recomendable que el propietario de producto:</a:t>
            </a:r>
          </a:p>
          <a:p>
            <a:pPr lvl="1"/>
            <a:r>
              <a:rPr lang="es-ES" dirty="0"/>
              <a:t>Conozca scrum para realizar con solvencia las tareas que le corresponden:</a:t>
            </a:r>
          </a:p>
          <a:p>
            <a:pPr lvl="1"/>
            <a:r>
              <a:rPr lang="es-ES" dirty="0"/>
              <a:t>Desarrollo y administración de la pila del producto.</a:t>
            </a:r>
          </a:p>
          <a:p>
            <a:pPr lvl="1"/>
            <a:r>
              <a:rPr lang="es-ES" dirty="0"/>
              <a:t>Exposición de la visión e historias de usuario, y participación en la reunión de planificación de cada sprint.</a:t>
            </a:r>
          </a:p>
          <a:p>
            <a:pPr lvl="1"/>
            <a:r>
              <a:rPr lang="es-ES" dirty="0"/>
              <a:t>Conozca y haya trabajado previamente con el mismo equipo.</a:t>
            </a:r>
          </a:p>
          <a:p>
            <a:pPr lvl="1"/>
            <a:r>
              <a:rPr lang="es-ES" u="sng" dirty="0"/>
              <a:t>La organización debe respetar sus decisiones y no modificar prioridades ni elementos de la pila del producto</a:t>
            </a:r>
            <a:r>
              <a:rPr lang="es-ES" dirty="0"/>
              <a:t>.</a:t>
            </a:r>
            <a:endParaRPr lang="es-CL" dirty="0"/>
          </a:p>
        </p:txBody>
      </p:sp>
      <p:sp>
        <p:nvSpPr>
          <p:cNvPr id="4" name="Footer Placeholder 3">
            <a:extLst>
              <a:ext uri="{FF2B5EF4-FFF2-40B4-BE49-F238E27FC236}">
                <a16:creationId xmlns:a16="http://schemas.microsoft.com/office/drawing/2014/main" id="{B9EAFEF7-73AB-444B-8320-71E17ECFFB6E}"/>
              </a:ext>
            </a:extLst>
          </p:cNvPr>
          <p:cNvSpPr>
            <a:spLocks noGrp="1"/>
          </p:cNvSpPr>
          <p:nvPr>
            <p:ph type="ftr" sz="quarter" idx="11"/>
          </p:nvPr>
        </p:nvSpPr>
        <p:spPr/>
        <p:txBody>
          <a:bodyPr/>
          <a:lstStyle/>
          <a:p>
            <a:r>
              <a:rPr lang="pt-BR" dirty="0"/>
              <a:t>Rodrigo Alfaro Pinto, rfalfarop@gmail.com</a:t>
            </a:r>
            <a:endParaRPr lang="en-US" dirty="0"/>
          </a:p>
        </p:txBody>
      </p:sp>
    </p:spTree>
    <p:extLst>
      <p:ext uri="{BB962C8B-B14F-4D97-AF65-F5344CB8AC3E}">
        <p14:creationId xmlns:p14="http://schemas.microsoft.com/office/powerpoint/2010/main" val="416608345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9F47C-2AFC-40FD-9C11-EFA327DD9071}"/>
              </a:ext>
            </a:extLst>
          </p:cNvPr>
          <p:cNvSpPr>
            <a:spLocks noGrp="1"/>
          </p:cNvSpPr>
          <p:nvPr>
            <p:ph type="title"/>
          </p:nvPr>
        </p:nvSpPr>
        <p:spPr/>
        <p:txBody>
          <a:bodyPr/>
          <a:lstStyle/>
          <a:p>
            <a:r>
              <a:rPr lang="es-CL" dirty="0"/>
              <a:t>Roles, equipo de desarrollo</a:t>
            </a:r>
          </a:p>
        </p:txBody>
      </p:sp>
      <p:sp>
        <p:nvSpPr>
          <p:cNvPr id="3" name="Content Placeholder 2">
            <a:extLst>
              <a:ext uri="{FF2B5EF4-FFF2-40B4-BE49-F238E27FC236}">
                <a16:creationId xmlns:a16="http://schemas.microsoft.com/office/drawing/2014/main" id="{ADFB9A9E-A04D-4899-8695-25C7871E6ED9}"/>
              </a:ext>
            </a:extLst>
          </p:cNvPr>
          <p:cNvSpPr>
            <a:spLocks noGrp="1"/>
          </p:cNvSpPr>
          <p:nvPr>
            <p:ph idx="1"/>
          </p:nvPr>
        </p:nvSpPr>
        <p:spPr/>
        <p:txBody>
          <a:bodyPr>
            <a:normAutofit lnSpcReduction="10000"/>
          </a:bodyPr>
          <a:lstStyle/>
          <a:p>
            <a:r>
              <a:rPr lang="es-ES" dirty="0"/>
              <a:t>Lo forman el grupo de profesionales que realizan el incremento de cada sprint.</a:t>
            </a:r>
          </a:p>
          <a:p>
            <a:r>
              <a:rPr lang="es-ES" u="sng" dirty="0"/>
              <a:t>Se recomienda que un equipo scrum tenga no menos de 3 ni más de 9 personas</a:t>
            </a:r>
            <a:r>
              <a:rPr lang="es-ES" dirty="0"/>
              <a:t>. Más allá de 9 resulta difícil mantener la comunicación directa, y se manifiestan con más intensidad los roces habituales de la dinámica de grupos (que comienzan a aparecer a partir de 6 personas). En el cómputo del número de miembros del equipo de desarrollo no se consideran ni el Scrum Master ni el propietario del producto.</a:t>
            </a:r>
          </a:p>
          <a:p>
            <a:r>
              <a:rPr lang="es-ES" dirty="0"/>
              <a:t>No se trata de un grupo de trabajo formado por un arquitecto, diseñador o analista, programadores y </a:t>
            </a:r>
            <a:r>
              <a:rPr lang="es-ES" dirty="0" err="1"/>
              <a:t>testers</a:t>
            </a:r>
            <a:r>
              <a:rPr lang="es-ES" dirty="0"/>
              <a:t>. Es un equipo multifuncional, en el que todos los miembros trabajan de forma solidaria con responsabilidad compartida.</a:t>
            </a:r>
          </a:p>
          <a:p>
            <a:r>
              <a:rPr lang="es-ES" u="sng" dirty="0"/>
              <a:t>Es posible que algunos miembros sean especialistas en áreas concretas, pero la responsabilidad es el incremento de cada sprint y recae sobre el equipo de desarrollo en conjunto</a:t>
            </a:r>
            <a:r>
              <a:rPr lang="es-ES" dirty="0"/>
              <a:t>.</a:t>
            </a:r>
            <a:endParaRPr lang="es-CL" dirty="0"/>
          </a:p>
        </p:txBody>
      </p:sp>
      <p:sp>
        <p:nvSpPr>
          <p:cNvPr id="4" name="Footer Placeholder 3">
            <a:extLst>
              <a:ext uri="{FF2B5EF4-FFF2-40B4-BE49-F238E27FC236}">
                <a16:creationId xmlns:a16="http://schemas.microsoft.com/office/drawing/2014/main" id="{B9EAFEF7-73AB-444B-8320-71E17ECFFB6E}"/>
              </a:ext>
            </a:extLst>
          </p:cNvPr>
          <p:cNvSpPr>
            <a:spLocks noGrp="1"/>
          </p:cNvSpPr>
          <p:nvPr>
            <p:ph type="ftr" sz="quarter" idx="11"/>
          </p:nvPr>
        </p:nvSpPr>
        <p:spPr/>
        <p:txBody>
          <a:bodyPr/>
          <a:lstStyle/>
          <a:p>
            <a:r>
              <a:rPr lang="pt-BR" dirty="0"/>
              <a:t>Rodrigo Alfaro Pinto, rfalfarop@gmail.com</a:t>
            </a:r>
            <a:endParaRPr lang="en-US" dirty="0"/>
          </a:p>
        </p:txBody>
      </p:sp>
    </p:spTree>
    <p:extLst>
      <p:ext uri="{BB962C8B-B14F-4D97-AF65-F5344CB8AC3E}">
        <p14:creationId xmlns:p14="http://schemas.microsoft.com/office/powerpoint/2010/main" val="403803079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9F47C-2AFC-40FD-9C11-EFA327DD9071}"/>
              </a:ext>
            </a:extLst>
          </p:cNvPr>
          <p:cNvSpPr>
            <a:spLocks noGrp="1"/>
          </p:cNvSpPr>
          <p:nvPr>
            <p:ph type="title"/>
          </p:nvPr>
        </p:nvSpPr>
        <p:spPr/>
        <p:txBody>
          <a:bodyPr/>
          <a:lstStyle/>
          <a:p>
            <a:r>
              <a:rPr lang="es-CL" dirty="0"/>
              <a:t>Roles, equipo de desarrollo</a:t>
            </a:r>
          </a:p>
        </p:txBody>
      </p:sp>
      <p:sp>
        <p:nvSpPr>
          <p:cNvPr id="3" name="Content Placeholder 2">
            <a:extLst>
              <a:ext uri="{FF2B5EF4-FFF2-40B4-BE49-F238E27FC236}">
                <a16:creationId xmlns:a16="http://schemas.microsoft.com/office/drawing/2014/main" id="{ADFB9A9E-A04D-4899-8695-25C7871E6ED9}"/>
              </a:ext>
            </a:extLst>
          </p:cNvPr>
          <p:cNvSpPr>
            <a:spLocks noGrp="1"/>
          </p:cNvSpPr>
          <p:nvPr>
            <p:ph idx="1"/>
          </p:nvPr>
        </p:nvSpPr>
        <p:spPr/>
        <p:txBody>
          <a:bodyPr>
            <a:normAutofit/>
          </a:bodyPr>
          <a:lstStyle/>
          <a:p>
            <a:r>
              <a:rPr lang="es-ES" dirty="0"/>
              <a:t>Las principales responsabilidades, más allá de la autoorganización y uso de tecnologías ágiles, son las que se marcan la diferencia entre “grupo de trabajo” y “equipo”.</a:t>
            </a:r>
            <a:endParaRPr lang="es-CL" dirty="0"/>
          </a:p>
        </p:txBody>
      </p:sp>
      <p:sp>
        <p:nvSpPr>
          <p:cNvPr id="4" name="Footer Placeholder 3">
            <a:extLst>
              <a:ext uri="{FF2B5EF4-FFF2-40B4-BE49-F238E27FC236}">
                <a16:creationId xmlns:a16="http://schemas.microsoft.com/office/drawing/2014/main" id="{B9EAFEF7-73AB-444B-8320-71E17ECFFB6E}"/>
              </a:ext>
            </a:extLst>
          </p:cNvPr>
          <p:cNvSpPr>
            <a:spLocks noGrp="1"/>
          </p:cNvSpPr>
          <p:nvPr>
            <p:ph type="ftr" sz="quarter" idx="11"/>
          </p:nvPr>
        </p:nvSpPr>
        <p:spPr/>
        <p:txBody>
          <a:bodyPr/>
          <a:lstStyle/>
          <a:p>
            <a:r>
              <a:rPr lang="pt-BR" dirty="0"/>
              <a:t>Rodrigo Alfaro Pinto, rfalfarop@gmail.com</a:t>
            </a:r>
            <a:endParaRPr lang="en-US" dirty="0"/>
          </a:p>
        </p:txBody>
      </p:sp>
    </p:spTree>
    <p:extLst>
      <p:ext uri="{BB962C8B-B14F-4D97-AF65-F5344CB8AC3E}">
        <p14:creationId xmlns:p14="http://schemas.microsoft.com/office/powerpoint/2010/main" val="155321336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9F47C-2AFC-40FD-9C11-EFA327DD9071}"/>
              </a:ext>
            </a:extLst>
          </p:cNvPr>
          <p:cNvSpPr>
            <a:spLocks noGrp="1"/>
          </p:cNvSpPr>
          <p:nvPr>
            <p:ph type="title"/>
          </p:nvPr>
        </p:nvSpPr>
        <p:spPr/>
        <p:txBody>
          <a:bodyPr/>
          <a:lstStyle/>
          <a:p>
            <a:r>
              <a:rPr lang="es-CL" dirty="0"/>
              <a:t>Roles, equipo de desarrollo</a:t>
            </a:r>
          </a:p>
        </p:txBody>
      </p:sp>
      <p:sp>
        <p:nvSpPr>
          <p:cNvPr id="3" name="Content Placeholder 2">
            <a:extLst>
              <a:ext uri="{FF2B5EF4-FFF2-40B4-BE49-F238E27FC236}">
                <a16:creationId xmlns:a16="http://schemas.microsoft.com/office/drawing/2014/main" id="{ADFB9A9E-A04D-4899-8695-25C7871E6ED9}"/>
              </a:ext>
            </a:extLst>
          </p:cNvPr>
          <p:cNvSpPr>
            <a:spLocks noGrp="1"/>
          </p:cNvSpPr>
          <p:nvPr>
            <p:ph idx="1"/>
          </p:nvPr>
        </p:nvSpPr>
        <p:spPr/>
        <p:txBody>
          <a:bodyPr>
            <a:normAutofit/>
          </a:bodyPr>
          <a:lstStyle/>
          <a:p>
            <a:r>
              <a:rPr lang="es-ES" dirty="0"/>
              <a:t>Un grupo de trabajo es un conjunto de personas que realizan un trabajo, con una asignación específica de tareas, responsabilidades y siguiendo un proceso o pautas de ejecución.</a:t>
            </a:r>
          </a:p>
          <a:p>
            <a:r>
              <a:rPr lang="es-ES" dirty="0"/>
              <a:t>Los operarios de una cadena, forman un grupo de trabajo: aunque tienen un jefe común, y trabajan en la misma organización, cada uno responde por su trabajo.</a:t>
            </a:r>
            <a:endParaRPr lang="es-CL" dirty="0"/>
          </a:p>
        </p:txBody>
      </p:sp>
      <p:sp>
        <p:nvSpPr>
          <p:cNvPr id="4" name="Footer Placeholder 3">
            <a:extLst>
              <a:ext uri="{FF2B5EF4-FFF2-40B4-BE49-F238E27FC236}">
                <a16:creationId xmlns:a16="http://schemas.microsoft.com/office/drawing/2014/main" id="{B9EAFEF7-73AB-444B-8320-71E17ECFFB6E}"/>
              </a:ext>
            </a:extLst>
          </p:cNvPr>
          <p:cNvSpPr>
            <a:spLocks noGrp="1"/>
          </p:cNvSpPr>
          <p:nvPr>
            <p:ph type="ftr" sz="quarter" idx="11"/>
          </p:nvPr>
        </p:nvSpPr>
        <p:spPr/>
        <p:txBody>
          <a:bodyPr/>
          <a:lstStyle/>
          <a:p>
            <a:r>
              <a:rPr lang="pt-BR" dirty="0"/>
              <a:t>Rodrigo Alfaro Pinto, rfalfarop@gmail.com</a:t>
            </a:r>
            <a:endParaRPr lang="en-US" dirty="0"/>
          </a:p>
        </p:txBody>
      </p:sp>
    </p:spTree>
    <p:extLst>
      <p:ext uri="{BB962C8B-B14F-4D97-AF65-F5344CB8AC3E}">
        <p14:creationId xmlns:p14="http://schemas.microsoft.com/office/powerpoint/2010/main" val="201106288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9F47C-2AFC-40FD-9C11-EFA327DD9071}"/>
              </a:ext>
            </a:extLst>
          </p:cNvPr>
          <p:cNvSpPr>
            <a:spLocks noGrp="1"/>
          </p:cNvSpPr>
          <p:nvPr>
            <p:ph type="title"/>
          </p:nvPr>
        </p:nvSpPr>
        <p:spPr/>
        <p:txBody>
          <a:bodyPr/>
          <a:lstStyle/>
          <a:p>
            <a:r>
              <a:rPr lang="es-CL" dirty="0"/>
              <a:t>Roles, equipo de desarrollo</a:t>
            </a:r>
          </a:p>
        </p:txBody>
      </p:sp>
      <p:sp>
        <p:nvSpPr>
          <p:cNvPr id="3" name="Content Placeholder 2">
            <a:extLst>
              <a:ext uri="{FF2B5EF4-FFF2-40B4-BE49-F238E27FC236}">
                <a16:creationId xmlns:a16="http://schemas.microsoft.com/office/drawing/2014/main" id="{ADFB9A9E-A04D-4899-8695-25C7871E6ED9}"/>
              </a:ext>
            </a:extLst>
          </p:cNvPr>
          <p:cNvSpPr>
            <a:spLocks noGrp="1"/>
          </p:cNvSpPr>
          <p:nvPr>
            <p:ph idx="1"/>
          </p:nvPr>
        </p:nvSpPr>
        <p:spPr/>
        <p:txBody>
          <a:bodyPr>
            <a:normAutofit/>
          </a:bodyPr>
          <a:lstStyle/>
          <a:p>
            <a:r>
              <a:rPr lang="es-ES" dirty="0"/>
              <a:t>El equipo tiene espíritu de colaboración, y un propósito común: conseguir el mayor valor posible para la visión del cliente.</a:t>
            </a:r>
          </a:p>
          <a:p>
            <a:r>
              <a:rPr lang="es-ES" dirty="0"/>
              <a:t>Un equipo scrum responde en su conjunto. Trabaja de forma cohesionada y </a:t>
            </a:r>
            <a:r>
              <a:rPr lang="es-ES" dirty="0" err="1"/>
              <a:t>autoorganizada</a:t>
            </a:r>
            <a:r>
              <a:rPr lang="es-ES" dirty="0"/>
              <a:t>.</a:t>
            </a:r>
          </a:p>
          <a:p>
            <a:r>
              <a:rPr lang="es-ES" dirty="0"/>
              <a:t>No hay un gestor para delimitar, asignar y coordinar las tareas. Son los propios miembros los que lo realizan.</a:t>
            </a:r>
            <a:endParaRPr lang="es-CL" dirty="0"/>
          </a:p>
        </p:txBody>
      </p:sp>
      <p:sp>
        <p:nvSpPr>
          <p:cNvPr id="4" name="Footer Placeholder 3">
            <a:extLst>
              <a:ext uri="{FF2B5EF4-FFF2-40B4-BE49-F238E27FC236}">
                <a16:creationId xmlns:a16="http://schemas.microsoft.com/office/drawing/2014/main" id="{B9EAFEF7-73AB-444B-8320-71E17ECFFB6E}"/>
              </a:ext>
            </a:extLst>
          </p:cNvPr>
          <p:cNvSpPr>
            <a:spLocks noGrp="1"/>
          </p:cNvSpPr>
          <p:nvPr>
            <p:ph type="ftr" sz="quarter" idx="11"/>
          </p:nvPr>
        </p:nvSpPr>
        <p:spPr/>
        <p:txBody>
          <a:bodyPr/>
          <a:lstStyle/>
          <a:p>
            <a:r>
              <a:rPr lang="pt-BR" dirty="0"/>
              <a:t>Rodrigo Alfaro Pinto, rfalfarop@gmail.com</a:t>
            </a:r>
            <a:endParaRPr lang="en-US" dirty="0"/>
          </a:p>
        </p:txBody>
      </p:sp>
    </p:spTree>
    <p:extLst>
      <p:ext uri="{BB962C8B-B14F-4D97-AF65-F5344CB8AC3E}">
        <p14:creationId xmlns:p14="http://schemas.microsoft.com/office/powerpoint/2010/main" val="196976017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9F47C-2AFC-40FD-9C11-EFA327DD9071}"/>
              </a:ext>
            </a:extLst>
          </p:cNvPr>
          <p:cNvSpPr>
            <a:spLocks noGrp="1"/>
          </p:cNvSpPr>
          <p:nvPr>
            <p:ph type="title"/>
          </p:nvPr>
        </p:nvSpPr>
        <p:spPr/>
        <p:txBody>
          <a:bodyPr/>
          <a:lstStyle/>
          <a:p>
            <a:r>
              <a:rPr lang="es-CL" dirty="0"/>
              <a:t>Roles, equipo de desarrollo</a:t>
            </a:r>
          </a:p>
        </p:txBody>
      </p:sp>
      <p:sp>
        <p:nvSpPr>
          <p:cNvPr id="3" name="Content Placeholder 2">
            <a:extLst>
              <a:ext uri="{FF2B5EF4-FFF2-40B4-BE49-F238E27FC236}">
                <a16:creationId xmlns:a16="http://schemas.microsoft.com/office/drawing/2014/main" id="{ADFB9A9E-A04D-4899-8695-25C7871E6ED9}"/>
              </a:ext>
            </a:extLst>
          </p:cNvPr>
          <p:cNvSpPr>
            <a:spLocks noGrp="1"/>
          </p:cNvSpPr>
          <p:nvPr>
            <p:ph idx="1"/>
          </p:nvPr>
        </p:nvSpPr>
        <p:spPr/>
        <p:txBody>
          <a:bodyPr>
            <a:normAutofit/>
          </a:bodyPr>
          <a:lstStyle/>
          <a:p>
            <a:r>
              <a:rPr lang="es-ES" dirty="0"/>
              <a:t>En el equipo:</a:t>
            </a:r>
          </a:p>
          <a:p>
            <a:pPr lvl="1"/>
            <a:r>
              <a:rPr lang="es-ES" dirty="0"/>
              <a:t>Todos conocen y comprenden la visión del propietario del producto.</a:t>
            </a:r>
          </a:p>
          <a:p>
            <a:pPr lvl="1"/>
            <a:r>
              <a:rPr lang="es-ES" dirty="0"/>
              <a:t>Aportan y colaboran con el propietario del producto en el desarrollo de la pila del producto.</a:t>
            </a:r>
          </a:p>
          <a:p>
            <a:pPr lvl="1"/>
            <a:r>
              <a:rPr lang="es-ES" dirty="0"/>
              <a:t>Comparten de forma conjunta el objetivo de cada sprint y la responsabilidad del logro.</a:t>
            </a:r>
          </a:p>
          <a:p>
            <a:pPr lvl="1"/>
            <a:r>
              <a:rPr lang="es-ES" dirty="0"/>
              <a:t>Todos los miembros participan en las decisiones.</a:t>
            </a:r>
          </a:p>
          <a:p>
            <a:pPr lvl="1"/>
            <a:r>
              <a:rPr lang="es-ES" dirty="0"/>
              <a:t>Se respetan las opiniones y aportes de todos.</a:t>
            </a:r>
          </a:p>
          <a:p>
            <a:pPr lvl="1"/>
            <a:r>
              <a:rPr lang="es-ES" u="sng" dirty="0"/>
              <a:t>Todos conocen scrum</a:t>
            </a:r>
            <a:r>
              <a:rPr lang="es-ES" dirty="0"/>
              <a:t>.</a:t>
            </a:r>
            <a:endParaRPr lang="es-CL" dirty="0"/>
          </a:p>
        </p:txBody>
      </p:sp>
      <p:sp>
        <p:nvSpPr>
          <p:cNvPr id="4" name="Footer Placeholder 3">
            <a:extLst>
              <a:ext uri="{FF2B5EF4-FFF2-40B4-BE49-F238E27FC236}">
                <a16:creationId xmlns:a16="http://schemas.microsoft.com/office/drawing/2014/main" id="{B9EAFEF7-73AB-444B-8320-71E17ECFFB6E}"/>
              </a:ext>
            </a:extLst>
          </p:cNvPr>
          <p:cNvSpPr>
            <a:spLocks noGrp="1"/>
          </p:cNvSpPr>
          <p:nvPr>
            <p:ph type="ftr" sz="quarter" idx="11"/>
          </p:nvPr>
        </p:nvSpPr>
        <p:spPr/>
        <p:txBody>
          <a:bodyPr/>
          <a:lstStyle/>
          <a:p>
            <a:r>
              <a:rPr lang="pt-BR" dirty="0"/>
              <a:t>Rodrigo Alfaro Pinto, rfalfarop@gmail.com</a:t>
            </a:r>
            <a:endParaRPr lang="en-US" dirty="0"/>
          </a:p>
        </p:txBody>
      </p:sp>
    </p:spTree>
    <p:extLst>
      <p:ext uri="{BB962C8B-B14F-4D97-AF65-F5344CB8AC3E}">
        <p14:creationId xmlns:p14="http://schemas.microsoft.com/office/powerpoint/2010/main" val="1617452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30B76-778F-4874-8453-8EBA2C7D8B0D}"/>
              </a:ext>
            </a:extLst>
          </p:cNvPr>
          <p:cNvSpPr>
            <a:spLocks noGrp="1"/>
          </p:cNvSpPr>
          <p:nvPr>
            <p:ph type="title"/>
          </p:nvPr>
        </p:nvSpPr>
        <p:spPr/>
        <p:txBody>
          <a:bodyPr>
            <a:normAutofit fontScale="90000"/>
          </a:bodyPr>
          <a:lstStyle/>
          <a:p>
            <a:r>
              <a:rPr lang="es-ES" dirty="0"/>
              <a:t>Valoramos más la respuesta al cambio que el seguimiento de un plan</a:t>
            </a:r>
            <a:endParaRPr lang="es-CL" dirty="0"/>
          </a:p>
        </p:txBody>
      </p:sp>
      <p:sp>
        <p:nvSpPr>
          <p:cNvPr id="3" name="Content Placeholder 2">
            <a:extLst>
              <a:ext uri="{FF2B5EF4-FFF2-40B4-BE49-F238E27FC236}">
                <a16:creationId xmlns:a16="http://schemas.microsoft.com/office/drawing/2014/main" id="{7E5CAAA8-EB8C-4915-ADF2-0EDC4BAB14BD}"/>
              </a:ext>
            </a:extLst>
          </p:cNvPr>
          <p:cNvSpPr>
            <a:spLocks noGrp="1"/>
          </p:cNvSpPr>
          <p:nvPr>
            <p:ph idx="1"/>
          </p:nvPr>
        </p:nvSpPr>
        <p:spPr/>
        <p:txBody>
          <a:bodyPr/>
          <a:lstStyle/>
          <a:p>
            <a:r>
              <a:rPr lang="es-ES" dirty="0"/>
              <a:t>Para desarrollar productos de requisitos inestables, en los que es inherente el cambio y la evolución rápida y continua, resulta mucho más valiosa la capacidad de respuesta que la de seguimiento y aseguramiento de planes.</a:t>
            </a:r>
          </a:p>
          <a:p>
            <a:r>
              <a:rPr lang="es-ES" dirty="0"/>
              <a:t>Los principales valores de la gestión ágil son la anticipación y la adaptación, diferentes a los de la gestión de proyectos ortodoxa: planificación y control para garantizar el cumplimiento del plan.</a:t>
            </a:r>
            <a:endParaRPr lang="es-CL" dirty="0"/>
          </a:p>
        </p:txBody>
      </p:sp>
      <p:sp>
        <p:nvSpPr>
          <p:cNvPr id="4" name="Footer Placeholder 3">
            <a:extLst>
              <a:ext uri="{FF2B5EF4-FFF2-40B4-BE49-F238E27FC236}">
                <a16:creationId xmlns:a16="http://schemas.microsoft.com/office/drawing/2014/main" id="{22EB8B43-C11E-45A9-BBE7-FEEFE8C3CA7C}"/>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147380674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9F47C-2AFC-40FD-9C11-EFA327DD9071}"/>
              </a:ext>
            </a:extLst>
          </p:cNvPr>
          <p:cNvSpPr>
            <a:spLocks noGrp="1"/>
          </p:cNvSpPr>
          <p:nvPr>
            <p:ph type="title"/>
          </p:nvPr>
        </p:nvSpPr>
        <p:spPr/>
        <p:txBody>
          <a:bodyPr/>
          <a:lstStyle/>
          <a:p>
            <a:r>
              <a:rPr lang="es-CL" dirty="0"/>
              <a:t>Roles, scrum master</a:t>
            </a:r>
          </a:p>
        </p:txBody>
      </p:sp>
      <p:sp>
        <p:nvSpPr>
          <p:cNvPr id="3" name="Content Placeholder 2">
            <a:extLst>
              <a:ext uri="{FF2B5EF4-FFF2-40B4-BE49-F238E27FC236}">
                <a16:creationId xmlns:a16="http://schemas.microsoft.com/office/drawing/2014/main" id="{ADFB9A9E-A04D-4899-8695-25C7871E6ED9}"/>
              </a:ext>
            </a:extLst>
          </p:cNvPr>
          <p:cNvSpPr>
            <a:spLocks noGrp="1"/>
          </p:cNvSpPr>
          <p:nvPr>
            <p:ph idx="1"/>
          </p:nvPr>
        </p:nvSpPr>
        <p:spPr/>
        <p:txBody>
          <a:bodyPr>
            <a:normAutofit/>
          </a:bodyPr>
          <a:lstStyle/>
          <a:p>
            <a:r>
              <a:rPr lang="es-ES" dirty="0"/>
              <a:t>Es el responsable del cumplimiento de las reglas de un marco de scrum técnico, asegurando que se entienden en la organización, y se trabaja conforme a ellas.</a:t>
            </a:r>
          </a:p>
          <a:p>
            <a:r>
              <a:rPr lang="es-ES" dirty="0"/>
              <a:t>Proporciona la asesoría y formación necesaria al propietario del producto y al equipo.</a:t>
            </a:r>
          </a:p>
          <a:p>
            <a:r>
              <a:rPr lang="es-ES" u="sng" dirty="0"/>
              <a:t>Realiza su trabajo con un modelo de liderazgo servil: al servicio y en ayuda del equipo y del propietario del producto.</a:t>
            </a:r>
            <a:endParaRPr lang="es-CL" u="sng" dirty="0"/>
          </a:p>
        </p:txBody>
      </p:sp>
      <p:sp>
        <p:nvSpPr>
          <p:cNvPr id="4" name="Footer Placeholder 3">
            <a:extLst>
              <a:ext uri="{FF2B5EF4-FFF2-40B4-BE49-F238E27FC236}">
                <a16:creationId xmlns:a16="http://schemas.microsoft.com/office/drawing/2014/main" id="{B9EAFEF7-73AB-444B-8320-71E17ECFFB6E}"/>
              </a:ext>
            </a:extLst>
          </p:cNvPr>
          <p:cNvSpPr>
            <a:spLocks noGrp="1"/>
          </p:cNvSpPr>
          <p:nvPr>
            <p:ph type="ftr" sz="quarter" idx="11"/>
          </p:nvPr>
        </p:nvSpPr>
        <p:spPr/>
        <p:txBody>
          <a:bodyPr/>
          <a:lstStyle/>
          <a:p>
            <a:r>
              <a:rPr lang="pt-BR" dirty="0"/>
              <a:t>Rodrigo Alfaro Pinto, rfalfarop@gmail.com</a:t>
            </a:r>
            <a:endParaRPr lang="en-US" dirty="0"/>
          </a:p>
        </p:txBody>
      </p:sp>
    </p:spTree>
    <p:extLst>
      <p:ext uri="{BB962C8B-B14F-4D97-AF65-F5344CB8AC3E}">
        <p14:creationId xmlns:p14="http://schemas.microsoft.com/office/powerpoint/2010/main" val="390784848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9F47C-2AFC-40FD-9C11-EFA327DD9071}"/>
              </a:ext>
            </a:extLst>
          </p:cNvPr>
          <p:cNvSpPr>
            <a:spLocks noGrp="1"/>
          </p:cNvSpPr>
          <p:nvPr>
            <p:ph type="title"/>
          </p:nvPr>
        </p:nvSpPr>
        <p:spPr/>
        <p:txBody>
          <a:bodyPr/>
          <a:lstStyle/>
          <a:p>
            <a:r>
              <a:rPr lang="es-CL" dirty="0"/>
              <a:t>Roles, scrum master</a:t>
            </a:r>
          </a:p>
        </p:txBody>
      </p:sp>
      <p:sp>
        <p:nvSpPr>
          <p:cNvPr id="3" name="Content Placeholder 2">
            <a:extLst>
              <a:ext uri="{FF2B5EF4-FFF2-40B4-BE49-F238E27FC236}">
                <a16:creationId xmlns:a16="http://schemas.microsoft.com/office/drawing/2014/main" id="{ADFB9A9E-A04D-4899-8695-25C7871E6ED9}"/>
              </a:ext>
            </a:extLst>
          </p:cNvPr>
          <p:cNvSpPr>
            <a:spLocks noGrp="1"/>
          </p:cNvSpPr>
          <p:nvPr>
            <p:ph idx="1"/>
          </p:nvPr>
        </p:nvSpPr>
        <p:spPr/>
        <p:txBody>
          <a:bodyPr>
            <a:normAutofit/>
          </a:bodyPr>
          <a:lstStyle/>
          <a:p>
            <a:r>
              <a:rPr lang="es-CL" dirty="0"/>
              <a:t>Proporciona:</a:t>
            </a:r>
          </a:p>
          <a:p>
            <a:endParaRPr lang="es-CL" dirty="0"/>
          </a:p>
          <a:p>
            <a:pPr lvl="1"/>
            <a:r>
              <a:rPr lang="es-ES" dirty="0"/>
              <a:t>Asesoría y formación al equipo para trabajar de forma </a:t>
            </a:r>
            <a:r>
              <a:rPr lang="es-ES" dirty="0" err="1"/>
              <a:t>autoorganizada</a:t>
            </a:r>
            <a:r>
              <a:rPr lang="es-ES" dirty="0"/>
              <a:t> y con responsabilidad de equipo. </a:t>
            </a:r>
          </a:p>
          <a:p>
            <a:pPr lvl="1"/>
            <a:r>
              <a:rPr lang="es-ES" dirty="0"/>
              <a:t>Revisión y validación de la pila del producto. </a:t>
            </a:r>
          </a:p>
          <a:p>
            <a:pPr lvl="1"/>
            <a:r>
              <a:rPr lang="es-CL" dirty="0"/>
              <a:t>Moderación de las reuniones. </a:t>
            </a:r>
          </a:p>
          <a:p>
            <a:pPr lvl="1"/>
            <a:r>
              <a:rPr lang="es-ES" dirty="0"/>
              <a:t>Resolución de impedimentos que en el sprint pueden entorpecer la ejecución de las tareas. </a:t>
            </a:r>
          </a:p>
          <a:p>
            <a:pPr lvl="1"/>
            <a:r>
              <a:rPr lang="es-ES" dirty="0"/>
              <a:t>Gestión de las dificultades de dinámica de grupo que se puedan general en el equipo. </a:t>
            </a:r>
          </a:p>
          <a:p>
            <a:pPr lvl="1"/>
            <a:r>
              <a:rPr lang="es-ES" dirty="0"/>
              <a:t>Configuración, diseño y mejora continua de las prácticas de scrum en la organización. Respeto de la organización y los implicados, con las pautas de tiempos y formas de scrum. </a:t>
            </a:r>
          </a:p>
          <a:p>
            <a:endParaRPr lang="es-CL" dirty="0"/>
          </a:p>
        </p:txBody>
      </p:sp>
      <p:sp>
        <p:nvSpPr>
          <p:cNvPr id="4" name="Footer Placeholder 3">
            <a:extLst>
              <a:ext uri="{FF2B5EF4-FFF2-40B4-BE49-F238E27FC236}">
                <a16:creationId xmlns:a16="http://schemas.microsoft.com/office/drawing/2014/main" id="{B9EAFEF7-73AB-444B-8320-71E17ECFFB6E}"/>
              </a:ext>
            </a:extLst>
          </p:cNvPr>
          <p:cNvSpPr>
            <a:spLocks noGrp="1"/>
          </p:cNvSpPr>
          <p:nvPr>
            <p:ph type="ftr" sz="quarter" idx="11"/>
          </p:nvPr>
        </p:nvSpPr>
        <p:spPr/>
        <p:txBody>
          <a:bodyPr/>
          <a:lstStyle/>
          <a:p>
            <a:r>
              <a:rPr lang="pt-BR" dirty="0"/>
              <a:t>Rodrigo Alfaro Pinto, rfalfarop@gmail.com</a:t>
            </a:r>
            <a:endParaRPr lang="en-US" dirty="0"/>
          </a:p>
        </p:txBody>
      </p:sp>
    </p:spTree>
    <p:extLst>
      <p:ext uri="{BB962C8B-B14F-4D97-AF65-F5344CB8AC3E}">
        <p14:creationId xmlns:p14="http://schemas.microsoft.com/office/powerpoint/2010/main" val="134826065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9F47C-2AFC-40FD-9C11-EFA327DD9071}"/>
              </a:ext>
            </a:extLst>
          </p:cNvPr>
          <p:cNvSpPr>
            <a:spLocks noGrp="1"/>
          </p:cNvSpPr>
          <p:nvPr>
            <p:ph type="title"/>
          </p:nvPr>
        </p:nvSpPr>
        <p:spPr/>
        <p:txBody>
          <a:bodyPr/>
          <a:lstStyle/>
          <a:p>
            <a:r>
              <a:rPr lang="es-CL" dirty="0"/>
              <a:t>Roles, scrum master</a:t>
            </a:r>
          </a:p>
        </p:txBody>
      </p:sp>
      <p:sp>
        <p:nvSpPr>
          <p:cNvPr id="3" name="Content Placeholder 2">
            <a:extLst>
              <a:ext uri="{FF2B5EF4-FFF2-40B4-BE49-F238E27FC236}">
                <a16:creationId xmlns:a16="http://schemas.microsoft.com/office/drawing/2014/main" id="{ADFB9A9E-A04D-4899-8695-25C7871E6ED9}"/>
              </a:ext>
            </a:extLst>
          </p:cNvPr>
          <p:cNvSpPr>
            <a:spLocks noGrp="1"/>
          </p:cNvSpPr>
          <p:nvPr>
            <p:ph idx="1"/>
          </p:nvPr>
        </p:nvSpPr>
        <p:spPr/>
        <p:txBody>
          <a:bodyPr>
            <a:normAutofit/>
          </a:bodyPr>
          <a:lstStyle/>
          <a:p>
            <a:r>
              <a:rPr lang="es-ES" dirty="0"/>
              <a:t>Al crecer la fluidez de la organización y evolucionar hacia un marco de scrum más avanzado, puede no ser necesario el rol de Scrum Master, cuando estas responsabilidades ya estén institucionalizadas en la organización.</a:t>
            </a:r>
            <a:endParaRPr lang="es-CL" dirty="0"/>
          </a:p>
        </p:txBody>
      </p:sp>
      <p:sp>
        <p:nvSpPr>
          <p:cNvPr id="4" name="Footer Placeholder 3">
            <a:extLst>
              <a:ext uri="{FF2B5EF4-FFF2-40B4-BE49-F238E27FC236}">
                <a16:creationId xmlns:a16="http://schemas.microsoft.com/office/drawing/2014/main" id="{B9EAFEF7-73AB-444B-8320-71E17ECFFB6E}"/>
              </a:ext>
            </a:extLst>
          </p:cNvPr>
          <p:cNvSpPr>
            <a:spLocks noGrp="1"/>
          </p:cNvSpPr>
          <p:nvPr>
            <p:ph type="ftr" sz="quarter" idx="11"/>
          </p:nvPr>
        </p:nvSpPr>
        <p:spPr/>
        <p:txBody>
          <a:bodyPr/>
          <a:lstStyle/>
          <a:p>
            <a:r>
              <a:rPr lang="pt-BR" dirty="0"/>
              <a:t>Rodrigo Alfaro Pinto, rfalfarop@gmail.com</a:t>
            </a:r>
            <a:endParaRPr lang="en-US" dirty="0"/>
          </a:p>
        </p:txBody>
      </p:sp>
    </p:spTree>
    <p:extLst>
      <p:ext uri="{BB962C8B-B14F-4D97-AF65-F5344CB8AC3E}">
        <p14:creationId xmlns:p14="http://schemas.microsoft.com/office/powerpoint/2010/main" val="244013544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9F47C-2AFC-40FD-9C11-EFA327DD9071}"/>
              </a:ext>
            </a:extLst>
          </p:cNvPr>
          <p:cNvSpPr>
            <a:spLocks noGrp="1"/>
          </p:cNvSpPr>
          <p:nvPr>
            <p:ph type="title"/>
          </p:nvPr>
        </p:nvSpPr>
        <p:spPr/>
        <p:txBody>
          <a:bodyPr/>
          <a:lstStyle/>
          <a:p>
            <a:r>
              <a:rPr lang="es-CL" dirty="0"/>
              <a:t>Valores y principio de Scrum</a:t>
            </a:r>
          </a:p>
        </p:txBody>
      </p:sp>
      <p:sp>
        <p:nvSpPr>
          <p:cNvPr id="3" name="Content Placeholder 2">
            <a:extLst>
              <a:ext uri="{FF2B5EF4-FFF2-40B4-BE49-F238E27FC236}">
                <a16:creationId xmlns:a16="http://schemas.microsoft.com/office/drawing/2014/main" id="{ADFB9A9E-A04D-4899-8695-25C7871E6ED9}"/>
              </a:ext>
            </a:extLst>
          </p:cNvPr>
          <p:cNvSpPr>
            <a:spLocks noGrp="1"/>
          </p:cNvSpPr>
          <p:nvPr>
            <p:ph idx="1"/>
          </p:nvPr>
        </p:nvSpPr>
        <p:spPr/>
        <p:txBody>
          <a:bodyPr>
            <a:normAutofit/>
          </a:bodyPr>
          <a:lstStyle/>
          <a:p>
            <a:r>
              <a:rPr lang="es-ES" dirty="0"/>
              <a:t>Scrum técnico define un marco que ayuda a organizar a las personas y el flujo de trabajo. Es la “carrocería” o el interfaz visible, </a:t>
            </a:r>
            <a:r>
              <a:rPr lang="es-ES" u="sng" dirty="0"/>
              <a:t>pero el motor de la agilidad son los valores ágiles</a:t>
            </a:r>
            <a:r>
              <a:rPr lang="es-ES" dirty="0"/>
              <a:t> y los principios que rigen su forma de trabajo. </a:t>
            </a:r>
          </a:p>
          <a:p>
            <a:r>
              <a:rPr lang="es-ES" dirty="0"/>
              <a:t>Las reglas de un equipo scrum pueden ser las de este marco técnico u otras. La agilidad no la proporciona el cumplimiento de prácticas, sino de valores: </a:t>
            </a:r>
          </a:p>
          <a:p>
            <a:pPr lvl="1"/>
            <a:r>
              <a:rPr lang="es-ES" b="1" i="1" dirty="0"/>
              <a:t>Respeto entre las personas</a:t>
            </a:r>
            <a:r>
              <a:rPr lang="es-ES" dirty="0"/>
              <a:t>. Los miembros del equipo deben confiar entre ellos y respetar sus conocimientos y capacidades. </a:t>
            </a:r>
          </a:p>
          <a:p>
            <a:pPr lvl="1"/>
            <a:r>
              <a:rPr lang="es-ES" b="1" i="1" dirty="0"/>
              <a:t>Responsabilidad y autodisciplina </a:t>
            </a:r>
            <a:r>
              <a:rPr lang="es-ES" dirty="0"/>
              <a:t>(no disciplina impuesta). </a:t>
            </a:r>
          </a:p>
          <a:p>
            <a:pPr lvl="1"/>
            <a:r>
              <a:rPr lang="es-ES" dirty="0"/>
              <a:t>Trabajo enfocado y orientado en el </a:t>
            </a:r>
            <a:r>
              <a:rPr lang="es-ES" b="1" i="1" dirty="0"/>
              <a:t>valor para el cliente. </a:t>
            </a:r>
            <a:endParaRPr lang="es-ES" dirty="0"/>
          </a:p>
          <a:p>
            <a:pPr lvl="1"/>
            <a:r>
              <a:rPr lang="es-CL" b="1" dirty="0"/>
              <a:t>Compromiso</a:t>
            </a:r>
            <a:r>
              <a:rPr lang="es-CL" dirty="0"/>
              <a:t>. </a:t>
            </a:r>
          </a:p>
          <a:p>
            <a:endParaRPr lang="es-CL" dirty="0"/>
          </a:p>
        </p:txBody>
      </p:sp>
      <p:sp>
        <p:nvSpPr>
          <p:cNvPr id="4" name="Footer Placeholder 3">
            <a:extLst>
              <a:ext uri="{FF2B5EF4-FFF2-40B4-BE49-F238E27FC236}">
                <a16:creationId xmlns:a16="http://schemas.microsoft.com/office/drawing/2014/main" id="{B9EAFEF7-73AB-444B-8320-71E17ECFFB6E}"/>
              </a:ext>
            </a:extLst>
          </p:cNvPr>
          <p:cNvSpPr>
            <a:spLocks noGrp="1"/>
          </p:cNvSpPr>
          <p:nvPr>
            <p:ph type="ftr" sz="quarter" idx="11"/>
          </p:nvPr>
        </p:nvSpPr>
        <p:spPr/>
        <p:txBody>
          <a:bodyPr/>
          <a:lstStyle/>
          <a:p>
            <a:r>
              <a:rPr lang="pt-BR" dirty="0"/>
              <a:t>Rodrigo Alfaro Pinto, rfalfarop@gmail.com</a:t>
            </a:r>
            <a:endParaRPr lang="en-US" dirty="0"/>
          </a:p>
        </p:txBody>
      </p:sp>
    </p:spTree>
    <p:extLst>
      <p:ext uri="{BB962C8B-B14F-4D97-AF65-F5344CB8AC3E}">
        <p14:creationId xmlns:p14="http://schemas.microsoft.com/office/powerpoint/2010/main" val="125055483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9F47C-2AFC-40FD-9C11-EFA327DD9071}"/>
              </a:ext>
            </a:extLst>
          </p:cNvPr>
          <p:cNvSpPr>
            <a:spLocks noGrp="1"/>
          </p:cNvSpPr>
          <p:nvPr>
            <p:ph type="title"/>
          </p:nvPr>
        </p:nvSpPr>
        <p:spPr/>
        <p:txBody>
          <a:bodyPr/>
          <a:lstStyle/>
          <a:p>
            <a:r>
              <a:rPr lang="es-CL" dirty="0"/>
              <a:t>Valores y principio de Scrum</a:t>
            </a:r>
          </a:p>
        </p:txBody>
      </p:sp>
      <p:sp>
        <p:nvSpPr>
          <p:cNvPr id="3" name="Content Placeholder 2">
            <a:extLst>
              <a:ext uri="{FF2B5EF4-FFF2-40B4-BE49-F238E27FC236}">
                <a16:creationId xmlns:a16="http://schemas.microsoft.com/office/drawing/2014/main" id="{ADFB9A9E-A04D-4899-8695-25C7871E6ED9}"/>
              </a:ext>
            </a:extLst>
          </p:cNvPr>
          <p:cNvSpPr>
            <a:spLocks noGrp="1"/>
          </p:cNvSpPr>
          <p:nvPr>
            <p:ph idx="1"/>
          </p:nvPr>
        </p:nvSpPr>
        <p:spPr/>
        <p:txBody>
          <a:bodyPr>
            <a:normAutofit/>
          </a:bodyPr>
          <a:lstStyle/>
          <a:p>
            <a:r>
              <a:rPr lang="es-ES" dirty="0"/>
              <a:t>Y los principios que rigen su forma de trabajo son:</a:t>
            </a:r>
          </a:p>
          <a:p>
            <a:pPr lvl="1"/>
            <a:r>
              <a:rPr lang="es-ES" dirty="0"/>
              <a:t>Delegación de atribuciones (</a:t>
            </a:r>
            <a:r>
              <a:rPr lang="es-ES" dirty="0" err="1"/>
              <a:t>empowerment</a:t>
            </a:r>
            <a:r>
              <a:rPr lang="es-ES" dirty="0"/>
              <a:t>) al equipo para que pueda </a:t>
            </a:r>
            <a:r>
              <a:rPr lang="es-ES" dirty="0" err="1"/>
              <a:t>autoorganizarse</a:t>
            </a:r>
            <a:r>
              <a:rPr lang="es-ES" dirty="0"/>
              <a:t> y tomar las decisiones sobre el desarrollo.</a:t>
            </a:r>
          </a:p>
          <a:p>
            <a:pPr lvl="1"/>
            <a:r>
              <a:rPr lang="es-ES" u="sng" dirty="0"/>
              <a:t>Información, transparencia y visibilidad del desarrollo del proyecto</a:t>
            </a:r>
            <a:r>
              <a:rPr lang="es-ES" dirty="0"/>
              <a:t>.</a:t>
            </a:r>
          </a:p>
          <a:p>
            <a:pPr lvl="1"/>
            <a:r>
              <a:rPr lang="es-ES" dirty="0"/>
              <a:t>Inspección y adaptación frecuente para detectar posibles desviaciones y realizar los ajustes necesarios.</a:t>
            </a:r>
            <a:endParaRPr lang="es-CL" dirty="0"/>
          </a:p>
        </p:txBody>
      </p:sp>
      <p:sp>
        <p:nvSpPr>
          <p:cNvPr id="4" name="Footer Placeholder 3">
            <a:extLst>
              <a:ext uri="{FF2B5EF4-FFF2-40B4-BE49-F238E27FC236}">
                <a16:creationId xmlns:a16="http://schemas.microsoft.com/office/drawing/2014/main" id="{B9EAFEF7-73AB-444B-8320-71E17ECFFB6E}"/>
              </a:ext>
            </a:extLst>
          </p:cNvPr>
          <p:cNvSpPr>
            <a:spLocks noGrp="1"/>
          </p:cNvSpPr>
          <p:nvPr>
            <p:ph type="ftr" sz="quarter" idx="11"/>
          </p:nvPr>
        </p:nvSpPr>
        <p:spPr/>
        <p:txBody>
          <a:bodyPr/>
          <a:lstStyle/>
          <a:p>
            <a:r>
              <a:rPr lang="pt-BR" dirty="0"/>
              <a:t>Rodrigo Alfaro Pinto, rfalfarop@gmail.com</a:t>
            </a:r>
            <a:endParaRPr lang="en-US" dirty="0"/>
          </a:p>
        </p:txBody>
      </p:sp>
    </p:spTree>
    <p:extLst>
      <p:ext uri="{BB962C8B-B14F-4D97-AF65-F5344CB8AC3E}">
        <p14:creationId xmlns:p14="http://schemas.microsoft.com/office/powerpoint/2010/main" val="258616142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BF823-85E6-4509-B425-9157C7A789FB}"/>
              </a:ext>
            </a:extLst>
          </p:cNvPr>
          <p:cNvSpPr>
            <a:spLocks noGrp="1"/>
          </p:cNvSpPr>
          <p:nvPr>
            <p:ph type="title"/>
          </p:nvPr>
        </p:nvSpPr>
        <p:spPr/>
        <p:txBody>
          <a:bodyPr/>
          <a:lstStyle/>
          <a:p>
            <a:r>
              <a:rPr lang="es-CL" dirty="0"/>
              <a:t>Ejercicio</a:t>
            </a:r>
          </a:p>
        </p:txBody>
      </p:sp>
      <p:sp>
        <p:nvSpPr>
          <p:cNvPr id="3" name="Content Placeholder 2">
            <a:extLst>
              <a:ext uri="{FF2B5EF4-FFF2-40B4-BE49-F238E27FC236}">
                <a16:creationId xmlns:a16="http://schemas.microsoft.com/office/drawing/2014/main" id="{EAA93C7B-2E8B-4A91-A451-85B3293E55DB}"/>
              </a:ext>
            </a:extLst>
          </p:cNvPr>
          <p:cNvSpPr>
            <a:spLocks noGrp="1"/>
          </p:cNvSpPr>
          <p:nvPr>
            <p:ph idx="1"/>
          </p:nvPr>
        </p:nvSpPr>
        <p:spPr/>
        <p:txBody>
          <a:bodyPr/>
          <a:lstStyle/>
          <a:p>
            <a:r>
              <a:rPr lang="es-CL" dirty="0"/>
              <a:t>Armar equipos de 6 personas.</a:t>
            </a:r>
          </a:p>
          <a:p>
            <a:r>
              <a:rPr lang="es-CL" dirty="0"/>
              <a:t>Problema a solucionar: “</a:t>
            </a:r>
            <a:r>
              <a:rPr lang="es-ES" dirty="0"/>
              <a:t>Nuestro cliente, una gran marca deportiva médica, quiere lanzar un producto para el baloncesto inexistente en el mercado. Con el fin de dar una mayor imagen de innovación y dar continuidad a los jugadores con lesiones simples, este producto se venderá mediante un dispensador automático en los estadios.</a:t>
            </a:r>
            <a:r>
              <a:rPr lang="es-CL" dirty="0"/>
              <a:t>”</a:t>
            </a:r>
          </a:p>
          <a:p>
            <a:r>
              <a:rPr lang="es-ES" dirty="0"/>
              <a:t>Objetivo: Construir un dispensador automático de un producto deportivo y la cadena de valor.</a:t>
            </a:r>
          </a:p>
          <a:p>
            <a:r>
              <a:rPr lang="es-ES" dirty="0"/>
              <a:t>45 min priorización del proyecto (backlog).</a:t>
            </a:r>
          </a:p>
          <a:p>
            <a:r>
              <a:rPr lang="es-ES" dirty="0"/>
              <a:t>45 min ejecución del proceso scrum en 3 iteraciones de 15 min cada una.</a:t>
            </a:r>
            <a:endParaRPr lang="es-CL" dirty="0"/>
          </a:p>
        </p:txBody>
      </p:sp>
      <p:sp>
        <p:nvSpPr>
          <p:cNvPr id="4" name="Footer Placeholder 3">
            <a:extLst>
              <a:ext uri="{FF2B5EF4-FFF2-40B4-BE49-F238E27FC236}">
                <a16:creationId xmlns:a16="http://schemas.microsoft.com/office/drawing/2014/main" id="{5D37C874-1BA7-4153-B478-74D9D6DC8448}"/>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46360518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4765F-8F3F-4F99-94BD-47F927F89C6E}"/>
              </a:ext>
            </a:extLst>
          </p:cNvPr>
          <p:cNvSpPr>
            <a:spLocks noGrp="1"/>
          </p:cNvSpPr>
          <p:nvPr>
            <p:ph type="title"/>
          </p:nvPr>
        </p:nvSpPr>
        <p:spPr/>
        <p:txBody>
          <a:bodyPr/>
          <a:lstStyle/>
          <a:p>
            <a:r>
              <a:rPr lang="es-CL" dirty="0"/>
              <a:t>Bibliografía</a:t>
            </a:r>
          </a:p>
        </p:txBody>
      </p:sp>
      <p:sp>
        <p:nvSpPr>
          <p:cNvPr id="3" name="Content Placeholder 2">
            <a:extLst>
              <a:ext uri="{FF2B5EF4-FFF2-40B4-BE49-F238E27FC236}">
                <a16:creationId xmlns:a16="http://schemas.microsoft.com/office/drawing/2014/main" id="{17932571-264F-4E8B-BEB7-D8214E4289DB}"/>
              </a:ext>
            </a:extLst>
          </p:cNvPr>
          <p:cNvSpPr>
            <a:spLocks noGrp="1"/>
          </p:cNvSpPr>
          <p:nvPr>
            <p:ph idx="1"/>
          </p:nvPr>
        </p:nvSpPr>
        <p:spPr/>
        <p:txBody>
          <a:bodyPr/>
          <a:lstStyle/>
          <a:p>
            <a:r>
              <a:rPr lang="es-CL" dirty="0"/>
              <a:t>Scrum Manager, Alexander </a:t>
            </a:r>
            <a:r>
              <a:rPr lang="es-CL" dirty="0" err="1"/>
              <a:t>Menzinsky</a:t>
            </a:r>
            <a:r>
              <a:rPr lang="es-CL" dirty="0"/>
              <a:t>, Gertrudis López, Juan Palacio, </a:t>
            </a:r>
            <a:r>
              <a:rPr lang="es-CL" dirty="0" err="1"/>
              <a:t>Info</a:t>
            </a:r>
            <a:r>
              <a:rPr lang="es-CL" dirty="0"/>
              <a:t> 4 Media, 2016, páginas: 1-34.</a:t>
            </a:r>
          </a:p>
        </p:txBody>
      </p:sp>
      <p:sp>
        <p:nvSpPr>
          <p:cNvPr id="4" name="Footer Placeholder 3">
            <a:extLst>
              <a:ext uri="{FF2B5EF4-FFF2-40B4-BE49-F238E27FC236}">
                <a16:creationId xmlns:a16="http://schemas.microsoft.com/office/drawing/2014/main" id="{759F84BE-319D-409F-86B2-9C1E4E907D24}"/>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24800591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415</TotalTime>
  <Words>8738</Words>
  <Application>Microsoft Office PowerPoint</Application>
  <PresentationFormat>Panorámica</PresentationFormat>
  <Paragraphs>560</Paragraphs>
  <Slides>96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96</vt:i4>
      </vt:variant>
    </vt:vector>
  </HeadingPairs>
  <TitlesOfParts>
    <vt:vector size="101" baseType="lpstr">
      <vt:lpstr>Arial</vt:lpstr>
      <vt:lpstr>Calibri</vt:lpstr>
      <vt:lpstr>Century Gothic</vt:lpstr>
      <vt:lpstr>Wingdings 2</vt:lpstr>
      <vt:lpstr>Quotable</vt:lpstr>
      <vt:lpstr>Scrum</vt:lpstr>
      <vt:lpstr>Sobre mí</vt:lpstr>
      <vt:lpstr>Ágil</vt:lpstr>
      <vt:lpstr>Ágil</vt:lpstr>
      <vt:lpstr>El Manifiesto Ágil</vt:lpstr>
      <vt:lpstr>Valoramos más a los individuos y su interacción que a los procesos y las herramientas</vt:lpstr>
      <vt:lpstr>Valoramos más el software que funciona que la documentación exhaustiva.</vt:lpstr>
      <vt:lpstr>Valoramos más la colaboración con el cliente que la negociación contractual</vt:lpstr>
      <vt:lpstr>Valoramos más la respuesta al cambio que el seguimiento de un plan</vt:lpstr>
      <vt:lpstr>12 Principios</vt:lpstr>
      <vt:lpstr>12 Principios</vt:lpstr>
      <vt:lpstr>Scrum</vt:lpstr>
      <vt:lpstr>Origen de Scrum</vt:lpstr>
      <vt:lpstr>Origen de Scrum</vt:lpstr>
      <vt:lpstr>Scrum, método de trabajo</vt:lpstr>
      <vt:lpstr>Scrum, método de trabajo</vt:lpstr>
      <vt:lpstr>Scrum, origen de la metodología</vt:lpstr>
      <vt:lpstr>Scrum</vt:lpstr>
      <vt:lpstr>Scrum técnico</vt:lpstr>
      <vt:lpstr>Scrum avanzado</vt:lpstr>
      <vt:lpstr>Marco técnico</vt:lpstr>
      <vt:lpstr>Marco técnico</vt:lpstr>
      <vt:lpstr>Marco técnico</vt:lpstr>
      <vt:lpstr>Gestión de la evolución del proyecto</vt:lpstr>
      <vt:lpstr>Revisión de las Iteraciones</vt:lpstr>
      <vt:lpstr>Desarrollo incremental</vt:lpstr>
      <vt:lpstr>Autoorganización</vt:lpstr>
      <vt:lpstr>Colaboración</vt:lpstr>
      <vt:lpstr>Presentación de PowerPoint</vt:lpstr>
      <vt:lpstr>Scrum técnico</vt:lpstr>
      <vt:lpstr>La pieza clave y fundamental es el sprint</vt:lpstr>
      <vt:lpstr>Sprint</vt:lpstr>
      <vt:lpstr>Sprint</vt:lpstr>
      <vt:lpstr>Artefactos</vt:lpstr>
      <vt:lpstr>Artefactos</vt:lpstr>
      <vt:lpstr>Pila del producto y pila del sprint: los requisitos en desarrollo ágil.</vt:lpstr>
      <vt:lpstr>Pila del producto y pila del sprint: los requisitos en desarrollo ágil.</vt:lpstr>
      <vt:lpstr>Pila del producto y pila del sprint: los requisitos en desarrollo ágil.</vt:lpstr>
      <vt:lpstr>Pila del producto y pila del sprint: los requisitos en desarrollo ágil.</vt:lpstr>
      <vt:lpstr>Pila del producto y pila del sprint: los requisitos en desarrollo ágil.</vt:lpstr>
      <vt:lpstr>Pila del producto: los requisitos del cliente</vt:lpstr>
      <vt:lpstr>Pila del producto: los requisitos del cliente</vt:lpstr>
      <vt:lpstr>Pila del producto: los requisitos del cliente</vt:lpstr>
      <vt:lpstr>Pila del producto: preparación de la pila</vt:lpstr>
      <vt:lpstr>Pila del producto: formato de la pila</vt:lpstr>
      <vt:lpstr>Pila del producto: formato de la pila</vt:lpstr>
      <vt:lpstr>Pila del producto: formato de la pila</vt:lpstr>
      <vt:lpstr>Pila de sprint</vt:lpstr>
      <vt:lpstr>Pila de sprint: condiciones</vt:lpstr>
      <vt:lpstr>Pila de sprint: formato</vt:lpstr>
      <vt:lpstr>Pila de sprint: formato</vt:lpstr>
      <vt:lpstr>Pila de sprint: formato</vt:lpstr>
      <vt:lpstr>El incremento</vt:lpstr>
      <vt:lpstr>El incremento</vt:lpstr>
      <vt:lpstr>Eventos</vt:lpstr>
      <vt:lpstr>Eventos: sprint</vt:lpstr>
      <vt:lpstr>Eventos: ámbito del sprint</vt:lpstr>
      <vt:lpstr>Eventos: planificación del sprint, descripción</vt:lpstr>
      <vt:lpstr>Eventos: planificación del sprint, precondiciones</vt:lpstr>
      <vt:lpstr>Eventos: planificación del sprint, entradas</vt:lpstr>
      <vt:lpstr>Eventos: planificación del sprint, formato de reunión</vt:lpstr>
      <vt:lpstr>Eventos: planificación del sprint, formato de reunión</vt:lpstr>
      <vt:lpstr>Eventos: planificación del sprint, formato de reunión</vt:lpstr>
      <vt:lpstr>Eventos: planificación del sprint, formato de reunión</vt:lpstr>
      <vt:lpstr>Eventos: planificación del sprint, formato de reunión</vt:lpstr>
      <vt:lpstr>Eventos: planificación del sprint, formato de reunión</vt:lpstr>
      <vt:lpstr>Eventos: planificación del sprint, formato de reunión</vt:lpstr>
      <vt:lpstr>Eventos: planificación del sprint, formato de reunión</vt:lpstr>
      <vt:lpstr>Eventos: planificación del sprint, formato de reunión</vt:lpstr>
      <vt:lpstr>Eventos: planificación del sprint, formato de reunión</vt:lpstr>
      <vt:lpstr>Eventos: scrum diario</vt:lpstr>
      <vt:lpstr>Eventos: revisión del sprint</vt:lpstr>
      <vt:lpstr>Eventos: revisión del sprint</vt:lpstr>
      <vt:lpstr>Eventos: retrospectiva</vt:lpstr>
      <vt:lpstr>Eventos</vt:lpstr>
      <vt:lpstr>Roles</vt:lpstr>
      <vt:lpstr>Roles</vt:lpstr>
      <vt:lpstr>Roles</vt:lpstr>
      <vt:lpstr>Roles</vt:lpstr>
      <vt:lpstr>Roles</vt:lpstr>
      <vt:lpstr>Roles, propietario del producto</vt:lpstr>
      <vt:lpstr>Roles, propietario del producto</vt:lpstr>
      <vt:lpstr>Roles, propietario del producto</vt:lpstr>
      <vt:lpstr>Roles, propietario del producto</vt:lpstr>
      <vt:lpstr>Roles, equipo de desarrollo</vt:lpstr>
      <vt:lpstr>Roles, equipo de desarrollo</vt:lpstr>
      <vt:lpstr>Roles, equipo de desarrollo</vt:lpstr>
      <vt:lpstr>Roles, equipo de desarrollo</vt:lpstr>
      <vt:lpstr>Roles, equipo de desarrollo</vt:lpstr>
      <vt:lpstr>Roles, scrum master</vt:lpstr>
      <vt:lpstr>Roles, scrum master</vt:lpstr>
      <vt:lpstr>Roles, scrum master</vt:lpstr>
      <vt:lpstr>Valores y principio de Scrum</vt:lpstr>
      <vt:lpstr>Valores y principio de Scrum</vt:lpstr>
      <vt:lpstr>Ejercicio</vt:lpstr>
      <vt:lpstr>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dc:title>
  <dc:creator>ralf</dc:creator>
  <cp:lastModifiedBy>ralf</cp:lastModifiedBy>
  <cp:revision>101</cp:revision>
  <dcterms:created xsi:type="dcterms:W3CDTF">2018-06-06T11:27:39Z</dcterms:created>
  <dcterms:modified xsi:type="dcterms:W3CDTF">2018-06-29T13:56:32Z</dcterms:modified>
</cp:coreProperties>
</file>