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86"/>
  </p:notesMasterIdLst>
  <p:sldIdLst>
    <p:sldId id="256"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351"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EEC89-9BD4-4C87-AE70-2A784046B625}" type="datetimeFigureOut">
              <a:rPr lang="es-CL" smtClean="0"/>
              <a:t>07-06-2018</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67998-13B3-4713-8341-B0507437CB9A}" type="slidenum">
              <a:rPr lang="es-CL" smtClean="0"/>
              <a:t>‹#›</a:t>
            </a:fld>
            <a:endParaRPr lang="es-CL"/>
          </a:p>
        </p:txBody>
      </p:sp>
    </p:spTree>
    <p:extLst>
      <p:ext uri="{BB962C8B-B14F-4D97-AF65-F5344CB8AC3E}">
        <p14:creationId xmlns:p14="http://schemas.microsoft.com/office/powerpoint/2010/main" val="290744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CF858-2531-42C0-A9A1-FAC247AB7751}"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546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F2B15A-748D-497A-9648-B23AC9ED5BFE}" type="datetime1">
              <a:rPr lang="en-US" smtClean="0"/>
              <a:t>6/7/2018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40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71E32B8-E059-4D32-90FF-F2B5EB6700BA}"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559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6775D9D7-37EE-4ECA-A76A-DCEFC03CE77E}" type="datetime1">
              <a:rPr lang="en-US" smtClean="0"/>
              <a:t>6/7/2018</a:t>
            </a:fld>
            <a:endParaRPr lang="en-US" dirty="0"/>
          </a:p>
        </p:txBody>
      </p:sp>
      <p:sp>
        <p:nvSpPr>
          <p:cNvPr id="3" name="Footer Placeholder 2"/>
          <p:cNvSpPr>
            <a:spLocks noGrp="1"/>
          </p:cNvSpPr>
          <p:nvPr>
            <p:ph type="ftr" sz="quarter" idx="11"/>
          </p:nvPr>
        </p:nvSpPr>
        <p:spPr/>
        <p:txBody>
          <a:bodyPr/>
          <a:lstStyle/>
          <a:p>
            <a:r>
              <a:rPr lang="pt-BR"/>
              <a:t>Rodrigo Alfaro Pinto, rfalfarop@gmail.com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295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18FC6-1B92-4D96-B29A-F8D80C46B059}"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099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1270B-3D3D-4341-B4A7-01F77A7EAF08}"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896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14CFA-0314-4369-AD1E-AAC5CD6EEF7F}"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36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903D5-985E-4C2A-849C-DD62DED03C58}" type="datetime1">
              <a:rPr lang="en-US" smtClean="0"/>
              <a:t>6/7/2018</a:t>
            </a:fld>
            <a:endParaRPr lang="en-US" dirty="0"/>
          </a:p>
        </p:txBody>
      </p:sp>
      <p:sp>
        <p:nvSpPr>
          <p:cNvPr id="5" name="Footer Placeholder 4"/>
          <p:cNvSpPr>
            <a:spLocks noGrp="1"/>
          </p:cNvSpPr>
          <p:nvPr>
            <p:ph type="ftr" sz="quarter" idx="11"/>
          </p:nvPr>
        </p:nvSpPr>
        <p:spPr/>
        <p:txBody>
          <a:bodyPr/>
          <a:lstStyle/>
          <a:p>
            <a:r>
              <a:rPr lang="pt-BR"/>
              <a:t>Rodrigo Alfaro Pinto, rfalfarop@gmail.com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5374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0EE2B-4834-442D-8D72-A4E3A05752CC}" type="datetime1">
              <a:rPr lang="en-US" smtClean="0"/>
              <a:t>6/7/2018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502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7FA3-4A71-4652-88B1-60D4CBFB6D9B}" type="datetime1">
              <a:rPr lang="en-US" smtClean="0"/>
              <a:t>6/7/2018</a:t>
            </a:fld>
            <a:endParaRPr lang="en-US" dirty="0"/>
          </a:p>
        </p:txBody>
      </p:sp>
      <p:sp>
        <p:nvSpPr>
          <p:cNvPr id="8" name="Footer Placeholder 7"/>
          <p:cNvSpPr>
            <a:spLocks noGrp="1"/>
          </p:cNvSpPr>
          <p:nvPr>
            <p:ph type="ftr" sz="quarter" idx="11"/>
          </p:nvPr>
        </p:nvSpPr>
        <p:spPr/>
        <p:txBody>
          <a:bodyPr/>
          <a:lstStyle/>
          <a:p>
            <a:r>
              <a:rPr lang="pt-BR"/>
              <a:t>Rodrigo Alfaro Pinto, rfalfarop@gmail.com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320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10C8F-C071-4BEB-9F0F-B9E97C69D9E4}" type="datetime1">
              <a:rPr lang="en-US" smtClean="0"/>
              <a:t>6/7/2018</a:t>
            </a:fld>
            <a:endParaRPr lang="en-US" dirty="0"/>
          </a:p>
        </p:txBody>
      </p:sp>
      <p:sp>
        <p:nvSpPr>
          <p:cNvPr id="4" name="Footer Placeholder 3"/>
          <p:cNvSpPr>
            <a:spLocks noGrp="1"/>
          </p:cNvSpPr>
          <p:nvPr>
            <p:ph type="ftr" sz="quarter" idx="11"/>
          </p:nvPr>
        </p:nvSpPr>
        <p:spPr/>
        <p:txBody>
          <a:bodyPr/>
          <a:lstStyle/>
          <a:p>
            <a:r>
              <a:rPr lang="pt-BR"/>
              <a:t>Rodrigo Alfaro Pinto, rfalfarop@gmail.com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37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6340D-D55D-4531-949F-FCD6B60F5F34}" type="datetime1">
              <a:rPr lang="en-US" smtClean="0"/>
              <a:t>6/7/2018</a:t>
            </a:fld>
            <a:endParaRPr lang="en-US" dirty="0"/>
          </a:p>
        </p:txBody>
      </p:sp>
      <p:sp>
        <p:nvSpPr>
          <p:cNvPr id="3" name="Footer Placeholder 2"/>
          <p:cNvSpPr>
            <a:spLocks noGrp="1"/>
          </p:cNvSpPr>
          <p:nvPr>
            <p:ph type="ftr" sz="quarter" idx="11"/>
          </p:nvPr>
        </p:nvSpPr>
        <p:spPr/>
        <p:txBody>
          <a:bodyPr/>
          <a:lstStyle/>
          <a:p>
            <a:r>
              <a:rPr lang="pt-BR"/>
              <a:t>Rodrigo Alfaro Pinto, rfalfarop@gmail.com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44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502407-55D5-4AA6-88BE-6D7B5E6702C8}" type="datetime1">
              <a:rPr lang="en-US" smtClean="0"/>
              <a:t>6/7/2018</a:t>
            </a:fld>
            <a:endParaRPr lang="en-US" dirty="0"/>
          </a:p>
        </p:txBody>
      </p:sp>
      <p:sp>
        <p:nvSpPr>
          <p:cNvPr id="6" name="Footer Placeholder 5"/>
          <p:cNvSpPr>
            <a:spLocks noGrp="1"/>
          </p:cNvSpPr>
          <p:nvPr>
            <p:ph type="ftr" sz="quarter" idx="11"/>
          </p:nvPr>
        </p:nvSpPr>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190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EF3C7DCF-F003-482A-95D6-3EF8BBE30168}" type="datetime1">
              <a:rPr lang="en-US" smtClean="0"/>
              <a:t>6/7/2018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pt-BR"/>
              <a:t>Rodrigo Alfaro Pinto, rfalfarop@gmail.com</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738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pt-BR"/>
              <a:t>Rodrigo Alfaro Pinto, rfalfarop@gmail.com</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B817B6-D62F-4293-B97F-E94D041FDF66}" type="datetime1">
              <a:rPr lang="en-US" smtClean="0"/>
              <a:t>6/7/2018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8187931"/>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E5E1-F63C-4696-B6CB-FEC08EFA853E}"/>
              </a:ext>
            </a:extLst>
          </p:cNvPr>
          <p:cNvSpPr>
            <a:spLocks noGrp="1"/>
          </p:cNvSpPr>
          <p:nvPr>
            <p:ph type="ctrTitle"/>
          </p:nvPr>
        </p:nvSpPr>
        <p:spPr/>
        <p:txBody>
          <a:bodyPr/>
          <a:lstStyle/>
          <a:p>
            <a:r>
              <a:rPr lang="es-CL" dirty="0"/>
              <a:t>Scrum</a:t>
            </a:r>
          </a:p>
        </p:txBody>
      </p:sp>
      <p:sp>
        <p:nvSpPr>
          <p:cNvPr id="3" name="Subtitle 2">
            <a:extLst>
              <a:ext uri="{FF2B5EF4-FFF2-40B4-BE49-F238E27FC236}">
                <a16:creationId xmlns:a16="http://schemas.microsoft.com/office/drawing/2014/main" id="{4346CA93-6AB9-4E30-842A-E4F485B5BF32}"/>
              </a:ext>
            </a:extLst>
          </p:cNvPr>
          <p:cNvSpPr>
            <a:spLocks noGrp="1"/>
          </p:cNvSpPr>
          <p:nvPr>
            <p:ph type="subTitle" idx="1"/>
          </p:nvPr>
        </p:nvSpPr>
        <p:spPr/>
        <p:txBody>
          <a:bodyPr/>
          <a:lstStyle/>
          <a:p>
            <a:r>
              <a:rPr lang="es-CL" dirty="0"/>
              <a:t>Rodrigo Alfaro Pinto</a:t>
            </a:r>
          </a:p>
        </p:txBody>
      </p:sp>
      <p:sp>
        <p:nvSpPr>
          <p:cNvPr id="4" name="Footer Placeholder 3">
            <a:extLst>
              <a:ext uri="{FF2B5EF4-FFF2-40B4-BE49-F238E27FC236}">
                <a16:creationId xmlns:a16="http://schemas.microsoft.com/office/drawing/2014/main" id="{F674A728-2633-4730-BA06-F007642EC7C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764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7478-CA09-4652-AAFD-556D22395794}"/>
              </a:ext>
            </a:extLst>
          </p:cNvPr>
          <p:cNvSpPr>
            <a:spLocks noGrp="1"/>
          </p:cNvSpPr>
          <p:nvPr>
            <p:ph type="title"/>
          </p:nvPr>
        </p:nvSpPr>
        <p:spPr/>
        <p:txBody>
          <a:bodyPr/>
          <a:lstStyle/>
          <a:p>
            <a:r>
              <a:rPr lang="es-CL" dirty="0"/>
              <a:t>Tiempo real y tiempo ideal</a:t>
            </a:r>
          </a:p>
        </p:txBody>
      </p:sp>
      <p:sp>
        <p:nvSpPr>
          <p:cNvPr id="3" name="Content Placeholder 2">
            <a:extLst>
              <a:ext uri="{FF2B5EF4-FFF2-40B4-BE49-F238E27FC236}">
                <a16:creationId xmlns:a16="http://schemas.microsoft.com/office/drawing/2014/main" id="{71556BEF-6519-4860-9769-2507F3204E71}"/>
              </a:ext>
            </a:extLst>
          </p:cNvPr>
          <p:cNvSpPr>
            <a:spLocks noGrp="1"/>
          </p:cNvSpPr>
          <p:nvPr>
            <p:ph idx="1"/>
          </p:nvPr>
        </p:nvSpPr>
        <p:spPr/>
        <p:txBody>
          <a:bodyPr/>
          <a:lstStyle/>
          <a:p>
            <a:r>
              <a:rPr lang="es-ES" dirty="0"/>
              <a:t>Tiempo real, es el tiempo de trabajo. Equivale a la jornada laboral.</a:t>
            </a:r>
          </a:p>
          <a:p>
            <a:r>
              <a:rPr lang="es-ES" dirty="0"/>
              <a:t>Para un equipo de cuatro personas con jornada laboral de ocho horas el tiempo real en una semana (cinco días laborables) es: 4 * 8 * 5 = 160 horas.</a:t>
            </a:r>
          </a:p>
          <a:p>
            <a:r>
              <a:rPr lang="es-ES" dirty="0"/>
              <a:t>Tiempo ideal se refiere sin embargo al tiempo de trabajo en condiciones ideales, esto es, eliminando todo lo que no es estrictamente “trabajo”, suponiendo que no hay ninguna pausa por interrupción o atención de cuestiones ajenas a la tarea y que la persona se encuentra en buenas condiciones de concentración y disponibilidad. </a:t>
            </a:r>
            <a:endParaRPr lang="es-CL" dirty="0"/>
          </a:p>
        </p:txBody>
      </p:sp>
      <p:sp>
        <p:nvSpPr>
          <p:cNvPr id="4" name="Footer Placeholder 3">
            <a:extLst>
              <a:ext uri="{FF2B5EF4-FFF2-40B4-BE49-F238E27FC236}">
                <a16:creationId xmlns:a16="http://schemas.microsoft.com/office/drawing/2014/main" id="{AB83E80F-56AF-4F80-BC73-103A8A13C91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17343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7478-CA09-4652-AAFD-556D22395794}"/>
              </a:ext>
            </a:extLst>
          </p:cNvPr>
          <p:cNvSpPr>
            <a:spLocks noGrp="1"/>
          </p:cNvSpPr>
          <p:nvPr>
            <p:ph type="title"/>
          </p:nvPr>
        </p:nvSpPr>
        <p:spPr/>
        <p:txBody>
          <a:bodyPr/>
          <a:lstStyle/>
          <a:p>
            <a:r>
              <a:rPr lang="es-CL" dirty="0"/>
              <a:t>Tiempo real y tiempo ideal</a:t>
            </a:r>
          </a:p>
        </p:txBody>
      </p:sp>
      <p:sp>
        <p:nvSpPr>
          <p:cNvPr id="3" name="Content Placeholder 2">
            <a:extLst>
              <a:ext uri="{FF2B5EF4-FFF2-40B4-BE49-F238E27FC236}">
                <a16:creationId xmlns:a16="http://schemas.microsoft.com/office/drawing/2014/main" id="{71556BEF-6519-4860-9769-2507F3204E71}"/>
              </a:ext>
            </a:extLst>
          </p:cNvPr>
          <p:cNvSpPr>
            <a:spLocks noGrp="1"/>
          </p:cNvSpPr>
          <p:nvPr>
            <p:ph idx="1"/>
          </p:nvPr>
        </p:nvSpPr>
        <p:spPr/>
        <p:txBody>
          <a:bodyPr/>
          <a:lstStyle/>
          <a:p>
            <a:r>
              <a:rPr lang="es-ES" dirty="0"/>
              <a:t>Ver video </a:t>
            </a:r>
            <a:r>
              <a:rPr lang="es-ES" dirty="0" err="1"/>
              <a:t>why</a:t>
            </a:r>
            <a:r>
              <a:rPr lang="es-ES" dirty="0"/>
              <a:t> </a:t>
            </a:r>
            <a:r>
              <a:rPr lang="es-ES" dirty="0" err="1"/>
              <a:t>don’t</a:t>
            </a:r>
            <a:r>
              <a:rPr lang="es-ES" dirty="0"/>
              <a:t> </a:t>
            </a:r>
            <a:r>
              <a:rPr lang="es-ES" dirty="0" err="1"/>
              <a:t>work</a:t>
            </a:r>
            <a:r>
              <a:rPr lang="es-ES" dirty="0"/>
              <a:t> at </a:t>
            </a:r>
            <a:r>
              <a:rPr lang="es-ES" dirty="0" err="1"/>
              <a:t>work</a:t>
            </a:r>
            <a:r>
              <a:rPr lang="es-ES" dirty="0"/>
              <a:t>, 17 min.</a:t>
            </a:r>
            <a:endParaRPr lang="es-CL" dirty="0"/>
          </a:p>
        </p:txBody>
      </p:sp>
      <p:sp>
        <p:nvSpPr>
          <p:cNvPr id="4" name="Footer Placeholder 3">
            <a:extLst>
              <a:ext uri="{FF2B5EF4-FFF2-40B4-BE49-F238E27FC236}">
                <a16:creationId xmlns:a16="http://schemas.microsoft.com/office/drawing/2014/main" id="{AB83E80F-56AF-4F80-BC73-103A8A13C91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86712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C166-8159-4E41-93A4-EDC792F103F4}"/>
              </a:ext>
            </a:extLst>
          </p:cNvPr>
          <p:cNvSpPr>
            <a:spLocks noGrp="1"/>
          </p:cNvSpPr>
          <p:nvPr>
            <p:ph type="title"/>
          </p:nvPr>
        </p:nvSpPr>
        <p:spPr/>
        <p:txBody>
          <a:bodyPr/>
          <a:lstStyle/>
          <a:p>
            <a:r>
              <a:rPr lang="es-CL" dirty="0"/>
              <a:t>Trabajo</a:t>
            </a:r>
          </a:p>
        </p:txBody>
      </p:sp>
      <p:sp>
        <p:nvSpPr>
          <p:cNvPr id="3" name="Content Placeholder 2">
            <a:extLst>
              <a:ext uri="{FF2B5EF4-FFF2-40B4-BE49-F238E27FC236}">
                <a16:creationId xmlns:a16="http://schemas.microsoft.com/office/drawing/2014/main" id="{3B41D703-C39E-4425-B7FF-7263CF67449B}"/>
              </a:ext>
            </a:extLst>
          </p:cNvPr>
          <p:cNvSpPr>
            <a:spLocks noGrp="1"/>
          </p:cNvSpPr>
          <p:nvPr>
            <p:ph idx="1"/>
          </p:nvPr>
        </p:nvSpPr>
        <p:spPr/>
        <p:txBody>
          <a:bodyPr/>
          <a:lstStyle/>
          <a:p>
            <a:r>
              <a:rPr lang="es-ES" dirty="0"/>
              <a:t>Medir el trabajo puede ser necesario por dos razones:</a:t>
            </a:r>
          </a:p>
          <a:p>
            <a:pPr lvl="1"/>
            <a:r>
              <a:rPr lang="es-ES" dirty="0"/>
              <a:t>Para registrar el ya hecho.</a:t>
            </a:r>
          </a:p>
          <a:p>
            <a:pPr lvl="1"/>
            <a:r>
              <a:rPr lang="es-ES" dirty="0"/>
              <a:t>Para estimar anticipadamente, el que se debe realizar.</a:t>
            </a:r>
          </a:p>
          <a:p>
            <a:r>
              <a:rPr lang="es-ES" dirty="0"/>
              <a:t>En ambos casos se necesita una unidad y un criterio objetivo de cuantificación.</a:t>
            </a:r>
            <a:endParaRPr lang="es-CL" dirty="0"/>
          </a:p>
        </p:txBody>
      </p:sp>
      <p:sp>
        <p:nvSpPr>
          <p:cNvPr id="4" name="Footer Placeholder 3">
            <a:extLst>
              <a:ext uri="{FF2B5EF4-FFF2-40B4-BE49-F238E27FC236}">
                <a16:creationId xmlns:a16="http://schemas.microsoft.com/office/drawing/2014/main" id="{A0CC2BB5-07B2-424F-B7A0-20CE6D77854B}"/>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5250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8A84-0767-4324-A332-C4B71B396D66}"/>
              </a:ext>
            </a:extLst>
          </p:cNvPr>
          <p:cNvSpPr>
            <a:spLocks noGrp="1"/>
          </p:cNvSpPr>
          <p:nvPr>
            <p:ph type="title"/>
          </p:nvPr>
        </p:nvSpPr>
        <p:spPr/>
        <p:txBody>
          <a:bodyPr/>
          <a:lstStyle/>
          <a:p>
            <a:r>
              <a:rPr lang="es-CL" dirty="0"/>
              <a:t>Trabajo ya realizado</a:t>
            </a:r>
          </a:p>
        </p:txBody>
      </p:sp>
      <p:sp>
        <p:nvSpPr>
          <p:cNvPr id="3" name="Content Placeholder 2">
            <a:extLst>
              <a:ext uri="{FF2B5EF4-FFF2-40B4-BE49-F238E27FC236}">
                <a16:creationId xmlns:a16="http://schemas.microsoft.com/office/drawing/2014/main" id="{6B5D20FE-3F78-4936-8EC8-DE77B7B953AC}"/>
              </a:ext>
            </a:extLst>
          </p:cNvPr>
          <p:cNvSpPr>
            <a:spLocks noGrp="1"/>
          </p:cNvSpPr>
          <p:nvPr>
            <p:ph idx="1"/>
          </p:nvPr>
        </p:nvSpPr>
        <p:spPr/>
        <p:txBody>
          <a:bodyPr/>
          <a:lstStyle/>
          <a:p>
            <a:r>
              <a:rPr lang="es-ES" dirty="0"/>
              <a:t>Medir el trabajo ya realizado no tiene dificultad.</a:t>
            </a:r>
          </a:p>
          <a:p>
            <a:r>
              <a:rPr lang="es-ES" dirty="0"/>
              <a:t>Se puede hacer con unidades relativas al producto (p. ej. líneas de código) o a los recursos empleados (costos, tiempo de trabajo…)</a:t>
            </a:r>
          </a:p>
          <a:p>
            <a:r>
              <a:rPr lang="es-ES" dirty="0"/>
              <a:t>Para medirlo, basta contabilizar lo ya realizado con la unidad empleada: líneas de código, puntos de función, horas trabajadas, etc.</a:t>
            </a:r>
          </a:p>
          <a:p>
            <a:r>
              <a:rPr lang="es-ES" u="sng" dirty="0"/>
              <a:t>La gestión de proyectos ágil no mide el trabajo ya hecho para calcular el avance del trabajo restándolo del tiempo previsto</a:t>
            </a:r>
            <a:r>
              <a:rPr lang="es-ES" dirty="0"/>
              <a:t>.</a:t>
            </a:r>
            <a:endParaRPr lang="es-CL" dirty="0"/>
          </a:p>
        </p:txBody>
      </p:sp>
      <p:sp>
        <p:nvSpPr>
          <p:cNvPr id="4" name="Footer Placeholder 3">
            <a:extLst>
              <a:ext uri="{FF2B5EF4-FFF2-40B4-BE49-F238E27FC236}">
                <a16:creationId xmlns:a16="http://schemas.microsoft.com/office/drawing/2014/main" id="{B84ACC64-5A30-4DA5-952A-5D1BBA923BB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52055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8A84-0767-4324-A332-C4B71B396D66}"/>
              </a:ext>
            </a:extLst>
          </p:cNvPr>
          <p:cNvSpPr>
            <a:spLocks noGrp="1"/>
          </p:cNvSpPr>
          <p:nvPr>
            <p:ph type="title"/>
          </p:nvPr>
        </p:nvSpPr>
        <p:spPr/>
        <p:txBody>
          <a:bodyPr/>
          <a:lstStyle/>
          <a:p>
            <a:r>
              <a:rPr lang="es-CL" dirty="0"/>
              <a:t>Trabajo ya realizado</a:t>
            </a:r>
          </a:p>
        </p:txBody>
      </p:sp>
      <p:sp>
        <p:nvSpPr>
          <p:cNvPr id="3" name="Content Placeholder 2">
            <a:extLst>
              <a:ext uri="{FF2B5EF4-FFF2-40B4-BE49-F238E27FC236}">
                <a16:creationId xmlns:a16="http://schemas.microsoft.com/office/drawing/2014/main" id="{6B5D20FE-3F78-4936-8EC8-DE77B7B953AC}"/>
              </a:ext>
            </a:extLst>
          </p:cNvPr>
          <p:cNvSpPr>
            <a:spLocks noGrp="1"/>
          </p:cNvSpPr>
          <p:nvPr>
            <p:ph type="body" sz="quarter" idx="16"/>
          </p:nvPr>
        </p:nvSpPr>
        <p:spPr/>
        <p:txBody>
          <a:bodyPr/>
          <a:lstStyle/>
          <a:p>
            <a:r>
              <a:rPr lang="es-ES" dirty="0"/>
              <a:t>La gestión ágil no determina el grado de avance del proyecto por el trabajo realizado, sino por el pendiente de realizar.</a:t>
            </a:r>
            <a:endParaRPr lang="es-CL" dirty="0"/>
          </a:p>
        </p:txBody>
      </p:sp>
      <p:sp>
        <p:nvSpPr>
          <p:cNvPr id="4" name="Footer Placeholder 3">
            <a:extLst>
              <a:ext uri="{FF2B5EF4-FFF2-40B4-BE49-F238E27FC236}">
                <a16:creationId xmlns:a16="http://schemas.microsoft.com/office/drawing/2014/main" id="{B84ACC64-5A30-4DA5-952A-5D1BBA923BB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8749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7843CFA2-6EE2-4960-B749-D8625B75AD41}"/>
              </a:ext>
            </a:extLst>
          </p:cNvPr>
          <p:cNvPicPr>
            <a:picLocks noGrp="1" noChangeAspect="1"/>
          </p:cNvPicPr>
          <p:nvPr>
            <p:ph sz="half" idx="2"/>
          </p:nvPr>
        </p:nvPicPr>
        <p:blipFill>
          <a:blip r:embed="rId2"/>
          <a:stretch>
            <a:fillRect/>
          </a:stretch>
        </p:blipFill>
        <p:spPr>
          <a:xfrm>
            <a:off x="5280790" y="1219157"/>
            <a:ext cx="6267743" cy="4121041"/>
          </a:xfrm>
          <a:prstGeom prst="roundRect">
            <a:avLst>
              <a:gd name="adj" fmla="val 3876"/>
            </a:avLst>
          </a:prstGeom>
          <a:ln>
            <a:solidFill>
              <a:schemeClr val="accent1"/>
            </a:solidFill>
          </a:ln>
          <a:effectLst/>
        </p:spPr>
      </p:pic>
      <p:sp>
        <p:nvSpPr>
          <p:cNvPr id="5" name="Title 4">
            <a:extLst>
              <a:ext uri="{FF2B5EF4-FFF2-40B4-BE49-F238E27FC236}">
                <a16:creationId xmlns:a16="http://schemas.microsoft.com/office/drawing/2014/main" id="{22BAC173-FF70-4744-A30C-E98B52D4874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000">
                <a:solidFill>
                  <a:srgbClr val="FFFFFF"/>
                </a:solidFill>
              </a:rPr>
              <a:t>Trabajo pendiente de realizar</a:t>
            </a:r>
          </a:p>
        </p:txBody>
      </p:sp>
      <p:sp>
        <p:nvSpPr>
          <p:cNvPr id="6" name="Content Placeholder 5">
            <a:extLst>
              <a:ext uri="{FF2B5EF4-FFF2-40B4-BE49-F238E27FC236}">
                <a16:creationId xmlns:a16="http://schemas.microsoft.com/office/drawing/2014/main" id="{9F012D83-5B24-4C70-B56C-49B0787A9F03}"/>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Scrum mide el trabajo pendiente para:</a:t>
            </a:r>
          </a:p>
          <a:p>
            <a:pPr lvl="1"/>
            <a:r>
              <a:rPr lang="en-US">
                <a:solidFill>
                  <a:srgbClr val="FFFFFF"/>
                </a:solidFill>
              </a:rPr>
              <a:t>Estimar esfuerzo y tiempo previsto para realizar un trabajo (tareas, historias de usuario o epics).</a:t>
            </a:r>
          </a:p>
          <a:p>
            <a:pPr lvl="1"/>
            <a:r>
              <a:rPr lang="en-US">
                <a:solidFill>
                  <a:srgbClr val="FFFFFF"/>
                </a:solidFill>
              </a:rPr>
              <a:t>Determinar el grado de avance del proyecto y en especial en cada sprint.</a:t>
            </a:r>
          </a:p>
          <a:p>
            <a:r>
              <a:rPr lang="en-US" sz="1600">
                <a:solidFill>
                  <a:srgbClr val="FFFFFF"/>
                </a:solidFill>
              </a:rPr>
              <a:t>Determinar con precisión, de forma cuantitativa y objetiva el trabajo que necesitará la construcción de un requisito, es un empeño cuestionable.</a:t>
            </a:r>
          </a:p>
        </p:txBody>
      </p:sp>
      <p:sp>
        <p:nvSpPr>
          <p:cNvPr id="4" name="Footer Placeholder 3">
            <a:extLst>
              <a:ext uri="{FF2B5EF4-FFF2-40B4-BE49-F238E27FC236}">
                <a16:creationId xmlns:a16="http://schemas.microsoft.com/office/drawing/2014/main" id="{DDFFF296-AEAA-4A55-ABD8-FFCA5D06415A}"/>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7021080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82E6EF-D569-44C3-AEE7-DF06C677980A}"/>
              </a:ext>
            </a:extLst>
          </p:cNvPr>
          <p:cNvSpPr>
            <a:spLocks noGrp="1"/>
          </p:cNvSpPr>
          <p:nvPr>
            <p:ph type="title"/>
          </p:nvPr>
        </p:nvSpPr>
        <p:spPr/>
        <p:txBody>
          <a:bodyPr/>
          <a:lstStyle/>
          <a:p>
            <a:r>
              <a:rPr lang="es-CL" dirty="0"/>
              <a:t>Trabajo pendiente de realizar</a:t>
            </a:r>
          </a:p>
        </p:txBody>
      </p:sp>
      <p:sp>
        <p:nvSpPr>
          <p:cNvPr id="7" name="Content Placeholder 6">
            <a:extLst>
              <a:ext uri="{FF2B5EF4-FFF2-40B4-BE49-F238E27FC236}">
                <a16:creationId xmlns:a16="http://schemas.microsoft.com/office/drawing/2014/main" id="{9CBB7FC6-9756-499E-8C4F-41A09FB23CC7}"/>
              </a:ext>
            </a:extLst>
          </p:cNvPr>
          <p:cNvSpPr>
            <a:spLocks noGrp="1"/>
          </p:cNvSpPr>
          <p:nvPr>
            <p:ph idx="1"/>
          </p:nvPr>
        </p:nvSpPr>
        <p:spPr/>
        <p:txBody>
          <a:bodyPr>
            <a:normAutofit/>
          </a:bodyPr>
          <a:lstStyle/>
          <a:p>
            <a:r>
              <a:rPr lang="es-ES" dirty="0"/>
              <a:t>El trabajo necesario para realizar un requisito o una historia de usuario no se puede prever de forma absoluta, porque las funcionalidades no son realidades de solución única, y en el caso de que se pudiera, la complejidad de la medición haría una métrica demasiado pesada para la gestión ágil.</a:t>
            </a:r>
          </a:p>
          <a:p>
            <a:r>
              <a:rPr lang="es-ES" dirty="0"/>
              <a:t>Y si no resulta posible estimar con precisión la cantidad de trabajo que hay en un requisito, tampoco se puede saber cuánto tiempo necesitará, porque además de la incertidumbre del trabajo, se suman las inherentes al “tiempo”</a:t>
            </a:r>
            <a:endParaRPr lang="es-CL" dirty="0"/>
          </a:p>
        </p:txBody>
      </p:sp>
      <p:sp>
        <p:nvSpPr>
          <p:cNvPr id="5" name="Footer Placeholder 4">
            <a:extLst>
              <a:ext uri="{FF2B5EF4-FFF2-40B4-BE49-F238E27FC236}">
                <a16:creationId xmlns:a16="http://schemas.microsoft.com/office/drawing/2014/main" id="{55D6EF35-FCAD-442F-B6D4-B490744DE95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7465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82E6EF-D569-44C3-AEE7-DF06C677980A}"/>
              </a:ext>
            </a:extLst>
          </p:cNvPr>
          <p:cNvSpPr>
            <a:spLocks noGrp="1"/>
          </p:cNvSpPr>
          <p:nvPr>
            <p:ph type="title"/>
          </p:nvPr>
        </p:nvSpPr>
        <p:spPr/>
        <p:txBody>
          <a:bodyPr/>
          <a:lstStyle/>
          <a:p>
            <a:r>
              <a:rPr lang="es-CL" dirty="0"/>
              <a:t>Trabajo pendiente de realizar</a:t>
            </a:r>
          </a:p>
        </p:txBody>
      </p:sp>
      <p:sp>
        <p:nvSpPr>
          <p:cNvPr id="7" name="Content Placeholder 6">
            <a:extLst>
              <a:ext uri="{FF2B5EF4-FFF2-40B4-BE49-F238E27FC236}">
                <a16:creationId xmlns:a16="http://schemas.microsoft.com/office/drawing/2014/main" id="{9CBB7FC6-9756-499E-8C4F-41A09FB23CC7}"/>
              </a:ext>
            </a:extLst>
          </p:cNvPr>
          <p:cNvSpPr>
            <a:spLocks noGrp="1"/>
          </p:cNvSpPr>
          <p:nvPr>
            <p:ph idx="1"/>
          </p:nvPr>
        </p:nvSpPr>
        <p:spPr/>
        <p:txBody>
          <a:bodyPr>
            <a:normAutofit/>
          </a:bodyPr>
          <a:lstStyle/>
          <a:p>
            <a:r>
              <a:rPr lang="es-ES" dirty="0"/>
              <a:t>No es realista hablar de la cantidad o de la calidad del trabajo que realiza una persona por unidad de tiempo, porque son muy grandes las diferencias de unas personas a otras.</a:t>
            </a:r>
          </a:p>
          <a:p>
            <a:r>
              <a:rPr lang="es-ES" dirty="0"/>
              <a:t>Una misma tarea, realizada por una misma personar requerirá diferentes tiempos en o situaciones distintas.</a:t>
            </a:r>
            <a:endParaRPr lang="es-CL" dirty="0"/>
          </a:p>
        </p:txBody>
      </p:sp>
      <p:sp>
        <p:nvSpPr>
          <p:cNvPr id="5" name="Footer Placeholder 4">
            <a:extLst>
              <a:ext uri="{FF2B5EF4-FFF2-40B4-BE49-F238E27FC236}">
                <a16:creationId xmlns:a16="http://schemas.microsoft.com/office/drawing/2014/main" id="{55D6EF35-FCAD-442F-B6D4-B490744DE95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15584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82E6EF-D569-44C3-AEE7-DF06C677980A}"/>
              </a:ext>
            </a:extLst>
          </p:cNvPr>
          <p:cNvSpPr>
            <a:spLocks noGrp="1"/>
          </p:cNvSpPr>
          <p:nvPr>
            <p:ph type="title"/>
          </p:nvPr>
        </p:nvSpPr>
        <p:spPr/>
        <p:txBody>
          <a:bodyPr/>
          <a:lstStyle/>
          <a:p>
            <a:r>
              <a:rPr lang="es-CL" dirty="0"/>
              <a:t>Trabajo pendiente de realizar</a:t>
            </a:r>
          </a:p>
        </p:txBody>
      </p:sp>
      <p:sp>
        <p:nvSpPr>
          <p:cNvPr id="7" name="Content Placeholder 6">
            <a:extLst>
              <a:ext uri="{FF2B5EF4-FFF2-40B4-BE49-F238E27FC236}">
                <a16:creationId xmlns:a16="http://schemas.microsoft.com/office/drawing/2014/main" id="{9CBB7FC6-9756-499E-8C4F-41A09FB23CC7}"/>
              </a:ext>
            </a:extLst>
          </p:cNvPr>
          <p:cNvSpPr>
            <a:spLocks noGrp="1"/>
          </p:cNvSpPr>
          <p:nvPr>
            <p:ph idx="1"/>
          </p:nvPr>
        </p:nvSpPr>
        <p:spPr/>
        <p:txBody>
          <a:bodyPr>
            <a:normAutofit/>
          </a:bodyPr>
          <a:lstStyle/>
          <a:p>
            <a:r>
              <a:rPr lang="es-ES" dirty="0"/>
              <a:t>No es posible estimar con precisión, ni la cantidad de trabajo de un requisito, ni el tiempo necesario para llevarla a cabo.</a:t>
            </a:r>
          </a:p>
          <a:p>
            <a:r>
              <a:rPr lang="es-ES" dirty="0"/>
              <a:t>La complejidad de las técnicas de estimación crece exponencialmente en la medida que:</a:t>
            </a:r>
          </a:p>
          <a:p>
            <a:pPr lvl="1"/>
            <a:r>
              <a:rPr lang="es-ES" dirty="0"/>
              <a:t>Intentan incrementar la fiabilidad y precisión de los resultados.</a:t>
            </a:r>
          </a:p>
          <a:p>
            <a:pPr lvl="1"/>
            <a:r>
              <a:rPr lang="es-ES" dirty="0"/>
              <a:t>Aumenta el tamaño del trabajo estimado.</a:t>
            </a:r>
            <a:endParaRPr lang="es-CL" dirty="0"/>
          </a:p>
        </p:txBody>
      </p:sp>
      <p:sp>
        <p:nvSpPr>
          <p:cNvPr id="5" name="Footer Placeholder 4">
            <a:extLst>
              <a:ext uri="{FF2B5EF4-FFF2-40B4-BE49-F238E27FC236}">
                <a16:creationId xmlns:a16="http://schemas.microsoft.com/office/drawing/2014/main" id="{55D6EF35-FCAD-442F-B6D4-B490744DE95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2870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82E6EF-D569-44C3-AEE7-DF06C677980A}"/>
              </a:ext>
            </a:extLst>
          </p:cNvPr>
          <p:cNvSpPr>
            <a:spLocks noGrp="1"/>
          </p:cNvSpPr>
          <p:nvPr>
            <p:ph type="title"/>
          </p:nvPr>
        </p:nvSpPr>
        <p:spPr/>
        <p:txBody>
          <a:bodyPr/>
          <a:lstStyle/>
          <a:p>
            <a:r>
              <a:rPr lang="es-CL" dirty="0"/>
              <a:t>Trabajo pendiente de realizar</a:t>
            </a:r>
          </a:p>
        </p:txBody>
      </p:sp>
      <p:sp>
        <p:nvSpPr>
          <p:cNvPr id="7" name="Content Placeholder 6">
            <a:extLst>
              <a:ext uri="{FF2B5EF4-FFF2-40B4-BE49-F238E27FC236}">
                <a16:creationId xmlns:a16="http://schemas.microsoft.com/office/drawing/2014/main" id="{9CBB7FC6-9756-499E-8C4F-41A09FB23CC7}"/>
              </a:ext>
            </a:extLst>
          </p:cNvPr>
          <p:cNvSpPr>
            <a:spLocks noGrp="1"/>
          </p:cNvSpPr>
          <p:nvPr>
            <p:ph idx="1"/>
          </p:nvPr>
        </p:nvSpPr>
        <p:spPr/>
        <p:txBody>
          <a:bodyPr>
            <a:normAutofit/>
          </a:bodyPr>
          <a:lstStyle/>
          <a:p>
            <a:r>
              <a:rPr lang="es-ES" dirty="0"/>
              <a:t>La estrategia empleada por la gestión ágil es:</a:t>
            </a:r>
          </a:p>
          <a:p>
            <a:pPr lvl="1"/>
            <a:r>
              <a:rPr lang="es-ES" dirty="0"/>
              <a:t>Trabajar con estimaciones aproximadas.</a:t>
            </a:r>
          </a:p>
          <a:p>
            <a:pPr lvl="1"/>
            <a:r>
              <a:rPr lang="es-ES" dirty="0"/>
              <a:t>Estimar con la técnica “juicio de expertos” (se verá en este curso).</a:t>
            </a:r>
          </a:p>
          <a:p>
            <a:pPr lvl="1"/>
            <a:r>
              <a:rPr lang="es-ES" dirty="0"/>
              <a:t>Descomponer las tareas en subtareas más pequeñas, si las estimaciones superan rangos de medio, o un día de tiempo real.</a:t>
            </a:r>
            <a:endParaRPr lang="es-CL" dirty="0"/>
          </a:p>
        </p:txBody>
      </p:sp>
      <p:sp>
        <p:nvSpPr>
          <p:cNvPr id="5" name="Footer Placeholder 4">
            <a:extLst>
              <a:ext uri="{FF2B5EF4-FFF2-40B4-BE49-F238E27FC236}">
                <a16:creationId xmlns:a16="http://schemas.microsoft.com/office/drawing/2014/main" id="{55D6EF35-FCAD-442F-B6D4-B490744DE95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0768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EBEF-4237-401C-921E-67F1CD507F97}"/>
              </a:ext>
            </a:extLst>
          </p:cNvPr>
          <p:cNvSpPr>
            <a:spLocks noGrp="1"/>
          </p:cNvSpPr>
          <p:nvPr>
            <p:ph type="title"/>
          </p:nvPr>
        </p:nvSpPr>
        <p:spPr/>
        <p:txBody>
          <a:bodyPr/>
          <a:lstStyle/>
          <a:p>
            <a:r>
              <a:rPr lang="es-CL" dirty="0"/>
              <a:t>Medición y estimación ágil</a:t>
            </a:r>
          </a:p>
        </p:txBody>
      </p:sp>
      <p:sp>
        <p:nvSpPr>
          <p:cNvPr id="3" name="Content Placeholder 2">
            <a:extLst>
              <a:ext uri="{FF2B5EF4-FFF2-40B4-BE49-F238E27FC236}">
                <a16:creationId xmlns:a16="http://schemas.microsoft.com/office/drawing/2014/main" id="{1D094EFC-CA48-4DB2-B75A-691B423AD92C}"/>
              </a:ext>
            </a:extLst>
          </p:cNvPr>
          <p:cNvSpPr>
            <a:spLocks noGrp="1"/>
          </p:cNvSpPr>
          <p:nvPr>
            <p:ph idx="1"/>
          </p:nvPr>
        </p:nvSpPr>
        <p:spPr/>
        <p:txBody>
          <a:bodyPr>
            <a:normAutofit/>
          </a:bodyPr>
          <a:lstStyle/>
          <a:p>
            <a:r>
              <a:rPr lang="es-ES" dirty="0"/>
              <a:t>La información es la materia prima para la toma de decisiones, y la que puede ser cuantificada proporciona criterios objetivos de gestión y seguimiento.</a:t>
            </a:r>
          </a:p>
          <a:p>
            <a:r>
              <a:rPr lang="es-ES" dirty="0"/>
              <a:t>Desde el nivel concreto de la programación, hasta los más generales de la gestión global de la organización, tres son los fondos de escala o niveles de zoom con los que se puede medir el trabajo:</a:t>
            </a:r>
          </a:p>
          <a:p>
            <a:pPr lvl="1"/>
            <a:r>
              <a:rPr lang="es-ES" dirty="0"/>
              <a:t>Desarrollo y gestión de la solución técnica.</a:t>
            </a:r>
          </a:p>
          <a:p>
            <a:pPr lvl="1"/>
            <a:r>
              <a:rPr lang="es-ES" dirty="0"/>
              <a:t>Gestión de proyecto.</a:t>
            </a:r>
          </a:p>
          <a:p>
            <a:pPr lvl="1"/>
            <a:r>
              <a:rPr lang="es-ES" dirty="0"/>
              <a:t>Gestión de la organización.</a:t>
            </a:r>
            <a:endParaRPr lang="es-CL" dirty="0"/>
          </a:p>
        </p:txBody>
      </p:sp>
      <p:sp>
        <p:nvSpPr>
          <p:cNvPr id="4" name="Footer Placeholder 3">
            <a:extLst>
              <a:ext uri="{FF2B5EF4-FFF2-40B4-BE49-F238E27FC236}">
                <a16:creationId xmlns:a16="http://schemas.microsoft.com/office/drawing/2014/main" id="{5B3D5448-BE2E-436F-A9DD-CB5DB55B9F99}"/>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080542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 name="Content Placeholder 2">
            <a:extLst>
              <a:ext uri="{FF2B5EF4-FFF2-40B4-BE49-F238E27FC236}">
                <a16:creationId xmlns:a16="http://schemas.microsoft.com/office/drawing/2014/main" id="{1985FEDD-BAA8-4263-98D5-EE714D280923}"/>
              </a:ext>
            </a:extLst>
          </p:cNvPr>
          <p:cNvPicPr>
            <a:picLocks noGrp="1" noChangeAspect="1"/>
          </p:cNvPicPr>
          <p:nvPr>
            <p:ph sz="half" idx="2"/>
          </p:nvPr>
        </p:nvPicPr>
        <p:blipFill>
          <a:blip r:embed="rId2"/>
          <a:stretch>
            <a:fillRect/>
          </a:stretch>
        </p:blipFill>
        <p:spPr>
          <a:xfrm>
            <a:off x="5280790" y="1877682"/>
            <a:ext cx="6267743" cy="2803990"/>
          </a:xfrm>
          <a:prstGeom prst="roundRect">
            <a:avLst>
              <a:gd name="adj" fmla="val 3876"/>
            </a:avLst>
          </a:prstGeom>
          <a:ln>
            <a:solidFill>
              <a:schemeClr val="accent1"/>
            </a:solidFill>
          </a:ln>
          <a:effectLst/>
        </p:spPr>
      </p:pic>
      <p:sp>
        <p:nvSpPr>
          <p:cNvPr id="6" name="Title 5">
            <a:extLst>
              <a:ext uri="{FF2B5EF4-FFF2-40B4-BE49-F238E27FC236}">
                <a16:creationId xmlns:a16="http://schemas.microsoft.com/office/drawing/2014/main" id="{8582E6EF-D569-44C3-AEE7-DF06C677980A}"/>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Unidades de trabajo</a:t>
            </a:r>
          </a:p>
        </p:txBody>
      </p:sp>
      <p:sp>
        <p:nvSpPr>
          <p:cNvPr id="7" name="Content Placeholder 6">
            <a:extLst>
              <a:ext uri="{FF2B5EF4-FFF2-40B4-BE49-F238E27FC236}">
                <a16:creationId xmlns:a16="http://schemas.microsoft.com/office/drawing/2014/main" id="{9CBB7FC6-9756-499E-8C4F-41A09FB23CC7}"/>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Un trabajo puede dimensionarse midiendo el producto que se construye, como los tradicionales puntos de función de COCOMO; o el tiempo que cuesta realizarlo.</a:t>
            </a:r>
          </a:p>
        </p:txBody>
      </p:sp>
      <p:sp>
        <p:nvSpPr>
          <p:cNvPr id="5" name="Footer Placeholder 4">
            <a:extLst>
              <a:ext uri="{FF2B5EF4-FFF2-40B4-BE49-F238E27FC236}">
                <a16:creationId xmlns:a16="http://schemas.microsoft.com/office/drawing/2014/main" id="{55D6EF35-FCAD-442F-B6D4-B490744DE959}"/>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282066424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8607-90E5-48BA-95E5-2A538D73E771}"/>
              </a:ext>
            </a:extLst>
          </p:cNvPr>
          <p:cNvSpPr>
            <a:spLocks noGrp="1"/>
          </p:cNvSpPr>
          <p:nvPr>
            <p:ph type="title"/>
          </p:nvPr>
        </p:nvSpPr>
        <p:spPr/>
        <p:txBody>
          <a:bodyPr/>
          <a:lstStyle/>
          <a:p>
            <a:r>
              <a:rPr lang="es-CL" dirty="0"/>
              <a:t>Unidades de trabajo</a:t>
            </a:r>
          </a:p>
        </p:txBody>
      </p:sp>
      <p:sp>
        <p:nvSpPr>
          <p:cNvPr id="6" name="Content Placeholder 5">
            <a:extLst>
              <a:ext uri="{FF2B5EF4-FFF2-40B4-BE49-F238E27FC236}">
                <a16:creationId xmlns:a16="http://schemas.microsoft.com/office/drawing/2014/main" id="{46AE1493-9100-46D1-919B-3AD524C39397}"/>
              </a:ext>
            </a:extLst>
          </p:cNvPr>
          <p:cNvSpPr>
            <a:spLocks noGrp="1"/>
          </p:cNvSpPr>
          <p:nvPr>
            <p:ph idx="1"/>
          </p:nvPr>
        </p:nvSpPr>
        <p:spPr/>
        <p:txBody>
          <a:bodyPr/>
          <a:lstStyle/>
          <a:p>
            <a:r>
              <a:rPr lang="es-ES" dirty="0"/>
              <a:t>En gestión ágil se suelen emplear “puntos” como unidad de trabajo, empleando denominaciones como “puntos de historia” o simplemente “puntos” “puntos.</a:t>
            </a:r>
          </a:p>
          <a:p>
            <a:r>
              <a:rPr lang="es-ES" dirty="0"/>
              <a:t>La unidad “</a:t>
            </a:r>
            <a:r>
              <a:rPr lang="es-ES" dirty="0" err="1"/>
              <a:t>Story</a:t>
            </a:r>
            <a:r>
              <a:rPr lang="es-ES" dirty="0"/>
              <a:t> Point” de </a:t>
            </a:r>
            <a:r>
              <a:rPr lang="es-ES" dirty="0" err="1"/>
              <a:t>eXtreme</a:t>
            </a:r>
            <a:r>
              <a:rPr lang="es-ES" dirty="0"/>
              <a:t> </a:t>
            </a:r>
            <a:r>
              <a:rPr lang="es-ES" dirty="0" err="1"/>
              <a:t>Programming</a:t>
            </a:r>
            <a:r>
              <a:rPr lang="es-ES" dirty="0"/>
              <a:t> se define como la cantidad de trabajo que se realiza en un “día ideal”.</a:t>
            </a:r>
            <a:endParaRPr lang="es-CL" dirty="0"/>
          </a:p>
        </p:txBody>
      </p:sp>
      <p:sp>
        <p:nvSpPr>
          <p:cNvPr id="5" name="Footer Placeholder 4">
            <a:extLst>
              <a:ext uri="{FF2B5EF4-FFF2-40B4-BE49-F238E27FC236}">
                <a16:creationId xmlns:a16="http://schemas.microsoft.com/office/drawing/2014/main" id="{B746DE49-956E-4635-BDF8-807AD005349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3062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8607-90E5-48BA-95E5-2A538D73E771}"/>
              </a:ext>
            </a:extLst>
          </p:cNvPr>
          <p:cNvSpPr>
            <a:spLocks noGrp="1"/>
          </p:cNvSpPr>
          <p:nvPr>
            <p:ph type="title"/>
          </p:nvPr>
        </p:nvSpPr>
        <p:spPr/>
        <p:txBody>
          <a:bodyPr/>
          <a:lstStyle/>
          <a:p>
            <a:r>
              <a:rPr lang="es-CL" dirty="0"/>
              <a:t>Unidades de trabajo</a:t>
            </a:r>
          </a:p>
        </p:txBody>
      </p:sp>
      <p:sp>
        <p:nvSpPr>
          <p:cNvPr id="6" name="Content Placeholder 5">
            <a:extLst>
              <a:ext uri="{FF2B5EF4-FFF2-40B4-BE49-F238E27FC236}">
                <a16:creationId xmlns:a16="http://schemas.microsoft.com/office/drawing/2014/main" id="{46AE1493-9100-46D1-919B-3AD524C39397}"/>
              </a:ext>
            </a:extLst>
          </p:cNvPr>
          <p:cNvSpPr>
            <a:spLocks noGrp="1"/>
          </p:cNvSpPr>
          <p:nvPr>
            <p:ph idx="1"/>
          </p:nvPr>
        </p:nvSpPr>
        <p:spPr/>
        <p:txBody>
          <a:bodyPr/>
          <a:lstStyle/>
          <a:p>
            <a:r>
              <a:rPr lang="es-ES" dirty="0"/>
              <a:t>Cada organización, según sus circunstancias y criterio institucionaliza su métrica de trabajo definiendo el nombre y las unidades, de forma que puede definir su unidad, su “punto”:</a:t>
            </a:r>
          </a:p>
          <a:p>
            <a:pPr lvl="1"/>
            <a:r>
              <a:rPr lang="es-ES" dirty="0"/>
              <a:t>Como tamaño relativo de tareas conocidas que normalmente emplea.</a:t>
            </a:r>
          </a:p>
          <a:p>
            <a:pPr lvl="2"/>
            <a:r>
              <a:rPr lang="es-ES" dirty="0" err="1"/>
              <a:t>Ej</a:t>
            </a:r>
            <a:r>
              <a:rPr lang="es-ES" dirty="0"/>
              <a:t>: El equipo de un sistema de venta por internet, podría determinar que un “punto” representara el tamaño que tiene un “listado de las facturas de un usuario”.</a:t>
            </a:r>
          </a:p>
          <a:p>
            <a:pPr lvl="1"/>
            <a:r>
              <a:rPr lang="es-ES" dirty="0"/>
              <a:t>En base al tiempo ideal necesario para realizar el trabajo.</a:t>
            </a:r>
          </a:p>
          <a:p>
            <a:pPr lvl="2"/>
            <a:r>
              <a:rPr lang="es-ES" dirty="0" err="1"/>
              <a:t>Ej</a:t>
            </a:r>
            <a:r>
              <a:rPr lang="es-ES" dirty="0"/>
              <a:t>: Un equipo puede determinar que un “punto” es el trabajo realizado en 4 horas ideales.</a:t>
            </a:r>
            <a:endParaRPr lang="es-CL" dirty="0"/>
          </a:p>
        </p:txBody>
      </p:sp>
      <p:sp>
        <p:nvSpPr>
          <p:cNvPr id="5" name="Footer Placeholder 4">
            <a:extLst>
              <a:ext uri="{FF2B5EF4-FFF2-40B4-BE49-F238E27FC236}">
                <a16:creationId xmlns:a16="http://schemas.microsoft.com/office/drawing/2014/main" id="{B746DE49-956E-4635-BDF8-807AD005349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96766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8607-90E5-48BA-95E5-2A538D73E771}"/>
              </a:ext>
            </a:extLst>
          </p:cNvPr>
          <p:cNvSpPr>
            <a:spLocks noGrp="1"/>
          </p:cNvSpPr>
          <p:nvPr>
            <p:ph type="title"/>
          </p:nvPr>
        </p:nvSpPr>
        <p:spPr/>
        <p:txBody>
          <a:bodyPr/>
          <a:lstStyle/>
          <a:p>
            <a:r>
              <a:rPr lang="es-CL" dirty="0"/>
              <a:t>Unidades de trabajo</a:t>
            </a:r>
          </a:p>
        </p:txBody>
      </p:sp>
      <p:sp>
        <p:nvSpPr>
          <p:cNvPr id="6" name="Content Placeholder 5">
            <a:extLst>
              <a:ext uri="{FF2B5EF4-FFF2-40B4-BE49-F238E27FC236}">
                <a16:creationId xmlns:a16="http://schemas.microsoft.com/office/drawing/2014/main" id="{46AE1493-9100-46D1-919B-3AD524C39397}"/>
              </a:ext>
            </a:extLst>
          </p:cNvPr>
          <p:cNvSpPr>
            <a:spLocks noGrp="1"/>
          </p:cNvSpPr>
          <p:nvPr>
            <p:ph idx="1"/>
          </p:nvPr>
        </p:nvSpPr>
        <p:spPr/>
        <p:txBody>
          <a:bodyPr/>
          <a:lstStyle/>
          <a:p>
            <a:r>
              <a:rPr lang="es-ES" dirty="0"/>
              <a:t>Es importante que la métrica empleada, su significado y la forma de aplicación sea consistente en todas las mediciones de la organización y conocida por todas las personas:</a:t>
            </a:r>
          </a:p>
          <a:p>
            <a:pPr lvl="1"/>
            <a:r>
              <a:rPr lang="es-ES" u="sng" dirty="0"/>
              <a:t>Que se trate de un procedimiento de trabajo institucionalizado</a:t>
            </a:r>
            <a:r>
              <a:rPr lang="es-ES" dirty="0"/>
              <a:t>.</a:t>
            </a:r>
            <a:endParaRPr lang="es-CL" dirty="0"/>
          </a:p>
        </p:txBody>
      </p:sp>
      <p:sp>
        <p:nvSpPr>
          <p:cNvPr id="5" name="Footer Placeholder 4">
            <a:extLst>
              <a:ext uri="{FF2B5EF4-FFF2-40B4-BE49-F238E27FC236}">
                <a16:creationId xmlns:a16="http://schemas.microsoft.com/office/drawing/2014/main" id="{B746DE49-956E-4635-BDF8-807AD005349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89217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12BE-067E-4ED5-AF47-9A69550122B6}"/>
              </a:ext>
            </a:extLst>
          </p:cNvPr>
          <p:cNvSpPr>
            <a:spLocks noGrp="1"/>
          </p:cNvSpPr>
          <p:nvPr>
            <p:ph type="title"/>
          </p:nvPr>
        </p:nvSpPr>
        <p:spPr/>
        <p:txBody>
          <a:bodyPr/>
          <a:lstStyle/>
          <a:p>
            <a:r>
              <a:rPr lang="es-CL" dirty="0"/>
              <a:t>Velocidad</a:t>
            </a:r>
          </a:p>
        </p:txBody>
      </p:sp>
      <p:sp>
        <p:nvSpPr>
          <p:cNvPr id="3" name="Content Placeholder 2">
            <a:extLst>
              <a:ext uri="{FF2B5EF4-FFF2-40B4-BE49-F238E27FC236}">
                <a16:creationId xmlns:a16="http://schemas.microsoft.com/office/drawing/2014/main" id="{25C8378F-ED9C-4E72-B7CC-95751FA14289}"/>
              </a:ext>
            </a:extLst>
          </p:cNvPr>
          <p:cNvSpPr>
            <a:spLocks noGrp="1"/>
          </p:cNvSpPr>
          <p:nvPr>
            <p:ph idx="1"/>
          </p:nvPr>
        </p:nvSpPr>
        <p:spPr/>
        <p:txBody>
          <a:bodyPr/>
          <a:lstStyle/>
          <a:p>
            <a:r>
              <a:rPr lang="es-ES" dirty="0"/>
              <a:t>Velocidad es la magnitud determinada por la cantidad de trabajo realizada en un periodo de tiempo.</a:t>
            </a:r>
          </a:p>
          <a:p>
            <a:r>
              <a:rPr lang="es-ES" dirty="0"/>
              <a:t>Velocidad en </a:t>
            </a:r>
            <a:r>
              <a:rPr lang="es-ES" u="sng" dirty="0"/>
              <a:t>scrum técnico</a:t>
            </a:r>
            <a:r>
              <a:rPr lang="es-ES" dirty="0"/>
              <a:t> es la cantidad de trabajo realizada por el equipo en un sprint. Así por ejemplo, una velocidad de 150 puntos indica que el equipo realiza 150 puntos de trabajo en cada sprint.</a:t>
            </a:r>
          </a:p>
          <a:p>
            <a:r>
              <a:rPr lang="es-ES" dirty="0"/>
              <a:t>En </a:t>
            </a:r>
            <a:r>
              <a:rPr lang="es-ES" u="sng" dirty="0"/>
              <a:t>scrum avanzado</a:t>
            </a:r>
            <a:r>
              <a:rPr lang="es-ES" dirty="0"/>
              <a:t>, que pueden realizar </a:t>
            </a:r>
            <a:r>
              <a:rPr lang="es-ES" dirty="0" err="1"/>
              <a:t>sprints</a:t>
            </a:r>
            <a:r>
              <a:rPr lang="es-ES" dirty="0"/>
              <a:t> de diferentes duraciones, no siempre con el mismo número de miembros en el equipo, la velocidad se expresa indicando la unidad de tiempo y en su caso también si se refiere a la total del equipo, o a la media por persona. Así por ejemplo: “La velocidad media del equipo es de 100 puntos por semana.” “La velocidad media de una persona del equipo es de 5 puntos por día.”</a:t>
            </a:r>
            <a:endParaRPr lang="es-CL" dirty="0"/>
          </a:p>
        </p:txBody>
      </p:sp>
      <p:sp>
        <p:nvSpPr>
          <p:cNvPr id="4" name="Footer Placeholder 3">
            <a:extLst>
              <a:ext uri="{FF2B5EF4-FFF2-40B4-BE49-F238E27FC236}">
                <a16:creationId xmlns:a16="http://schemas.microsoft.com/office/drawing/2014/main" id="{098BF7B8-89B2-4AA9-996E-2E30371E562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16694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5BA3AE5-0FB8-4948-A421-5CEE1A5E8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9">
            <a:extLst>
              <a:ext uri="{FF2B5EF4-FFF2-40B4-BE49-F238E27FC236}">
                <a16:creationId xmlns:a16="http://schemas.microsoft.com/office/drawing/2014/main" id="{615FFFBF-F0D2-4BB8-BB9E-3ADC47E3B6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7">
            <a:extLst>
              <a:ext uri="{FF2B5EF4-FFF2-40B4-BE49-F238E27FC236}">
                <a16:creationId xmlns:a16="http://schemas.microsoft.com/office/drawing/2014/main" id="{FD056B7E-FBD7-4858-966D-9C4DEDA7EF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83E6F7A-290D-4545-BC59-F6C36607F92D}"/>
              </a:ext>
            </a:extLst>
          </p:cNvPr>
          <p:cNvPicPr>
            <a:picLocks noGrp="1" noChangeAspect="1"/>
          </p:cNvPicPr>
          <p:nvPr>
            <p:ph sz="half" idx="2"/>
          </p:nvPr>
        </p:nvPicPr>
        <p:blipFill>
          <a:blip r:embed="rId2"/>
          <a:stretch>
            <a:fillRect/>
          </a:stretch>
        </p:blipFill>
        <p:spPr>
          <a:xfrm>
            <a:off x="7410517" y="1976997"/>
            <a:ext cx="3832042" cy="2893268"/>
          </a:xfrm>
          <a:prstGeom prst="rect">
            <a:avLst/>
          </a:prstGeom>
        </p:spPr>
      </p:pic>
      <p:sp>
        <p:nvSpPr>
          <p:cNvPr id="2" name="Title 1">
            <a:extLst>
              <a:ext uri="{FF2B5EF4-FFF2-40B4-BE49-F238E27FC236}">
                <a16:creationId xmlns:a16="http://schemas.microsoft.com/office/drawing/2014/main" id="{E5B63ED7-4CC8-4088-A571-D061EC1C9B77}"/>
              </a:ext>
            </a:extLst>
          </p:cNvPr>
          <p:cNvSpPr>
            <a:spLocks noGrp="1"/>
          </p:cNvSpPr>
          <p:nvPr>
            <p:ph type="title"/>
          </p:nvPr>
        </p:nvSpPr>
        <p:spPr>
          <a:xfrm>
            <a:off x="810000" y="447188"/>
            <a:ext cx="5039035" cy="1559412"/>
          </a:xfrm>
        </p:spPr>
        <p:txBody>
          <a:bodyPr vert="horz" lIns="91440" tIns="45720" rIns="91440" bIns="45720" rtlCol="0" anchor="b">
            <a:normAutofit fontScale="90000"/>
          </a:bodyPr>
          <a:lstStyle/>
          <a:p>
            <a:r>
              <a:rPr lang="en-US" dirty="0" err="1"/>
              <a:t>Medición</a:t>
            </a:r>
            <a:r>
              <a:rPr lang="en-US" dirty="0"/>
              <a:t>, </a:t>
            </a:r>
            <a:r>
              <a:rPr lang="en-US" dirty="0" err="1"/>
              <a:t>usos</a:t>
            </a:r>
            <a:r>
              <a:rPr lang="en-US" dirty="0"/>
              <a:t> y </a:t>
            </a:r>
            <a:r>
              <a:rPr lang="en-US" dirty="0" err="1"/>
              <a:t>herramientas</a:t>
            </a:r>
            <a:r>
              <a:rPr lang="en-US" dirty="0"/>
              <a:t>, </a:t>
            </a:r>
            <a:r>
              <a:rPr lang="en-US" dirty="0" err="1"/>
              <a:t>Gráfico</a:t>
            </a:r>
            <a:r>
              <a:rPr lang="en-US" dirty="0"/>
              <a:t> de </a:t>
            </a:r>
            <a:r>
              <a:rPr lang="en-US" dirty="0" err="1"/>
              <a:t>producto</a:t>
            </a:r>
            <a:endParaRPr lang="en-US" dirty="0"/>
          </a:p>
        </p:txBody>
      </p:sp>
      <p:sp>
        <p:nvSpPr>
          <p:cNvPr id="3" name="Content Placeholder 2">
            <a:extLst>
              <a:ext uri="{FF2B5EF4-FFF2-40B4-BE49-F238E27FC236}">
                <a16:creationId xmlns:a16="http://schemas.microsoft.com/office/drawing/2014/main" id="{910830C5-34DC-4026-B99C-FC42FAAC92A8}"/>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pPr>
              <a:lnSpc>
                <a:spcPct val="90000"/>
              </a:lnSpc>
            </a:pPr>
            <a:r>
              <a:rPr lang="en-US" sz="1700">
                <a:solidFill>
                  <a:srgbClr val="FFFFFF"/>
                </a:solidFill>
              </a:rPr>
              <a:t>El gráfico de producto o gráfico “burn up” es una herramienta de planificación del propietario del producto, que muestra visualmente la evolución previsible del producto.</a:t>
            </a:r>
          </a:p>
          <a:p>
            <a:pPr>
              <a:lnSpc>
                <a:spcPct val="90000"/>
              </a:lnSpc>
            </a:pPr>
            <a:r>
              <a:rPr lang="en-US" sz="1700">
                <a:solidFill>
                  <a:srgbClr val="FFFFFF"/>
                </a:solidFill>
              </a:rPr>
              <a:t>Proyecta en el tiempo su construcción, en base a la velocidad del equipo.</a:t>
            </a:r>
          </a:p>
          <a:p>
            <a:pPr>
              <a:lnSpc>
                <a:spcPct val="90000"/>
              </a:lnSpc>
            </a:pPr>
            <a:r>
              <a:rPr lang="en-US" sz="1700">
                <a:solidFill>
                  <a:srgbClr val="FFFFFF"/>
                </a:solidFill>
              </a:rPr>
              <a:t>La proyección se realiza sobre un diagrama cartesiano que representa en el eje de ordenadas el esfuerzo estimado para construir las diferentes historias de la pila del producto, y en el de las abscisas el tiempo, medido en sprints o en tiempo real.</a:t>
            </a:r>
          </a:p>
        </p:txBody>
      </p:sp>
      <p:sp>
        <p:nvSpPr>
          <p:cNvPr id="4" name="Footer Placeholder 3">
            <a:extLst>
              <a:ext uri="{FF2B5EF4-FFF2-40B4-BE49-F238E27FC236}">
                <a16:creationId xmlns:a16="http://schemas.microsoft.com/office/drawing/2014/main" id="{71342451-47F6-4635-9378-C8DC890A0F63}"/>
              </a:ext>
            </a:extLst>
          </p:cNvPr>
          <p:cNvSpPr>
            <a:spLocks noGrp="1"/>
          </p:cNvSpPr>
          <p:nvPr>
            <p:ph type="ftr" sz="quarter" idx="11"/>
          </p:nvPr>
        </p:nvSpPr>
        <p:spPr>
          <a:xfrm>
            <a:off x="451514" y="6041362"/>
            <a:ext cx="5657186"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64355153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79F6FDF-4F98-4577-BCBA-FD38E0260860}"/>
              </a:ext>
            </a:extLst>
          </p:cNvPr>
          <p:cNvPicPr>
            <a:picLocks noGrp="1" noChangeAspect="1"/>
          </p:cNvPicPr>
          <p:nvPr>
            <p:ph sz="half" idx="2"/>
          </p:nvPr>
        </p:nvPicPr>
        <p:blipFill>
          <a:blip r:embed="rId2"/>
          <a:stretch>
            <a:fillRect/>
          </a:stretch>
        </p:blipFill>
        <p:spPr>
          <a:xfrm>
            <a:off x="5603706" y="1471179"/>
            <a:ext cx="5638853" cy="3904905"/>
          </a:xfrm>
          <a:prstGeom prst="rect">
            <a:avLst/>
          </a:prstGeom>
        </p:spPr>
      </p:pic>
      <p:sp>
        <p:nvSpPr>
          <p:cNvPr id="2" name="Title 1">
            <a:extLst>
              <a:ext uri="{FF2B5EF4-FFF2-40B4-BE49-F238E27FC236}">
                <a16:creationId xmlns:a16="http://schemas.microsoft.com/office/drawing/2014/main" id="{7A28EC10-C385-498E-B1E3-4018E33A9503}"/>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Medición, usos y herramientas</a:t>
            </a:r>
          </a:p>
        </p:txBody>
      </p:sp>
      <p:sp>
        <p:nvSpPr>
          <p:cNvPr id="3" name="Content Placeholder 2">
            <a:extLst>
              <a:ext uri="{FF2B5EF4-FFF2-40B4-BE49-F238E27FC236}">
                <a16:creationId xmlns:a16="http://schemas.microsoft.com/office/drawing/2014/main" id="{197DEEA8-1FDB-4FE3-A758-1478D9457F81}"/>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pPr>
              <a:lnSpc>
                <a:spcPct val="90000"/>
              </a:lnSpc>
            </a:pPr>
            <a:r>
              <a:rPr lang="en-US" sz="1500">
                <a:solidFill>
                  <a:srgbClr val="FFFFFF"/>
                </a:solidFill>
              </a:rPr>
              <a:t>Ejemplo:</a:t>
            </a:r>
          </a:p>
          <a:p>
            <a:pPr>
              <a:lnSpc>
                <a:spcPct val="90000"/>
              </a:lnSpc>
            </a:pPr>
            <a:r>
              <a:rPr lang="en-US" sz="1500">
                <a:solidFill>
                  <a:srgbClr val="FFFFFF"/>
                </a:solidFill>
              </a:rPr>
              <a:t>Convenciones empleadas por el equipo:</a:t>
            </a:r>
          </a:p>
          <a:p>
            <a:pPr lvl="1">
              <a:lnSpc>
                <a:spcPct val="90000"/>
              </a:lnSpc>
            </a:pPr>
            <a:r>
              <a:rPr lang="en-US" sz="1500">
                <a:solidFill>
                  <a:srgbClr val="FFFFFF"/>
                </a:solidFill>
              </a:rPr>
              <a:t>Unidad para estimar el trabajo: puntos de scrum.</a:t>
            </a:r>
          </a:p>
          <a:p>
            <a:pPr lvl="1">
              <a:lnSpc>
                <a:spcPct val="90000"/>
              </a:lnSpc>
            </a:pPr>
            <a:r>
              <a:rPr lang="en-US" sz="1500">
                <a:solidFill>
                  <a:srgbClr val="FFFFFF"/>
                </a:solidFill>
              </a:rPr>
              <a:t>Está previsto trabajar con sprints de duración fija: mensual (20 días laborables).</a:t>
            </a:r>
          </a:p>
          <a:p>
            <a:pPr lvl="1">
              <a:lnSpc>
                <a:spcPct val="90000"/>
              </a:lnSpc>
            </a:pPr>
            <a:r>
              <a:rPr lang="en-US" sz="1500">
                <a:solidFill>
                  <a:srgbClr val="FFFFFF"/>
                </a:solidFill>
              </a:rPr>
              <a:t>El equipo está formado por 4 personas, y desarrolla una velocidad media de 400 puntos por sprint.</a:t>
            </a:r>
          </a:p>
        </p:txBody>
      </p:sp>
      <p:sp>
        <p:nvSpPr>
          <p:cNvPr id="5" name="Footer Placeholder 4">
            <a:extLst>
              <a:ext uri="{FF2B5EF4-FFF2-40B4-BE49-F238E27FC236}">
                <a16:creationId xmlns:a16="http://schemas.microsoft.com/office/drawing/2014/main" id="{A54D2154-1268-4F90-9037-D546F028952A}"/>
              </a:ext>
            </a:extLst>
          </p:cNvPr>
          <p:cNvSpPr>
            <a:spLocks noGrp="1"/>
          </p:cNvSpPr>
          <p:nvPr>
            <p:ph type="ftr" sz="quarter" idx="11"/>
          </p:nvPr>
        </p:nvSpPr>
        <p:spPr>
          <a:xfrm>
            <a:off x="451514" y="6041362"/>
            <a:ext cx="5657186"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280322577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BD86C1F3-6510-4B9C-87AC-6F3BB26F3119}"/>
              </a:ext>
            </a:extLst>
          </p:cNvPr>
          <p:cNvPicPr>
            <a:picLocks noGrp="1" noChangeAspect="1"/>
          </p:cNvPicPr>
          <p:nvPr>
            <p:ph sz="half" idx="2"/>
          </p:nvPr>
        </p:nvPicPr>
        <p:blipFill>
          <a:blip r:embed="rId2"/>
          <a:stretch>
            <a:fillRect/>
          </a:stretch>
        </p:blipFill>
        <p:spPr>
          <a:xfrm>
            <a:off x="5280790" y="796085"/>
            <a:ext cx="6267743" cy="4967185"/>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7A28EC10-C385-498E-B1E3-4018E33A9503}"/>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Medición, usos y herramientas</a:t>
            </a:r>
          </a:p>
        </p:txBody>
      </p:sp>
      <p:sp>
        <p:nvSpPr>
          <p:cNvPr id="3" name="Content Placeholder 2">
            <a:extLst>
              <a:ext uri="{FF2B5EF4-FFF2-40B4-BE49-F238E27FC236}">
                <a16:creationId xmlns:a16="http://schemas.microsoft.com/office/drawing/2014/main" id="{197DEEA8-1FDB-4FE3-A758-1478D9457F81}"/>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Se traza en el gráfico la línea que representa el ritmo de avance previsto, según la velocidad media del equipo (en este ejemplo 400 puntos por sprint).</a:t>
            </a:r>
          </a:p>
        </p:txBody>
      </p:sp>
      <p:sp>
        <p:nvSpPr>
          <p:cNvPr id="5" name="Footer Placeholder 4">
            <a:extLst>
              <a:ext uri="{FF2B5EF4-FFF2-40B4-BE49-F238E27FC236}">
                <a16:creationId xmlns:a16="http://schemas.microsoft.com/office/drawing/2014/main" id="{A54D2154-1268-4F90-9037-D546F028952A}"/>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280098084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5C676E6D-DB37-49F9-91A7-4E1522BBB429}"/>
              </a:ext>
            </a:extLst>
          </p:cNvPr>
          <p:cNvPicPr>
            <a:picLocks noGrp="1" noChangeAspect="1"/>
          </p:cNvPicPr>
          <p:nvPr>
            <p:ph sz="half" idx="2"/>
          </p:nvPr>
        </p:nvPicPr>
        <p:blipFill>
          <a:blip r:embed="rId2"/>
          <a:stretch>
            <a:fillRect/>
          </a:stretch>
        </p:blipFill>
        <p:spPr>
          <a:xfrm>
            <a:off x="5280790" y="717737"/>
            <a:ext cx="6267743" cy="5123880"/>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7A28EC10-C385-498E-B1E3-4018E33A9503}"/>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Medición, usos y herramientas</a:t>
            </a:r>
          </a:p>
        </p:txBody>
      </p:sp>
      <p:sp>
        <p:nvSpPr>
          <p:cNvPr id="3" name="Content Placeholder 2">
            <a:extLst>
              <a:ext uri="{FF2B5EF4-FFF2-40B4-BE49-F238E27FC236}">
                <a16:creationId xmlns:a16="http://schemas.microsoft.com/office/drawing/2014/main" id="{197DEEA8-1FDB-4FE3-A758-1478D9457F81}"/>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Es recomendable trazar también los ritmos de avance con una previsión pesimista y otra optimista.</a:t>
            </a:r>
          </a:p>
          <a:p>
            <a:r>
              <a:rPr lang="en-US" sz="1600">
                <a:solidFill>
                  <a:srgbClr val="FFFFFF"/>
                </a:solidFill>
              </a:rPr>
              <a:t>Se dibujan basándose en la velocidad obtenida en sprints anteriores con los peores y mejores resultados, o en su defecto estableciendo un margen según el criterio del equipo (ej. +- 20%).</a:t>
            </a:r>
            <a:endParaRPr lang="en-US" sz="1600" dirty="0">
              <a:solidFill>
                <a:srgbClr val="FFFFFF"/>
              </a:solidFill>
            </a:endParaRPr>
          </a:p>
        </p:txBody>
      </p:sp>
      <p:sp>
        <p:nvSpPr>
          <p:cNvPr id="5" name="Footer Placeholder 4">
            <a:extLst>
              <a:ext uri="{FF2B5EF4-FFF2-40B4-BE49-F238E27FC236}">
                <a16:creationId xmlns:a16="http://schemas.microsoft.com/office/drawing/2014/main" id="{A54D2154-1268-4F90-9037-D546F028952A}"/>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86370145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E446B7E6-8568-417F-959E-DB3D1E70F6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D1F12AB9-8391-4785-8F64-EA1F436C70AC}"/>
              </a:ext>
            </a:extLst>
          </p:cNvPr>
          <p:cNvPicPr>
            <a:picLocks noGrp="1" noChangeAspect="1"/>
          </p:cNvPicPr>
          <p:nvPr>
            <p:ph sz="half" idx="2"/>
          </p:nvPr>
        </p:nvPicPr>
        <p:blipFill rotWithShape="1">
          <a:blip r:embed="rId2"/>
          <a:srcRect t="3887" b="24589"/>
          <a:stretch/>
        </p:blipFill>
        <p:spPr>
          <a:xfrm>
            <a:off x="-1" y="-1"/>
            <a:ext cx="12192001" cy="4883281"/>
          </a:xfrm>
          <a:prstGeom prst="rect">
            <a:avLst/>
          </a:prstGeom>
        </p:spPr>
      </p:pic>
      <p:sp>
        <p:nvSpPr>
          <p:cNvPr id="13" name="Freeform 9">
            <a:extLst>
              <a:ext uri="{FF2B5EF4-FFF2-40B4-BE49-F238E27FC236}">
                <a16:creationId xmlns:a16="http://schemas.microsoft.com/office/drawing/2014/main" id="{AFB83730-58A8-42CA-90B3-5D5D2D1B00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80C56-B244-49F8-9533-47CD2BEC2C5F}"/>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a:t>Medición, usos y herramientas</a:t>
            </a:r>
          </a:p>
        </p:txBody>
      </p:sp>
      <p:sp>
        <p:nvSpPr>
          <p:cNvPr id="3" name="Content Placeholder 2">
            <a:extLst>
              <a:ext uri="{FF2B5EF4-FFF2-40B4-BE49-F238E27FC236}">
                <a16:creationId xmlns:a16="http://schemas.microsoft.com/office/drawing/2014/main" id="{B34EAF00-241E-440A-8710-92160EA0D688}"/>
              </a:ext>
            </a:extLst>
          </p:cNvPr>
          <p:cNvSpPr>
            <a:spLocks noGrp="1"/>
          </p:cNvSpPr>
          <p:nvPr>
            <p:ph sz="half" idx="1"/>
          </p:nvPr>
        </p:nvSpPr>
        <p:spPr>
          <a:xfrm>
            <a:off x="810001" y="5594110"/>
            <a:ext cx="10572000" cy="433064"/>
          </a:xfrm>
        </p:spPr>
        <p:txBody>
          <a:bodyPr vert="horz" lIns="91440" tIns="45720" rIns="91440" bIns="45720" rtlCol="0" anchor="t">
            <a:normAutofit/>
          </a:bodyPr>
          <a:lstStyle/>
          <a:p>
            <a:pPr marL="0" indent="0">
              <a:buNone/>
            </a:pPr>
            <a:r>
              <a:rPr lang="en-US"/>
              <a:t>La pila de producto y la estimación de las versiones por historias de usuario y sus puntajes.</a:t>
            </a:r>
          </a:p>
        </p:txBody>
      </p:sp>
      <p:sp>
        <p:nvSpPr>
          <p:cNvPr id="5" name="Footer Placeholder 4">
            <a:extLst>
              <a:ext uri="{FF2B5EF4-FFF2-40B4-BE49-F238E27FC236}">
                <a16:creationId xmlns:a16="http://schemas.microsoft.com/office/drawing/2014/main" id="{FAA1F0C0-E663-4645-9A39-030FEDE4BFA4}"/>
              </a:ext>
            </a:extLst>
          </p:cNvPr>
          <p:cNvSpPr>
            <a:spLocks noGrp="1"/>
          </p:cNvSpPr>
          <p:nvPr>
            <p:ph type="ftr" sz="quarter" idx="11"/>
          </p:nvPr>
        </p:nvSpPr>
        <p:spPr>
          <a:xfrm>
            <a:off x="451514" y="6041362"/>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34992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B178C824-B387-46C3-9F4B-5D4C3DF5ABD6}"/>
              </a:ext>
            </a:extLst>
          </p:cNvPr>
          <p:cNvPicPr>
            <a:picLocks noGrp="1" noChangeAspect="1"/>
          </p:cNvPicPr>
          <p:nvPr>
            <p:ph sz="half" idx="2"/>
          </p:nvPr>
        </p:nvPicPr>
        <p:blipFill>
          <a:blip r:embed="rId2"/>
          <a:stretch>
            <a:fillRect/>
          </a:stretch>
        </p:blipFill>
        <p:spPr>
          <a:xfrm>
            <a:off x="5280790" y="1352347"/>
            <a:ext cx="6267743" cy="385466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ABA2EBEF-4237-401C-921E-67F1CD507F97}"/>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Medición y estimación ágil</a:t>
            </a:r>
          </a:p>
        </p:txBody>
      </p:sp>
      <p:sp>
        <p:nvSpPr>
          <p:cNvPr id="3" name="Content Placeholder 2">
            <a:extLst>
              <a:ext uri="{FF2B5EF4-FFF2-40B4-BE49-F238E27FC236}">
                <a16:creationId xmlns:a16="http://schemas.microsoft.com/office/drawing/2014/main" id="{1D094EFC-CA48-4DB2-B75A-691B423AD92C}"/>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En el primero se puede medir, por ejemplo, la proporción de polimorfismo del código de un programa(solución técnica), en el segundo, el porcentaje del plan del proyecto realizado(gestión proyecto), y en el tercero, el nivel de satisfacción laboral(gestión organización).</a:t>
            </a:r>
          </a:p>
        </p:txBody>
      </p:sp>
      <p:sp>
        <p:nvSpPr>
          <p:cNvPr id="4" name="Footer Placeholder 3">
            <a:extLst>
              <a:ext uri="{FF2B5EF4-FFF2-40B4-BE49-F238E27FC236}">
                <a16:creationId xmlns:a16="http://schemas.microsoft.com/office/drawing/2014/main" id="{5B3D5448-BE2E-436F-A9DD-CB5DB55B9F99}"/>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44175064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CDD5C26-7963-4248-A21B-7A02079BF577}"/>
              </a:ext>
            </a:extLst>
          </p:cNvPr>
          <p:cNvPicPr>
            <a:picLocks noGrp="1" noChangeAspect="1"/>
          </p:cNvPicPr>
          <p:nvPr>
            <p:ph sz="half" idx="2"/>
          </p:nvPr>
        </p:nvPicPr>
        <p:blipFill>
          <a:blip r:embed="rId2"/>
          <a:stretch>
            <a:fillRect/>
          </a:stretch>
        </p:blipFill>
        <p:spPr>
          <a:xfrm>
            <a:off x="5603706" y="1464130"/>
            <a:ext cx="5638853" cy="3919003"/>
          </a:xfrm>
          <a:prstGeom prst="rect">
            <a:avLst/>
          </a:prstGeom>
        </p:spPr>
      </p:pic>
      <p:sp>
        <p:nvSpPr>
          <p:cNvPr id="2" name="Title 1">
            <a:extLst>
              <a:ext uri="{FF2B5EF4-FFF2-40B4-BE49-F238E27FC236}">
                <a16:creationId xmlns:a16="http://schemas.microsoft.com/office/drawing/2014/main" id="{B8136638-0ECA-4CEF-A901-60EF642895C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Medición, usos y herramientas</a:t>
            </a:r>
          </a:p>
        </p:txBody>
      </p:sp>
      <p:sp>
        <p:nvSpPr>
          <p:cNvPr id="3" name="Content Placeholder 2">
            <a:extLst>
              <a:ext uri="{FF2B5EF4-FFF2-40B4-BE49-F238E27FC236}">
                <a16:creationId xmlns:a16="http://schemas.microsoft.com/office/drawing/2014/main" id="{37562254-6DC2-476A-B2FC-205F9E812084}"/>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Para trazar la previsión, se sitúa cada versión en el eje vertical en la posición correspondiente al esfuerzo calculado para construir todas las historias que incluye.</a:t>
            </a:r>
          </a:p>
          <a:p>
            <a:r>
              <a:rPr lang="en-US" sz="1600">
                <a:solidFill>
                  <a:srgbClr val="FFFFFF"/>
                </a:solidFill>
              </a:rPr>
              <a:t>Siguiendo con el ejemplo, la posición de la versión 1.0 se situaría sobre el valor 950 del eje de ordenadas</a:t>
            </a:r>
          </a:p>
        </p:txBody>
      </p:sp>
      <p:sp>
        <p:nvSpPr>
          <p:cNvPr id="5" name="Footer Placeholder 4">
            <a:extLst>
              <a:ext uri="{FF2B5EF4-FFF2-40B4-BE49-F238E27FC236}">
                <a16:creationId xmlns:a16="http://schemas.microsoft.com/office/drawing/2014/main" id="{4F0A849C-837B-44BD-8D9E-DC78C89B7E71}"/>
              </a:ext>
            </a:extLst>
          </p:cNvPr>
          <p:cNvSpPr>
            <a:spLocks noGrp="1"/>
          </p:cNvSpPr>
          <p:nvPr>
            <p:ph type="ftr" sz="quarter" idx="11"/>
          </p:nvPr>
        </p:nvSpPr>
        <p:spPr>
          <a:xfrm>
            <a:off x="451514" y="6041362"/>
            <a:ext cx="5657186"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74597722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AA80C703-2919-4D2A-95B9-C1286BDDAC49}"/>
              </a:ext>
            </a:extLst>
          </p:cNvPr>
          <p:cNvPicPr>
            <a:picLocks noGrp="1" noChangeAspect="1"/>
          </p:cNvPicPr>
          <p:nvPr>
            <p:ph sz="half" idx="2"/>
          </p:nvPr>
        </p:nvPicPr>
        <p:blipFill>
          <a:blip r:embed="rId2"/>
          <a:stretch>
            <a:fillRect/>
          </a:stretch>
        </p:blipFill>
        <p:spPr>
          <a:xfrm>
            <a:off x="5280790" y="1328843"/>
            <a:ext cx="6267743" cy="390166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B52FB710-D798-4A4D-975B-5105D52506B1}"/>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Medición, usos y herramientas</a:t>
            </a:r>
          </a:p>
        </p:txBody>
      </p:sp>
      <p:sp>
        <p:nvSpPr>
          <p:cNvPr id="3" name="Content Placeholder 2">
            <a:extLst>
              <a:ext uri="{FF2B5EF4-FFF2-40B4-BE49-F238E27FC236}">
                <a16:creationId xmlns:a16="http://schemas.microsoft.com/office/drawing/2014/main" id="{849EDB74-4E66-44D5-81B3-C3DFE4BA6139}"/>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Los puntos de corte que marca esta posición con las líneas de velocidad del equipo (pesimista, realista y optimista) proyectan en el eje horizontal la fecha o sprint en el que se espera completar la versión.</a:t>
            </a:r>
          </a:p>
        </p:txBody>
      </p:sp>
      <p:sp>
        <p:nvSpPr>
          <p:cNvPr id="5" name="Footer Placeholder 4">
            <a:extLst>
              <a:ext uri="{FF2B5EF4-FFF2-40B4-BE49-F238E27FC236}">
                <a16:creationId xmlns:a16="http://schemas.microsoft.com/office/drawing/2014/main" id="{A9F2009C-C73E-4017-A683-BBA5E718DB88}"/>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8766012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5BA3AE5-0FB8-4948-A421-5CEE1A5E8A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9">
            <a:extLst>
              <a:ext uri="{FF2B5EF4-FFF2-40B4-BE49-F238E27FC236}">
                <a16:creationId xmlns:a16="http://schemas.microsoft.com/office/drawing/2014/main" id="{615FFFBF-F0D2-4BB8-BB9E-3ADC47E3B6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7">
            <a:extLst>
              <a:ext uri="{FF2B5EF4-FFF2-40B4-BE49-F238E27FC236}">
                <a16:creationId xmlns:a16="http://schemas.microsoft.com/office/drawing/2014/main" id="{FD056B7E-FBD7-4858-966D-9C4DEDA7EF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6D623F6-12CC-4C92-9DA5-F35CD1E44C2C}"/>
              </a:ext>
            </a:extLst>
          </p:cNvPr>
          <p:cNvPicPr>
            <a:picLocks noGrp="1" noChangeAspect="1"/>
          </p:cNvPicPr>
          <p:nvPr>
            <p:ph sz="half" idx="2"/>
          </p:nvPr>
        </p:nvPicPr>
        <p:blipFill>
          <a:blip r:embed="rId2"/>
          <a:stretch>
            <a:fillRect/>
          </a:stretch>
        </p:blipFill>
        <p:spPr>
          <a:xfrm>
            <a:off x="7410517" y="2198565"/>
            <a:ext cx="3832042" cy="2450133"/>
          </a:xfrm>
          <a:prstGeom prst="rect">
            <a:avLst/>
          </a:prstGeom>
        </p:spPr>
      </p:pic>
      <p:sp>
        <p:nvSpPr>
          <p:cNvPr id="2" name="Title 1">
            <a:extLst>
              <a:ext uri="{FF2B5EF4-FFF2-40B4-BE49-F238E27FC236}">
                <a16:creationId xmlns:a16="http://schemas.microsoft.com/office/drawing/2014/main" id="{1785C052-CC0A-4CAB-84B3-D24C16BE9BA0}"/>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err="1"/>
              <a:t>Gráfico</a:t>
            </a:r>
            <a:r>
              <a:rPr lang="en-US" dirty="0"/>
              <a:t> de </a:t>
            </a:r>
            <a:r>
              <a:rPr lang="en-US" dirty="0" err="1"/>
              <a:t>avance</a:t>
            </a:r>
            <a:endParaRPr lang="en-US" dirty="0"/>
          </a:p>
        </p:txBody>
      </p:sp>
      <p:sp>
        <p:nvSpPr>
          <p:cNvPr id="3" name="Content Placeholder 2">
            <a:extLst>
              <a:ext uri="{FF2B5EF4-FFF2-40B4-BE49-F238E27FC236}">
                <a16:creationId xmlns:a16="http://schemas.microsoft.com/office/drawing/2014/main" id="{1ED33494-C5D1-4439-AA72-2693055D58B7}"/>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pPr>
              <a:lnSpc>
                <a:spcPct val="90000"/>
              </a:lnSpc>
            </a:pPr>
            <a:r>
              <a:rPr lang="en-US" sz="1400">
                <a:solidFill>
                  <a:srgbClr val="FFFFFF"/>
                </a:solidFill>
              </a:rPr>
              <a:t>Gráfico de avance: monitorización del sprint</a:t>
            </a:r>
          </a:p>
          <a:p>
            <a:pPr>
              <a:lnSpc>
                <a:spcPct val="90000"/>
              </a:lnSpc>
            </a:pPr>
            <a:r>
              <a:rPr lang="en-US" sz="1400">
                <a:solidFill>
                  <a:srgbClr val="FFFFFF"/>
                </a:solidFill>
              </a:rPr>
              <a:t>También se suele llamar a este gráfico con su nombre inglés: burn-down”.</a:t>
            </a:r>
          </a:p>
          <a:p>
            <a:pPr>
              <a:lnSpc>
                <a:spcPct val="90000"/>
              </a:lnSpc>
            </a:pPr>
            <a:r>
              <a:rPr lang="en-US" sz="1400">
                <a:solidFill>
                  <a:srgbClr val="FFFFFF"/>
                </a:solidFill>
              </a:rPr>
              <a:t>Lo actualiza el equipo en el scrum diario, para comprobar si el ritmo de avance es e previsto, o se puede ver comprometida la entrega del sprint.</a:t>
            </a:r>
          </a:p>
          <a:p>
            <a:pPr>
              <a:lnSpc>
                <a:spcPct val="90000"/>
              </a:lnSpc>
            </a:pPr>
            <a:r>
              <a:rPr lang="en-US" sz="1400">
                <a:solidFill>
                  <a:srgbClr val="FFFFFF"/>
                </a:solidFill>
              </a:rPr>
              <a:t>La estrategia ágil para el seguimiento del proyecto se basa en:</a:t>
            </a:r>
          </a:p>
          <a:p>
            <a:pPr lvl="1">
              <a:lnSpc>
                <a:spcPct val="90000"/>
              </a:lnSpc>
            </a:pPr>
            <a:r>
              <a:rPr lang="en-US" sz="1400">
                <a:solidFill>
                  <a:srgbClr val="FFFFFF"/>
                </a:solidFill>
              </a:rPr>
              <a:t>Medir el trabajo que falta, no el realizado.</a:t>
            </a:r>
          </a:p>
          <a:p>
            <a:pPr lvl="1">
              <a:lnSpc>
                <a:spcPct val="90000"/>
              </a:lnSpc>
            </a:pPr>
            <a:r>
              <a:rPr lang="en-US" sz="1400">
                <a:solidFill>
                  <a:srgbClr val="FFFFFF"/>
                </a:solidFill>
              </a:rPr>
              <a:t>Seguimiento cercano del avance (diario de ser posible).</a:t>
            </a:r>
          </a:p>
          <a:p>
            <a:pPr>
              <a:lnSpc>
                <a:spcPct val="90000"/>
              </a:lnSpc>
            </a:pPr>
            <a:r>
              <a:rPr lang="en-US" sz="1400">
                <a:solidFill>
                  <a:srgbClr val="FFFFFF"/>
                </a:solidFill>
              </a:rPr>
              <a:t>Y este gráfico trabaja con ambos principios:</a:t>
            </a:r>
          </a:p>
          <a:p>
            <a:pPr lvl="1">
              <a:lnSpc>
                <a:spcPct val="90000"/>
              </a:lnSpc>
            </a:pPr>
            <a:r>
              <a:rPr lang="en-US" sz="1400">
                <a:solidFill>
                  <a:srgbClr val="FFFFFF"/>
                </a:solidFill>
              </a:rPr>
              <a:t>Registra en el eje Y el trabajo pendiente.</a:t>
            </a:r>
          </a:p>
          <a:p>
            <a:pPr lvl="1">
              <a:lnSpc>
                <a:spcPct val="90000"/>
              </a:lnSpc>
            </a:pPr>
            <a:r>
              <a:rPr lang="en-US" sz="1400">
                <a:solidFill>
                  <a:srgbClr val="FFFFFF"/>
                </a:solidFill>
              </a:rPr>
              <a:t>Se actualiza a diario.</a:t>
            </a:r>
          </a:p>
        </p:txBody>
      </p:sp>
      <p:sp>
        <p:nvSpPr>
          <p:cNvPr id="5" name="Footer Placeholder 4">
            <a:extLst>
              <a:ext uri="{FF2B5EF4-FFF2-40B4-BE49-F238E27FC236}">
                <a16:creationId xmlns:a16="http://schemas.microsoft.com/office/drawing/2014/main" id="{94C3126C-A054-4C13-B624-6041D3F1BB91}"/>
              </a:ext>
            </a:extLst>
          </p:cNvPr>
          <p:cNvSpPr>
            <a:spLocks noGrp="1"/>
          </p:cNvSpPr>
          <p:nvPr>
            <p:ph type="ftr" sz="quarter" idx="11"/>
          </p:nvPr>
        </p:nvSpPr>
        <p:spPr>
          <a:xfrm>
            <a:off x="451514" y="6041362"/>
            <a:ext cx="5657186"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74335994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845B0759-7FE6-4904-9F43-5D8B66EA3BC9}"/>
              </a:ext>
            </a:extLst>
          </p:cNvPr>
          <p:cNvPicPr>
            <a:picLocks noGrp="1" noChangeAspect="1"/>
          </p:cNvPicPr>
          <p:nvPr>
            <p:ph sz="half" idx="2"/>
          </p:nvPr>
        </p:nvPicPr>
        <p:blipFill>
          <a:blip r:embed="rId2"/>
          <a:stretch>
            <a:fillRect/>
          </a:stretch>
        </p:blipFill>
        <p:spPr>
          <a:xfrm>
            <a:off x="5312338" y="643467"/>
            <a:ext cx="6204646" cy="527242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156D0D1F-D408-4312-9DEC-1E9F61108904}"/>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Medición, usos y herramientas</a:t>
            </a:r>
          </a:p>
        </p:txBody>
      </p:sp>
      <p:sp>
        <p:nvSpPr>
          <p:cNvPr id="3" name="Content Placeholder 2">
            <a:extLst>
              <a:ext uri="{FF2B5EF4-FFF2-40B4-BE49-F238E27FC236}">
                <a16:creationId xmlns:a16="http://schemas.microsoft.com/office/drawing/2014/main" id="{B4B6D599-435A-4362-8C94-0E7D17F0EDF4}"/>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500">
                <a:solidFill>
                  <a:srgbClr val="FFFFFF"/>
                </a:solidFill>
              </a:rPr>
              <a:t>El equipo dispone en la pila del sprint, de la lista de tareas que va a realizar y en cada una registra el esfuerzo pendiente.</a:t>
            </a:r>
          </a:p>
          <a:p>
            <a:r>
              <a:rPr lang="en-US" sz="1500">
                <a:solidFill>
                  <a:srgbClr val="FFFFFF"/>
                </a:solidFill>
              </a:rPr>
              <a:t>Esto es: el primer día, en la pila de tareas figura para cada tarea el esfuerzo que se ha estimado, puesto que aún no se ha trabajado en ninguna de ellas.</a:t>
            </a:r>
          </a:p>
          <a:p>
            <a:r>
              <a:rPr lang="en-US" sz="1500">
                <a:solidFill>
                  <a:srgbClr val="FFFFFF"/>
                </a:solidFill>
              </a:rPr>
              <a:t>Día a día, cada miembro del equipo actualiza en la pila del sprint el tiempo que le queda a las tareas que va desarrollando, hasta que se terminan y queda 0 como tiempo pendiente.</a:t>
            </a:r>
          </a:p>
        </p:txBody>
      </p:sp>
      <p:sp>
        <p:nvSpPr>
          <p:cNvPr id="5" name="Footer Placeholder 4">
            <a:extLst>
              <a:ext uri="{FF2B5EF4-FFF2-40B4-BE49-F238E27FC236}">
                <a16:creationId xmlns:a16="http://schemas.microsoft.com/office/drawing/2014/main" id="{C20DD5DF-29CE-497E-AE79-BD7DCEA23E50}"/>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52064115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271B-1662-40E7-B7C2-8C3E06AAAAB1}"/>
              </a:ext>
            </a:extLst>
          </p:cNvPr>
          <p:cNvSpPr>
            <a:spLocks noGrp="1"/>
          </p:cNvSpPr>
          <p:nvPr>
            <p:ph type="title"/>
          </p:nvPr>
        </p:nvSpPr>
        <p:spPr/>
        <p:txBody>
          <a:bodyPr/>
          <a:lstStyle/>
          <a:p>
            <a:r>
              <a:rPr lang="es-CL" dirty="0"/>
              <a:t>Medición, usos y herramientas. Estimación póquer</a:t>
            </a:r>
          </a:p>
        </p:txBody>
      </p:sp>
      <p:sp>
        <p:nvSpPr>
          <p:cNvPr id="6" name="Content Placeholder 5">
            <a:extLst>
              <a:ext uri="{FF2B5EF4-FFF2-40B4-BE49-F238E27FC236}">
                <a16:creationId xmlns:a16="http://schemas.microsoft.com/office/drawing/2014/main" id="{D1B1C940-4926-4FBB-AB53-B6A69C3A1F2E}"/>
              </a:ext>
            </a:extLst>
          </p:cNvPr>
          <p:cNvSpPr>
            <a:spLocks noGrp="1"/>
          </p:cNvSpPr>
          <p:nvPr>
            <p:ph idx="1"/>
          </p:nvPr>
        </p:nvSpPr>
        <p:spPr/>
        <p:txBody>
          <a:bodyPr/>
          <a:lstStyle/>
          <a:p>
            <a:r>
              <a:rPr lang="es-ES" dirty="0"/>
              <a:t>James </a:t>
            </a:r>
            <a:r>
              <a:rPr lang="es-ES" dirty="0" err="1"/>
              <a:t>Grenning</a:t>
            </a:r>
            <a:r>
              <a:rPr lang="es-ES" dirty="0"/>
              <a:t> ideó este juego de planificación para evitar discusiones dilatadas que no terminan de dar conclusiones concretas.</a:t>
            </a:r>
          </a:p>
          <a:p>
            <a:r>
              <a:rPr lang="es-ES" dirty="0"/>
              <a:t>El modelo inicial de </a:t>
            </a:r>
            <a:r>
              <a:rPr lang="es-ES" dirty="0" err="1"/>
              <a:t>Grenning</a:t>
            </a:r>
            <a:r>
              <a:rPr lang="es-ES" dirty="0"/>
              <a:t> consta de 7 cartas, con los números 1,2,3,5,7,10 e infinito (</a:t>
            </a:r>
            <a:r>
              <a:rPr lang="es-ES" dirty="0" err="1"/>
              <a:t>Grenning</a:t>
            </a:r>
            <a:r>
              <a:rPr lang="es-ES" dirty="0"/>
              <a:t>, 2002).</a:t>
            </a:r>
            <a:endParaRPr lang="es-CL" dirty="0"/>
          </a:p>
        </p:txBody>
      </p:sp>
      <p:sp>
        <p:nvSpPr>
          <p:cNvPr id="5" name="Footer Placeholder 4">
            <a:extLst>
              <a:ext uri="{FF2B5EF4-FFF2-40B4-BE49-F238E27FC236}">
                <a16:creationId xmlns:a16="http://schemas.microsoft.com/office/drawing/2014/main" id="{C6D816B5-154C-4701-932A-5FCA08BB701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00397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271B-1662-40E7-B7C2-8C3E06AAAAB1}"/>
              </a:ext>
            </a:extLst>
          </p:cNvPr>
          <p:cNvSpPr>
            <a:spLocks noGrp="1"/>
          </p:cNvSpPr>
          <p:nvPr>
            <p:ph type="title"/>
          </p:nvPr>
        </p:nvSpPr>
        <p:spPr/>
        <p:txBody>
          <a:bodyPr/>
          <a:lstStyle/>
          <a:p>
            <a:r>
              <a:rPr lang="es-CL" dirty="0"/>
              <a:t>Medición, usos y herramientas. Estimación póquer</a:t>
            </a:r>
          </a:p>
        </p:txBody>
      </p:sp>
      <p:sp>
        <p:nvSpPr>
          <p:cNvPr id="6" name="Content Placeholder 5">
            <a:extLst>
              <a:ext uri="{FF2B5EF4-FFF2-40B4-BE49-F238E27FC236}">
                <a16:creationId xmlns:a16="http://schemas.microsoft.com/office/drawing/2014/main" id="{D1B1C940-4926-4FBB-AB53-B6A69C3A1F2E}"/>
              </a:ext>
            </a:extLst>
          </p:cNvPr>
          <p:cNvSpPr>
            <a:spLocks noGrp="1"/>
          </p:cNvSpPr>
          <p:nvPr>
            <p:ph idx="1"/>
          </p:nvPr>
        </p:nvSpPr>
        <p:spPr/>
        <p:txBody>
          <a:bodyPr>
            <a:normAutofit/>
          </a:bodyPr>
          <a:lstStyle/>
          <a:p>
            <a:r>
              <a:rPr lang="es-ES" dirty="0"/>
              <a:t>Cada participante dispone de un juego de cartas, y en la estimación de cada tarea, todos vuelven boca arriba la combinación que suma el esfuerzo estimado.</a:t>
            </a:r>
          </a:p>
          <a:p>
            <a:r>
              <a:rPr lang="es-ES" dirty="0"/>
              <a:t>Cuando se considera que éste es mayor de x horas ideales (el tamaño máximo considerado por el equipo para una historia), se levanta la carta “infinito”.</a:t>
            </a:r>
          </a:p>
          <a:p>
            <a:r>
              <a:rPr lang="es-ES" dirty="0"/>
              <a:t>Las tareas que exceden el tamaño máximo deben descomponerse en subtareas de menor tamaño.</a:t>
            </a:r>
          </a:p>
          <a:p>
            <a:r>
              <a:rPr lang="es-ES" dirty="0"/>
              <a:t>Cada equipo u organización puede utilizar un juego de cartas con las numeraciones adecuadas a la unidad de esfuerzo con la que trabajan, y el tamaño máximo de tarea o historia que se va a estimar.</a:t>
            </a:r>
            <a:endParaRPr lang="es-CL" dirty="0"/>
          </a:p>
        </p:txBody>
      </p:sp>
      <p:sp>
        <p:nvSpPr>
          <p:cNvPr id="5" name="Footer Placeholder 4">
            <a:extLst>
              <a:ext uri="{FF2B5EF4-FFF2-40B4-BE49-F238E27FC236}">
                <a16:creationId xmlns:a16="http://schemas.microsoft.com/office/drawing/2014/main" id="{C6D816B5-154C-4701-932A-5FCA08BB701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94939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271B-1662-40E7-B7C2-8C3E06AAAAB1}"/>
              </a:ext>
            </a:extLst>
          </p:cNvPr>
          <p:cNvSpPr>
            <a:spLocks noGrp="1"/>
          </p:cNvSpPr>
          <p:nvPr>
            <p:ph type="title"/>
          </p:nvPr>
        </p:nvSpPr>
        <p:spPr/>
        <p:txBody>
          <a:bodyPr/>
          <a:lstStyle/>
          <a:p>
            <a:r>
              <a:rPr lang="es-CL" dirty="0"/>
              <a:t>Medición, usos y herramientas. </a:t>
            </a:r>
            <a:r>
              <a:rPr lang="es-CL" b="0" dirty="0"/>
              <a:t>Variante: sucesión de Fibonacci </a:t>
            </a:r>
            <a:endParaRPr lang="es-CL" dirty="0"/>
          </a:p>
        </p:txBody>
      </p:sp>
      <p:sp>
        <p:nvSpPr>
          <p:cNvPr id="6" name="Content Placeholder 5">
            <a:extLst>
              <a:ext uri="{FF2B5EF4-FFF2-40B4-BE49-F238E27FC236}">
                <a16:creationId xmlns:a16="http://schemas.microsoft.com/office/drawing/2014/main" id="{D1B1C940-4926-4FBB-AB53-B6A69C3A1F2E}"/>
              </a:ext>
            </a:extLst>
          </p:cNvPr>
          <p:cNvSpPr>
            <a:spLocks noGrp="1"/>
          </p:cNvSpPr>
          <p:nvPr>
            <p:ph idx="1"/>
          </p:nvPr>
        </p:nvSpPr>
        <p:spPr/>
        <p:txBody>
          <a:bodyPr>
            <a:normAutofit/>
          </a:bodyPr>
          <a:lstStyle/>
          <a:p>
            <a:r>
              <a:rPr lang="es-ES" dirty="0"/>
              <a:t>Basado en el hecho de que al aumentar el tamaño de las tareas, aumenta también la incertidumbre y el margen de error, se ha desarrollado esta variante que consiste en emplear sólo números de la sucesión de Fibonacci, de forma que:</a:t>
            </a:r>
          </a:p>
          <a:p>
            <a:pPr lvl="1"/>
            <a:r>
              <a:rPr lang="es-ES" dirty="0"/>
              <a:t>El juego de cartas está compuesto por números en sucesión de Fibonacci.</a:t>
            </a:r>
          </a:p>
          <a:p>
            <a:pPr lvl="1"/>
            <a:r>
              <a:rPr lang="es-ES" dirty="0"/>
              <a:t>La estimación no se realiza levantando varias cartas para componer la cifra exacta (como </a:t>
            </a:r>
            <a:r>
              <a:rPr lang="es-ES" dirty="0" err="1"/>
              <a:t>enla</a:t>
            </a:r>
            <a:r>
              <a:rPr lang="es-ES" dirty="0"/>
              <a:t> versión original de </a:t>
            </a:r>
            <a:r>
              <a:rPr lang="es-ES" dirty="0" err="1"/>
              <a:t>Grenning</a:t>
            </a:r>
            <a:r>
              <a:rPr lang="es-ES" dirty="0"/>
              <a:t>), sino poniendo boca arriba la carta con la cifra más aproximada a la estimación.</a:t>
            </a:r>
          </a:p>
          <a:p>
            <a:r>
              <a:rPr lang="es-ES" dirty="0"/>
              <a:t>Así, si por ejemplo una persona cree que el tamaño adecuado de una tarea es 6, se ve obligado a reconsiderar o bien aceptar que el tamaño puede ser 5, o bien aceptar una estimación más conservadora y levantar el 8.</a:t>
            </a:r>
            <a:endParaRPr lang="es-CL" dirty="0"/>
          </a:p>
        </p:txBody>
      </p:sp>
      <p:sp>
        <p:nvSpPr>
          <p:cNvPr id="5" name="Footer Placeholder 4">
            <a:extLst>
              <a:ext uri="{FF2B5EF4-FFF2-40B4-BE49-F238E27FC236}">
                <a16:creationId xmlns:a16="http://schemas.microsoft.com/office/drawing/2014/main" id="{C6D816B5-154C-4701-932A-5FCA08BB701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244562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3" name="Content Placeholder 2">
            <a:extLst>
              <a:ext uri="{FF2B5EF4-FFF2-40B4-BE49-F238E27FC236}">
                <a16:creationId xmlns:a16="http://schemas.microsoft.com/office/drawing/2014/main" id="{7C45999D-7BCC-4B2D-8537-0FDAB7FEA092}"/>
              </a:ext>
            </a:extLst>
          </p:cNvPr>
          <p:cNvPicPr>
            <a:picLocks noGrp="1" noChangeAspect="1"/>
          </p:cNvPicPr>
          <p:nvPr>
            <p:ph idx="1"/>
          </p:nvPr>
        </p:nvPicPr>
        <p:blipFill rotWithShape="1">
          <a:blip r:embed="rId2"/>
          <a:srcRect t="12272" r="1" b="18987"/>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1271B-1662-40E7-B7C2-8C3E06AAAAB1}"/>
              </a:ext>
            </a:extLst>
          </p:cNvPr>
          <p:cNvSpPr>
            <a:spLocks noGrp="1"/>
          </p:cNvSpPr>
          <p:nvPr>
            <p:ph type="title"/>
          </p:nvPr>
        </p:nvSpPr>
        <p:spPr>
          <a:xfrm>
            <a:off x="812788" y="4895558"/>
            <a:ext cx="10572000" cy="779529"/>
          </a:xfrm>
        </p:spPr>
        <p:txBody>
          <a:bodyPr vert="horz" lIns="91440" tIns="45720" rIns="91440" bIns="45720" rtlCol="0" anchor="b">
            <a:normAutofit/>
          </a:bodyPr>
          <a:lstStyle/>
          <a:p>
            <a:pPr>
              <a:lnSpc>
                <a:spcPct val="90000"/>
              </a:lnSpc>
            </a:pPr>
            <a:r>
              <a:rPr lang="en-US" sz="2500"/>
              <a:t>Medición, usos y herramientas. Variante: sucesión de Fibonacci </a:t>
            </a:r>
          </a:p>
        </p:txBody>
      </p:sp>
      <p:sp>
        <p:nvSpPr>
          <p:cNvPr id="5" name="Footer Placeholder 4">
            <a:extLst>
              <a:ext uri="{FF2B5EF4-FFF2-40B4-BE49-F238E27FC236}">
                <a16:creationId xmlns:a16="http://schemas.microsoft.com/office/drawing/2014/main" id="{C6D816B5-154C-4701-932A-5FCA08BB7012}"/>
              </a:ext>
            </a:extLst>
          </p:cNvPr>
          <p:cNvSpPr>
            <a:spLocks noGrp="1"/>
          </p:cNvSpPr>
          <p:nvPr>
            <p:ph type="ftr" sz="quarter" idx="11"/>
          </p:nvPr>
        </p:nvSpPr>
        <p:spPr>
          <a:xfrm>
            <a:off x="451514" y="6041362"/>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3137972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8C7-B8F1-4DF3-88FE-0AE17C815860}"/>
              </a:ext>
            </a:extLst>
          </p:cNvPr>
          <p:cNvSpPr>
            <a:spLocks noGrp="1"/>
          </p:cNvSpPr>
          <p:nvPr>
            <p:ph type="title"/>
          </p:nvPr>
        </p:nvSpPr>
        <p:spPr/>
        <p:txBody>
          <a:bodyPr/>
          <a:lstStyle/>
          <a:p>
            <a:r>
              <a:rPr lang="es-CL" dirty="0"/>
              <a:t>Ejercicio</a:t>
            </a:r>
          </a:p>
        </p:txBody>
      </p:sp>
      <p:sp>
        <p:nvSpPr>
          <p:cNvPr id="3" name="Content Placeholder 2">
            <a:extLst>
              <a:ext uri="{FF2B5EF4-FFF2-40B4-BE49-F238E27FC236}">
                <a16:creationId xmlns:a16="http://schemas.microsoft.com/office/drawing/2014/main" id="{3712F806-F788-4BA1-B958-4A2DC2030FF6}"/>
              </a:ext>
            </a:extLst>
          </p:cNvPr>
          <p:cNvSpPr>
            <a:spLocks noGrp="1"/>
          </p:cNvSpPr>
          <p:nvPr>
            <p:ph idx="1"/>
          </p:nvPr>
        </p:nvSpPr>
        <p:spPr/>
        <p:txBody>
          <a:bodyPr/>
          <a:lstStyle/>
          <a:p>
            <a:r>
              <a:rPr lang="es-CL" dirty="0"/>
              <a:t>Según el ejercicio del dispensador. Elabore junto a su equipo la medición de las tareas según lo aprendido.</a:t>
            </a:r>
          </a:p>
          <a:p>
            <a:r>
              <a:rPr lang="es-CL" dirty="0"/>
              <a:t>60 minutos.</a:t>
            </a:r>
          </a:p>
        </p:txBody>
      </p:sp>
      <p:sp>
        <p:nvSpPr>
          <p:cNvPr id="4" name="Footer Placeholder 3">
            <a:extLst>
              <a:ext uri="{FF2B5EF4-FFF2-40B4-BE49-F238E27FC236}">
                <a16:creationId xmlns:a16="http://schemas.microsoft.com/office/drawing/2014/main" id="{DAF177FD-8792-4D8A-88A7-03C29195374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521796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E320-EA45-49CA-BFF1-AC97D2C75F79}"/>
              </a:ext>
            </a:extLst>
          </p:cNvPr>
          <p:cNvSpPr>
            <a:spLocks noGrp="1"/>
          </p:cNvSpPr>
          <p:nvPr>
            <p:ph type="title"/>
          </p:nvPr>
        </p:nvSpPr>
        <p:spPr/>
        <p:txBody>
          <a:bodyPr/>
          <a:lstStyle/>
          <a:p>
            <a:r>
              <a:rPr lang="es-CL" dirty="0"/>
              <a:t>Scrum avanzado</a:t>
            </a:r>
          </a:p>
        </p:txBody>
      </p:sp>
      <p:sp>
        <p:nvSpPr>
          <p:cNvPr id="6" name="Text Placeholder 5">
            <a:extLst>
              <a:ext uri="{FF2B5EF4-FFF2-40B4-BE49-F238E27FC236}">
                <a16:creationId xmlns:a16="http://schemas.microsoft.com/office/drawing/2014/main" id="{24CE5916-A22A-41D3-A31A-EAAAAE929403}"/>
              </a:ext>
            </a:extLst>
          </p:cNvPr>
          <p:cNvSpPr>
            <a:spLocks noGrp="1"/>
          </p:cNvSpPr>
          <p:nvPr>
            <p:ph type="body" idx="1"/>
          </p:nvPr>
        </p:nvSpPr>
        <p:spPr/>
        <p:txBody>
          <a:bodyPr/>
          <a:lstStyle/>
          <a:p>
            <a:endParaRPr lang="es-CL"/>
          </a:p>
        </p:txBody>
      </p:sp>
      <p:sp>
        <p:nvSpPr>
          <p:cNvPr id="4" name="Footer Placeholder 3">
            <a:extLst>
              <a:ext uri="{FF2B5EF4-FFF2-40B4-BE49-F238E27FC236}">
                <a16:creationId xmlns:a16="http://schemas.microsoft.com/office/drawing/2014/main" id="{06E11E44-A736-4BC4-BF76-B3ECDC44F298}"/>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44368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960821-C8BC-4EA5-9711-40D31B252D31}"/>
              </a:ext>
            </a:extLst>
          </p:cNvPr>
          <p:cNvSpPr>
            <a:spLocks noGrp="1"/>
          </p:cNvSpPr>
          <p:nvPr>
            <p:ph type="title"/>
          </p:nvPr>
        </p:nvSpPr>
        <p:spPr/>
        <p:txBody>
          <a:bodyPr/>
          <a:lstStyle/>
          <a:p>
            <a:r>
              <a:rPr lang="es-CL" dirty="0"/>
              <a:t>Medir es costoso, </a:t>
            </a:r>
            <a:r>
              <a:rPr lang="es-ES" b="0" dirty="0"/>
              <a:t>Medir no es un fin en sí mismo </a:t>
            </a:r>
            <a:endParaRPr lang="es-CL" dirty="0"/>
          </a:p>
        </p:txBody>
      </p:sp>
      <p:sp>
        <p:nvSpPr>
          <p:cNvPr id="9" name="Text Placeholder 8">
            <a:extLst>
              <a:ext uri="{FF2B5EF4-FFF2-40B4-BE49-F238E27FC236}">
                <a16:creationId xmlns:a16="http://schemas.microsoft.com/office/drawing/2014/main" id="{5807B131-52DC-47DD-9EE1-7868BEB0F64C}"/>
              </a:ext>
            </a:extLst>
          </p:cNvPr>
          <p:cNvSpPr>
            <a:spLocks noGrp="1"/>
          </p:cNvSpPr>
          <p:nvPr>
            <p:ph type="body" idx="1"/>
          </p:nvPr>
        </p:nvSpPr>
        <p:spPr/>
        <p:txBody>
          <a:bodyPr/>
          <a:lstStyle/>
          <a:p>
            <a:r>
              <a:rPr lang="es-ES" dirty="0"/>
              <a:t>No se deben implantar procesos de medición simplemente por medir.</a:t>
            </a:r>
            <a:endParaRPr lang="es-CL" dirty="0"/>
          </a:p>
        </p:txBody>
      </p:sp>
      <p:sp>
        <p:nvSpPr>
          <p:cNvPr id="10" name="Text Placeholder 9">
            <a:extLst>
              <a:ext uri="{FF2B5EF4-FFF2-40B4-BE49-F238E27FC236}">
                <a16:creationId xmlns:a16="http://schemas.microsoft.com/office/drawing/2014/main" id="{B41E76BB-9F82-4B48-8906-20CC678757B0}"/>
              </a:ext>
            </a:extLst>
          </p:cNvPr>
          <p:cNvSpPr>
            <a:spLocks noGrp="1"/>
          </p:cNvSpPr>
          <p:nvPr>
            <p:ph type="body" sz="quarter" idx="16"/>
          </p:nvPr>
        </p:nvSpPr>
        <p:spPr/>
        <p:txBody>
          <a:bodyPr/>
          <a:lstStyle/>
          <a:p>
            <a:r>
              <a:rPr lang="es-ES" dirty="0"/>
              <a:t>Antes de incorporar un procedimiento de medición, se debe cuestionar su conveniencia y la forma</a:t>
            </a:r>
          </a:p>
          <a:p>
            <a:r>
              <a:rPr lang="es-ES" dirty="0"/>
              <a:t>en la que se aplicará.</a:t>
            </a:r>
            <a:endParaRPr lang="es-CL" dirty="0"/>
          </a:p>
        </p:txBody>
      </p:sp>
      <p:sp>
        <p:nvSpPr>
          <p:cNvPr id="5" name="Footer Placeholder 4">
            <a:extLst>
              <a:ext uri="{FF2B5EF4-FFF2-40B4-BE49-F238E27FC236}">
                <a16:creationId xmlns:a16="http://schemas.microsoft.com/office/drawing/2014/main" id="{09D9D164-8177-40B7-85DB-FEB8E54868B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47724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F85130-A703-4E8A-BB8C-9D6D9EA3E2DA}"/>
              </a:ext>
            </a:extLst>
          </p:cNvPr>
          <p:cNvSpPr>
            <a:spLocks noGrp="1"/>
          </p:cNvSpPr>
          <p:nvPr>
            <p:ph type="title"/>
          </p:nvPr>
        </p:nvSpPr>
        <p:spPr/>
        <p:txBody>
          <a:bodyPr/>
          <a:lstStyle/>
          <a:p>
            <a:r>
              <a:rPr lang="es-CL" dirty="0"/>
              <a:t>Conocimiento en continua evolución</a:t>
            </a:r>
          </a:p>
        </p:txBody>
      </p:sp>
      <p:sp>
        <p:nvSpPr>
          <p:cNvPr id="6" name="Content Placeholder 5">
            <a:extLst>
              <a:ext uri="{FF2B5EF4-FFF2-40B4-BE49-F238E27FC236}">
                <a16:creationId xmlns:a16="http://schemas.microsoft.com/office/drawing/2014/main" id="{4D0B20BE-ABE8-4307-A049-F2300701CD4A}"/>
              </a:ext>
            </a:extLst>
          </p:cNvPr>
          <p:cNvSpPr>
            <a:spLocks noGrp="1"/>
          </p:cNvSpPr>
          <p:nvPr>
            <p:ph idx="1"/>
          </p:nvPr>
        </p:nvSpPr>
        <p:spPr/>
        <p:txBody>
          <a:bodyPr>
            <a:normAutofit/>
          </a:bodyPr>
          <a:lstStyle/>
          <a:p>
            <a:r>
              <a:rPr lang="es-ES" dirty="0"/>
              <a:t>Los marcos de prácticas ágiles no llegan a los proyectos TIC como “tesis” de conocimiento, sino como “antítesis” al que la Ingeniería del Software venía desarrollando.</a:t>
            </a:r>
          </a:p>
          <a:p>
            <a:r>
              <a:rPr lang="es-ES" dirty="0"/>
              <a:t>Al analizar lo que esto significa, tomamos la distancia necesaria para ver con perspectiva las razones por las que los proyectos TIC abrazaron la agilidad a finales del siglo pasado y sus diferencias con la ingeniería de procesos; no desde las prácticas concretas, sino desde los principios en los que se basan y con ello comprender las fortalezas y debilidades de la agilidad.</a:t>
            </a:r>
          </a:p>
          <a:p>
            <a:r>
              <a:rPr lang="es-ES" dirty="0"/>
              <a:t>Alcanzar una visión de las razones y los principios de cada metodología, más allá de la concreción de un modelo, es clave para dar el salto de gestión técnica a gestión experta. </a:t>
            </a:r>
            <a:r>
              <a:rPr lang="es-ES" u="sng" dirty="0"/>
              <a:t>Esto es, de gestión basada en la aplicación de prácticas a gestión basada en la aplicación del propio conocimiento</a:t>
            </a:r>
            <a:r>
              <a:rPr lang="es-ES" dirty="0"/>
              <a:t>.</a:t>
            </a:r>
            <a:endParaRPr lang="es-CL" dirty="0"/>
          </a:p>
        </p:txBody>
      </p:sp>
      <p:sp>
        <p:nvSpPr>
          <p:cNvPr id="4" name="Footer Placeholder 3">
            <a:extLst>
              <a:ext uri="{FF2B5EF4-FFF2-40B4-BE49-F238E27FC236}">
                <a16:creationId xmlns:a16="http://schemas.microsoft.com/office/drawing/2014/main" id="{EC7D28A2-F6EB-4F6F-9F5B-DEA32F68E093}"/>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815163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A5278B77-B3F6-46A0-881F-5E1C2A11B8B3}"/>
              </a:ext>
            </a:extLst>
          </p:cNvPr>
          <p:cNvPicPr>
            <a:picLocks noGrp="1" noChangeAspect="1"/>
          </p:cNvPicPr>
          <p:nvPr>
            <p:ph sz="half" idx="2"/>
          </p:nvPr>
        </p:nvPicPr>
        <p:blipFill>
          <a:blip r:embed="rId2"/>
          <a:stretch>
            <a:fillRect/>
          </a:stretch>
        </p:blipFill>
        <p:spPr>
          <a:xfrm>
            <a:off x="5280790" y="1556048"/>
            <a:ext cx="6267743" cy="3447258"/>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5A373B92-9446-4B71-94C2-FF03D82CD1FA}"/>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El patrón dialectico</a:t>
            </a:r>
          </a:p>
        </p:txBody>
      </p:sp>
      <p:sp>
        <p:nvSpPr>
          <p:cNvPr id="3" name="Content Placeholder 2">
            <a:extLst>
              <a:ext uri="{FF2B5EF4-FFF2-40B4-BE49-F238E27FC236}">
                <a16:creationId xmlns:a16="http://schemas.microsoft.com/office/drawing/2014/main" id="{0A188EAD-0672-4B93-9462-AF9412FB611F}"/>
              </a:ext>
            </a:extLst>
          </p:cNvPr>
          <p:cNvSpPr>
            <a:spLocks noGrp="1"/>
          </p:cNvSpPr>
          <p:nvPr>
            <p:ph sz="half" idx="1"/>
          </p:nvPr>
        </p:nvSpPr>
        <p:spPr>
          <a:xfrm>
            <a:off x="451514" y="2046514"/>
            <a:ext cx="3575737" cy="3994848"/>
          </a:xfrm>
        </p:spPr>
        <p:txBody>
          <a:bodyPr vert="horz" lIns="91440" tIns="45720" rIns="91440" bIns="45720" rtlCol="0" anchor="ctr">
            <a:normAutofit lnSpcReduction="10000"/>
          </a:bodyPr>
          <a:lstStyle/>
          <a:p>
            <a:pPr>
              <a:lnSpc>
                <a:spcPct val="90000"/>
              </a:lnSpc>
            </a:pPr>
            <a:r>
              <a:rPr lang="en-US" sz="1600" dirty="0">
                <a:solidFill>
                  <a:srgbClr val="FFFFFF"/>
                </a:solidFill>
              </a:rPr>
              <a:t>Al </a:t>
            </a:r>
            <a:r>
              <a:rPr lang="en-US" sz="1600" dirty="0" err="1">
                <a:solidFill>
                  <a:srgbClr val="FFFFFF"/>
                </a:solidFill>
              </a:rPr>
              <a:t>cuestionar</a:t>
            </a:r>
            <a:r>
              <a:rPr lang="en-US" sz="1600" dirty="0">
                <a:solidFill>
                  <a:srgbClr val="FFFFFF"/>
                </a:solidFill>
              </a:rPr>
              <a:t> el </a:t>
            </a:r>
            <a:r>
              <a:rPr lang="en-US" sz="1600" dirty="0" err="1">
                <a:solidFill>
                  <a:srgbClr val="FFFFFF"/>
                </a:solidFill>
              </a:rPr>
              <a:t>conocimiento</a:t>
            </a:r>
            <a:r>
              <a:rPr lang="en-US" sz="1600" dirty="0">
                <a:solidFill>
                  <a:srgbClr val="FFFFFF"/>
                </a:solidFill>
              </a:rPr>
              <a:t>, se </a:t>
            </a:r>
            <a:r>
              <a:rPr lang="en-US" sz="1600" dirty="0" err="1">
                <a:solidFill>
                  <a:srgbClr val="FFFFFF"/>
                </a:solidFill>
              </a:rPr>
              <a:t>inicia</a:t>
            </a:r>
            <a:r>
              <a:rPr lang="en-US" sz="1600" dirty="0">
                <a:solidFill>
                  <a:srgbClr val="FFFFFF"/>
                </a:solidFill>
              </a:rPr>
              <a:t> </a:t>
            </a:r>
            <a:r>
              <a:rPr lang="en-US" sz="1600" dirty="0" err="1">
                <a:solidFill>
                  <a:srgbClr val="FFFFFF"/>
                </a:solidFill>
              </a:rPr>
              <a:t>su</a:t>
            </a:r>
            <a:r>
              <a:rPr lang="en-US" sz="1600" dirty="0">
                <a:solidFill>
                  <a:srgbClr val="FFFFFF"/>
                </a:solidFill>
              </a:rPr>
              <a:t> </a:t>
            </a:r>
            <a:r>
              <a:rPr lang="en-US" sz="1600" dirty="0" err="1">
                <a:solidFill>
                  <a:srgbClr val="FFFFFF"/>
                </a:solidFill>
              </a:rPr>
              <a:t>evolución</a:t>
            </a:r>
            <a:r>
              <a:rPr lang="en-US" sz="1600" dirty="0">
                <a:solidFill>
                  <a:srgbClr val="FFFFFF"/>
                </a:solidFill>
              </a:rPr>
              <a:t> que </a:t>
            </a:r>
            <a:r>
              <a:rPr lang="en-US" sz="1600" dirty="0" err="1">
                <a:solidFill>
                  <a:srgbClr val="FFFFFF"/>
                </a:solidFill>
              </a:rPr>
              <a:t>sigue</a:t>
            </a:r>
            <a:r>
              <a:rPr lang="en-US" sz="1600" dirty="0">
                <a:solidFill>
                  <a:srgbClr val="FFFFFF"/>
                </a:solidFill>
              </a:rPr>
              <a:t> un </a:t>
            </a:r>
            <a:r>
              <a:rPr lang="en-US" sz="1600" dirty="0" err="1">
                <a:solidFill>
                  <a:srgbClr val="FFFFFF"/>
                </a:solidFill>
              </a:rPr>
              <a:t>patrón</a:t>
            </a:r>
            <a:r>
              <a:rPr lang="en-US" sz="1600" dirty="0">
                <a:solidFill>
                  <a:srgbClr val="FFFFFF"/>
                </a:solidFill>
              </a:rPr>
              <a:t> </a:t>
            </a:r>
            <a:r>
              <a:rPr lang="en-US" sz="1600" dirty="0" err="1">
                <a:solidFill>
                  <a:srgbClr val="FFFFFF"/>
                </a:solidFill>
              </a:rPr>
              <a:t>dialéctico</a:t>
            </a:r>
            <a:r>
              <a:rPr lang="en-US" sz="1600" dirty="0">
                <a:solidFill>
                  <a:srgbClr val="FFFFFF"/>
                </a:solidFill>
              </a:rPr>
              <a:t> de: </a:t>
            </a:r>
            <a:r>
              <a:rPr lang="en-US" sz="1600" dirty="0" err="1">
                <a:solidFill>
                  <a:srgbClr val="FFFFFF"/>
                </a:solidFill>
              </a:rPr>
              <a:t>tesis</a:t>
            </a:r>
            <a:r>
              <a:rPr lang="en-US" sz="1600" dirty="0">
                <a:solidFill>
                  <a:srgbClr val="FFFFFF"/>
                </a:solidFill>
              </a:rPr>
              <a:t>, </a:t>
            </a:r>
            <a:r>
              <a:rPr lang="en-US" sz="1600" dirty="0" err="1">
                <a:solidFill>
                  <a:srgbClr val="FFFFFF"/>
                </a:solidFill>
              </a:rPr>
              <a:t>antítesis</a:t>
            </a:r>
            <a:r>
              <a:rPr lang="en-US" sz="1600" dirty="0">
                <a:solidFill>
                  <a:srgbClr val="FFFFFF"/>
                </a:solidFill>
              </a:rPr>
              <a:t> y </a:t>
            </a:r>
            <a:r>
              <a:rPr lang="en-US" sz="1600" dirty="0" err="1">
                <a:solidFill>
                  <a:srgbClr val="FFFFFF"/>
                </a:solidFill>
              </a:rPr>
              <a:t>síntesis</a:t>
            </a:r>
            <a:r>
              <a:rPr lang="en-US" sz="1600" dirty="0">
                <a:solidFill>
                  <a:srgbClr val="FFFFFF"/>
                </a:solidFill>
              </a:rPr>
              <a:t>.</a:t>
            </a:r>
          </a:p>
          <a:p>
            <a:pPr>
              <a:lnSpc>
                <a:spcPct val="90000"/>
              </a:lnSpc>
            </a:pPr>
            <a:r>
              <a:rPr lang="en-US" sz="1600" dirty="0">
                <a:solidFill>
                  <a:srgbClr val="FFFFFF"/>
                </a:solidFill>
              </a:rPr>
              <a:t>De </a:t>
            </a:r>
            <a:r>
              <a:rPr lang="en-US" sz="1600" dirty="0" err="1">
                <a:solidFill>
                  <a:srgbClr val="FFFFFF"/>
                </a:solidFill>
              </a:rPr>
              <a:t>manera</a:t>
            </a:r>
            <a:r>
              <a:rPr lang="en-US" sz="1600" dirty="0">
                <a:solidFill>
                  <a:srgbClr val="FFFFFF"/>
                </a:solidFill>
              </a:rPr>
              <a:t> </a:t>
            </a:r>
            <a:r>
              <a:rPr lang="en-US" sz="1600" dirty="0" err="1">
                <a:solidFill>
                  <a:srgbClr val="FFFFFF"/>
                </a:solidFill>
              </a:rPr>
              <a:t>esquemática</a:t>
            </a:r>
            <a:r>
              <a:rPr lang="en-US" sz="1600" dirty="0">
                <a:solidFill>
                  <a:srgbClr val="FFFFFF"/>
                </a:solidFill>
              </a:rPr>
              <a:t> el </a:t>
            </a:r>
            <a:r>
              <a:rPr lang="en-US" sz="1600" dirty="0" err="1">
                <a:solidFill>
                  <a:srgbClr val="FFFFFF"/>
                </a:solidFill>
              </a:rPr>
              <a:t>patrón</a:t>
            </a:r>
            <a:r>
              <a:rPr lang="en-US" sz="1600" dirty="0">
                <a:solidFill>
                  <a:srgbClr val="FFFFFF"/>
                </a:solidFill>
              </a:rPr>
              <a:t> </a:t>
            </a:r>
            <a:r>
              <a:rPr lang="en-US" sz="1600" dirty="0" err="1">
                <a:solidFill>
                  <a:srgbClr val="FFFFFF"/>
                </a:solidFill>
              </a:rPr>
              <a:t>dialéctico</a:t>
            </a:r>
            <a:r>
              <a:rPr lang="en-US" sz="1600" dirty="0">
                <a:solidFill>
                  <a:srgbClr val="FFFFFF"/>
                </a:solidFill>
              </a:rPr>
              <a:t> </a:t>
            </a:r>
            <a:r>
              <a:rPr lang="en-US" sz="1600" dirty="0" err="1">
                <a:solidFill>
                  <a:srgbClr val="FFFFFF"/>
                </a:solidFill>
              </a:rPr>
              <a:t>puede</a:t>
            </a:r>
            <a:r>
              <a:rPr lang="en-US" sz="1600" dirty="0">
                <a:solidFill>
                  <a:srgbClr val="FFFFFF"/>
                </a:solidFill>
              </a:rPr>
              <a:t> </a:t>
            </a:r>
            <a:r>
              <a:rPr lang="en-US" sz="1600" dirty="0" err="1">
                <a:solidFill>
                  <a:srgbClr val="FFFFFF"/>
                </a:solidFill>
              </a:rPr>
              <a:t>definirse</a:t>
            </a:r>
            <a:r>
              <a:rPr lang="en-US" sz="1600" dirty="0">
                <a:solidFill>
                  <a:srgbClr val="FFFFFF"/>
                </a:solidFill>
              </a:rPr>
              <a:t> </a:t>
            </a:r>
            <a:r>
              <a:rPr lang="en-US" sz="1600" dirty="0" err="1">
                <a:solidFill>
                  <a:srgbClr val="FFFFFF"/>
                </a:solidFill>
              </a:rPr>
              <a:t>como</a:t>
            </a:r>
            <a:r>
              <a:rPr lang="en-US" sz="1600" dirty="0">
                <a:solidFill>
                  <a:srgbClr val="FFFFFF"/>
                </a:solidFill>
              </a:rPr>
              <a:t> el </a:t>
            </a:r>
            <a:r>
              <a:rPr lang="en-US" sz="1600" dirty="0" err="1">
                <a:solidFill>
                  <a:srgbClr val="FFFFFF"/>
                </a:solidFill>
              </a:rPr>
              <a:t>flujo</a:t>
            </a:r>
            <a:r>
              <a:rPr lang="en-US" sz="1600" dirty="0">
                <a:solidFill>
                  <a:srgbClr val="FFFFFF"/>
                </a:solidFill>
              </a:rPr>
              <a:t> de </a:t>
            </a:r>
            <a:r>
              <a:rPr lang="en-US" sz="1600" dirty="0" err="1">
                <a:solidFill>
                  <a:srgbClr val="FFFFFF"/>
                </a:solidFill>
              </a:rPr>
              <a:t>avance</a:t>
            </a:r>
            <a:r>
              <a:rPr lang="en-US" sz="1600" dirty="0">
                <a:solidFill>
                  <a:srgbClr val="FFFFFF"/>
                </a:solidFill>
              </a:rPr>
              <a:t> que </a:t>
            </a:r>
            <a:r>
              <a:rPr lang="en-US" sz="1600" dirty="0" err="1">
                <a:solidFill>
                  <a:srgbClr val="FFFFFF"/>
                </a:solidFill>
              </a:rPr>
              <a:t>contrapone</a:t>
            </a:r>
            <a:r>
              <a:rPr lang="en-US" sz="1600" dirty="0">
                <a:solidFill>
                  <a:srgbClr val="FFFFFF"/>
                </a:solidFill>
              </a:rPr>
              <a:t> </a:t>
            </a:r>
            <a:r>
              <a:rPr lang="en-US" sz="1600" dirty="0" err="1">
                <a:solidFill>
                  <a:srgbClr val="FFFFFF"/>
                </a:solidFill>
              </a:rPr>
              <a:t>una</a:t>
            </a:r>
            <a:r>
              <a:rPr lang="en-US" sz="1600" dirty="0">
                <a:solidFill>
                  <a:srgbClr val="FFFFFF"/>
                </a:solidFill>
              </a:rPr>
              <a:t> </a:t>
            </a:r>
            <a:r>
              <a:rPr lang="en-US" sz="1600" dirty="0" err="1">
                <a:solidFill>
                  <a:srgbClr val="FFFFFF"/>
                </a:solidFill>
              </a:rPr>
              <a:t>antítesis</a:t>
            </a:r>
            <a:r>
              <a:rPr lang="en-US" sz="1600" dirty="0">
                <a:solidFill>
                  <a:srgbClr val="FFFFFF"/>
                </a:solidFill>
              </a:rPr>
              <a:t> a </a:t>
            </a:r>
            <a:r>
              <a:rPr lang="en-US" sz="1600" dirty="0" err="1">
                <a:solidFill>
                  <a:srgbClr val="FFFFFF"/>
                </a:solidFill>
              </a:rPr>
              <a:t>una</a:t>
            </a:r>
            <a:r>
              <a:rPr lang="en-US" sz="1600" dirty="0">
                <a:solidFill>
                  <a:srgbClr val="FFFFFF"/>
                </a:solidFill>
              </a:rPr>
              <a:t> </a:t>
            </a:r>
            <a:r>
              <a:rPr lang="en-US" sz="1600" dirty="0" err="1">
                <a:solidFill>
                  <a:srgbClr val="FFFFFF"/>
                </a:solidFill>
              </a:rPr>
              <a:t>concepción</a:t>
            </a:r>
            <a:r>
              <a:rPr lang="en-US" sz="1600" dirty="0">
                <a:solidFill>
                  <a:srgbClr val="FFFFFF"/>
                </a:solidFill>
              </a:rPr>
              <a:t> previa, </a:t>
            </a:r>
            <a:r>
              <a:rPr lang="en-US" sz="1600" dirty="0" err="1">
                <a:solidFill>
                  <a:srgbClr val="FFFFFF"/>
                </a:solidFill>
              </a:rPr>
              <a:t>entendida</a:t>
            </a:r>
            <a:r>
              <a:rPr lang="en-US" sz="1600" dirty="0">
                <a:solidFill>
                  <a:srgbClr val="FFFFFF"/>
                </a:solidFill>
              </a:rPr>
              <a:t> </a:t>
            </a:r>
            <a:r>
              <a:rPr lang="en-US" sz="1600" dirty="0" err="1">
                <a:solidFill>
                  <a:srgbClr val="FFFFFF"/>
                </a:solidFill>
              </a:rPr>
              <a:t>como</a:t>
            </a:r>
            <a:r>
              <a:rPr lang="en-US" sz="1600" dirty="0">
                <a:solidFill>
                  <a:srgbClr val="FFFFFF"/>
                </a:solidFill>
              </a:rPr>
              <a:t> </a:t>
            </a:r>
            <a:r>
              <a:rPr lang="en-US" sz="1600" dirty="0" err="1">
                <a:solidFill>
                  <a:srgbClr val="FFFFFF"/>
                </a:solidFill>
              </a:rPr>
              <a:t>tesis</a:t>
            </a:r>
            <a:r>
              <a:rPr lang="en-US" sz="1600" dirty="0">
                <a:solidFill>
                  <a:srgbClr val="FFFFFF"/>
                </a:solidFill>
              </a:rPr>
              <a:t>.</a:t>
            </a:r>
          </a:p>
          <a:p>
            <a:pPr>
              <a:lnSpc>
                <a:spcPct val="90000"/>
              </a:lnSpc>
            </a:pPr>
            <a:r>
              <a:rPr lang="en-US" sz="1600" dirty="0">
                <a:solidFill>
                  <a:srgbClr val="FFFFFF"/>
                </a:solidFill>
              </a:rPr>
              <a:t>La </a:t>
            </a:r>
            <a:r>
              <a:rPr lang="en-US" sz="1600" dirty="0" err="1">
                <a:solidFill>
                  <a:srgbClr val="FFFFFF"/>
                </a:solidFill>
              </a:rPr>
              <a:t>antítesis</a:t>
            </a:r>
            <a:r>
              <a:rPr lang="en-US" sz="1600" dirty="0">
                <a:solidFill>
                  <a:srgbClr val="FFFFFF"/>
                </a:solidFill>
              </a:rPr>
              <a:t> </a:t>
            </a:r>
            <a:r>
              <a:rPr lang="en-US" sz="1600" dirty="0" err="1">
                <a:solidFill>
                  <a:srgbClr val="FFFFFF"/>
                </a:solidFill>
              </a:rPr>
              <a:t>muestra</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problemas</a:t>
            </a:r>
            <a:r>
              <a:rPr lang="en-US" sz="1600" dirty="0">
                <a:solidFill>
                  <a:srgbClr val="FFFFFF"/>
                </a:solidFill>
              </a:rPr>
              <a:t> y </a:t>
            </a:r>
            <a:r>
              <a:rPr lang="en-US" sz="1600" dirty="0" err="1">
                <a:solidFill>
                  <a:srgbClr val="FFFFFF"/>
                </a:solidFill>
              </a:rPr>
              <a:t>contradicciones</a:t>
            </a:r>
            <a:r>
              <a:rPr lang="en-US" sz="1600" dirty="0">
                <a:solidFill>
                  <a:srgbClr val="FFFFFF"/>
                </a:solidFill>
              </a:rPr>
              <a:t> de la </a:t>
            </a:r>
            <a:r>
              <a:rPr lang="en-US" sz="1600" dirty="0" err="1">
                <a:solidFill>
                  <a:srgbClr val="FFFFFF"/>
                </a:solidFill>
              </a:rPr>
              <a:t>tesis</a:t>
            </a:r>
            <a:r>
              <a:rPr lang="en-US" sz="1600" dirty="0">
                <a:solidFill>
                  <a:srgbClr val="FFFFFF"/>
                </a:solidFill>
              </a:rPr>
              <a:t>, y de la </a:t>
            </a:r>
            <a:r>
              <a:rPr lang="en-US" sz="1600" dirty="0" err="1">
                <a:solidFill>
                  <a:srgbClr val="FFFFFF"/>
                </a:solidFill>
              </a:rPr>
              <a:t>confrontación</a:t>
            </a:r>
            <a:r>
              <a:rPr lang="en-US" sz="1600" dirty="0">
                <a:solidFill>
                  <a:srgbClr val="FFFFFF"/>
                </a:solidFill>
              </a:rPr>
              <a:t> surge un </a:t>
            </a:r>
            <a:r>
              <a:rPr lang="en-US" sz="1600" dirty="0" err="1">
                <a:solidFill>
                  <a:srgbClr val="FFFFFF"/>
                </a:solidFill>
              </a:rPr>
              <a:t>tercer</a:t>
            </a:r>
            <a:r>
              <a:rPr lang="en-US" sz="1600" dirty="0">
                <a:solidFill>
                  <a:srgbClr val="FFFFFF"/>
                </a:solidFill>
              </a:rPr>
              <a:t> </a:t>
            </a:r>
            <a:r>
              <a:rPr lang="en-US" sz="1600" dirty="0" err="1">
                <a:solidFill>
                  <a:srgbClr val="FFFFFF"/>
                </a:solidFill>
              </a:rPr>
              <a:t>momento</a:t>
            </a:r>
            <a:r>
              <a:rPr lang="en-US" sz="1600" dirty="0">
                <a:solidFill>
                  <a:srgbClr val="FFFFFF"/>
                </a:solidFill>
              </a:rPr>
              <a:t> </a:t>
            </a:r>
            <a:r>
              <a:rPr lang="en-US" sz="1600" dirty="0" err="1">
                <a:solidFill>
                  <a:srgbClr val="FFFFFF"/>
                </a:solidFill>
              </a:rPr>
              <a:t>llamado</a:t>
            </a:r>
            <a:r>
              <a:rPr lang="en-US" sz="1600" dirty="0">
                <a:solidFill>
                  <a:srgbClr val="FFFFFF"/>
                </a:solidFill>
              </a:rPr>
              <a:t> </a:t>
            </a:r>
            <a:r>
              <a:rPr lang="en-US" sz="1600" dirty="0" err="1">
                <a:solidFill>
                  <a:srgbClr val="FFFFFF"/>
                </a:solidFill>
              </a:rPr>
              <a:t>síntesis</a:t>
            </a:r>
            <a:r>
              <a:rPr lang="en-US" sz="1600" dirty="0">
                <a:solidFill>
                  <a:srgbClr val="FFFFFF"/>
                </a:solidFill>
              </a:rPr>
              <a:t>, </a:t>
            </a:r>
            <a:r>
              <a:rPr lang="en-US" sz="1600" dirty="0" err="1">
                <a:solidFill>
                  <a:srgbClr val="FFFFFF"/>
                </a:solidFill>
              </a:rPr>
              <a:t>una</a:t>
            </a:r>
            <a:r>
              <a:rPr lang="en-US" sz="1600" dirty="0">
                <a:solidFill>
                  <a:srgbClr val="FFFFFF"/>
                </a:solidFill>
              </a:rPr>
              <a:t> </a:t>
            </a:r>
            <a:r>
              <a:rPr lang="en-US" sz="1600" dirty="0" err="1">
                <a:solidFill>
                  <a:srgbClr val="FFFFFF"/>
                </a:solidFill>
              </a:rPr>
              <a:t>resolución</a:t>
            </a:r>
            <a:r>
              <a:rPr lang="en-US" sz="1600" dirty="0">
                <a:solidFill>
                  <a:srgbClr val="FFFFFF"/>
                </a:solidFill>
              </a:rPr>
              <a:t> o </a:t>
            </a:r>
            <a:r>
              <a:rPr lang="en-US" sz="1600" dirty="0" err="1">
                <a:solidFill>
                  <a:srgbClr val="FFFFFF"/>
                </a:solidFill>
              </a:rPr>
              <a:t>una</a:t>
            </a:r>
            <a:r>
              <a:rPr lang="en-US" sz="1600" dirty="0">
                <a:solidFill>
                  <a:srgbClr val="FFFFFF"/>
                </a:solidFill>
              </a:rPr>
              <a:t> </a:t>
            </a:r>
            <a:r>
              <a:rPr lang="en-US" sz="1600" dirty="0" err="1">
                <a:solidFill>
                  <a:srgbClr val="FFFFFF"/>
                </a:solidFill>
              </a:rPr>
              <a:t>nueva</a:t>
            </a:r>
            <a:r>
              <a:rPr lang="en-US" sz="1600" dirty="0">
                <a:solidFill>
                  <a:srgbClr val="FFFFFF"/>
                </a:solidFill>
              </a:rPr>
              <a:t> </a:t>
            </a:r>
            <a:r>
              <a:rPr lang="en-US" sz="1600" dirty="0" err="1">
                <a:solidFill>
                  <a:srgbClr val="FFFFFF"/>
                </a:solidFill>
              </a:rPr>
              <a:t>comprensión</a:t>
            </a:r>
            <a:r>
              <a:rPr lang="en-US" sz="1600" dirty="0">
                <a:solidFill>
                  <a:srgbClr val="FFFFFF"/>
                </a:solidFill>
              </a:rPr>
              <a:t> del </a:t>
            </a:r>
            <a:r>
              <a:rPr lang="en-US" sz="1600" dirty="0" err="1">
                <a:solidFill>
                  <a:srgbClr val="FFFFFF"/>
                </a:solidFill>
              </a:rPr>
              <a:t>problema</a:t>
            </a:r>
            <a:r>
              <a:rPr lang="en-US" sz="1600" dirty="0">
                <a:solidFill>
                  <a:srgbClr val="FFFFFF"/>
                </a:solidFill>
              </a:rPr>
              <a:t>.</a:t>
            </a:r>
          </a:p>
        </p:txBody>
      </p:sp>
      <p:sp>
        <p:nvSpPr>
          <p:cNvPr id="4" name="Footer Placeholder 3">
            <a:extLst>
              <a:ext uri="{FF2B5EF4-FFF2-40B4-BE49-F238E27FC236}">
                <a16:creationId xmlns:a16="http://schemas.microsoft.com/office/drawing/2014/main" id="{26667C6A-D557-4090-BD9B-9EE3A0E82094}"/>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911320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265F4187-FCA2-47FD-B5EE-E49CF6C0E9DC}"/>
              </a:ext>
            </a:extLst>
          </p:cNvPr>
          <p:cNvPicPr>
            <a:picLocks noGrp="1" noChangeAspect="1"/>
          </p:cNvPicPr>
          <p:nvPr>
            <p:ph idx="1"/>
          </p:nvPr>
        </p:nvPicPr>
        <p:blipFill>
          <a:blip r:embed="rId3"/>
          <a:stretch>
            <a:fillRect/>
          </a:stretch>
        </p:blipFill>
        <p:spPr>
          <a:xfrm>
            <a:off x="5280472" y="1211272"/>
            <a:ext cx="6268062" cy="426228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C23731D7-2915-4730-B6C0-D862350E9CE5}"/>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El patrón dialectico</a:t>
            </a:r>
          </a:p>
        </p:txBody>
      </p:sp>
      <p:sp>
        <p:nvSpPr>
          <p:cNvPr id="5" name="Footer Placeholder 4">
            <a:extLst>
              <a:ext uri="{FF2B5EF4-FFF2-40B4-BE49-F238E27FC236}">
                <a16:creationId xmlns:a16="http://schemas.microsoft.com/office/drawing/2014/main" id="{EC6D6CB4-AEF3-4C1E-9841-99AE274C8746}"/>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40216367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3F368481-ADE0-4FAD-8E8A-3C9F82D69B65}"/>
              </a:ext>
            </a:extLst>
          </p:cNvPr>
          <p:cNvPicPr>
            <a:picLocks noGrp="1" noChangeAspect="1"/>
          </p:cNvPicPr>
          <p:nvPr>
            <p:ph sz="half" idx="2"/>
          </p:nvPr>
        </p:nvPicPr>
        <p:blipFill>
          <a:blip r:embed="rId2"/>
          <a:stretch>
            <a:fillRect/>
          </a:stretch>
        </p:blipFill>
        <p:spPr>
          <a:xfrm>
            <a:off x="5280790" y="1650064"/>
            <a:ext cx="6267743" cy="3259226"/>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47414F75-DAE4-4517-9218-33FF0906BB6F}"/>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000">
                <a:solidFill>
                  <a:srgbClr val="FFFFFF"/>
                </a:solidFill>
              </a:rPr>
              <a:t>Espiral dialéctica del conocimiento</a:t>
            </a:r>
          </a:p>
        </p:txBody>
      </p:sp>
      <p:sp>
        <p:nvSpPr>
          <p:cNvPr id="3" name="Content Placeholder 2">
            <a:extLst>
              <a:ext uri="{FF2B5EF4-FFF2-40B4-BE49-F238E27FC236}">
                <a16:creationId xmlns:a16="http://schemas.microsoft.com/office/drawing/2014/main" id="{787D31A3-26D7-4C88-B093-D7966D6C42FC}"/>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1600">
                <a:solidFill>
                  <a:srgbClr val="FFFFFF"/>
                </a:solidFill>
              </a:rPr>
              <a:t>El conocimiento profesional evoluciona de forma continua porque la realidad en la que se aplica está en permanente movimiento, y también porque la mejora siempre es posible.</a:t>
            </a:r>
          </a:p>
        </p:txBody>
      </p:sp>
      <p:sp>
        <p:nvSpPr>
          <p:cNvPr id="4" name="Footer Placeholder 3">
            <a:extLst>
              <a:ext uri="{FF2B5EF4-FFF2-40B4-BE49-F238E27FC236}">
                <a16:creationId xmlns:a16="http://schemas.microsoft.com/office/drawing/2014/main" id="{B2CF73A8-9BCE-45E5-BE10-39C7770F2713}"/>
              </a:ext>
            </a:extLst>
          </p:cNvPr>
          <p:cNvSpPr>
            <a:spLocks noGrp="1"/>
          </p:cNvSpPr>
          <p:nvPr>
            <p:ph type="ftr" sz="quarter" idx="11"/>
          </p:nvPr>
        </p:nvSpPr>
        <p:spPr>
          <a:xfrm>
            <a:off x="451514" y="6041362"/>
            <a:ext cx="3575737"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88932188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4F63-BF85-41E1-B73A-CBC077F099E8}"/>
              </a:ext>
            </a:extLst>
          </p:cNvPr>
          <p:cNvSpPr>
            <a:spLocks noGrp="1"/>
          </p:cNvSpPr>
          <p:nvPr>
            <p:ph type="title"/>
          </p:nvPr>
        </p:nvSpPr>
        <p:spPr/>
        <p:txBody>
          <a:bodyPr/>
          <a:lstStyle/>
          <a:p>
            <a:r>
              <a:rPr lang="es-CL" dirty="0"/>
              <a:t>La empresa como sistema</a:t>
            </a:r>
          </a:p>
        </p:txBody>
      </p:sp>
      <p:sp>
        <p:nvSpPr>
          <p:cNvPr id="6" name="Content Placeholder 5">
            <a:extLst>
              <a:ext uri="{FF2B5EF4-FFF2-40B4-BE49-F238E27FC236}">
                <a16:creationId xmlns:a16="http://schemas.microsoft.com/office/drawing/2014/main" id="{20AEE046-FE7F-4276-BABC-6B4A63E2580A}"/>
              </a:ext>
            </a:extLst>
          </p:cNvPr>
          <p:cNvSpPr>
            <a:spLocks noGrp="1"/>
          </p:cNvSpPr>
          <p:nvPr>
            <p:ph idx="1"/>
          </p:nvPr>
        </p:nvSpPr>
        <p:spPr/>
        <p:txBody>
          <a:bodyPr/>
          <a:lstStyle/>
          <a:p>
            <a:r>
              <a:rPr lang="es-ES" dirty="0"/>
              <a:t>Las empresas no están formadas por departamentos o áreas más o menos independientes.</a:t>
            </a:r>
          </a:p>
          <a:p>
            <a:r>
              <a:rPr lang="es-ES" dirty="0"/>
              <a:t>Son realidades sistémicas, y su eficiencia es proporcional a la armonía de los modos de trabajo de los diferentes departamentos.</a:t>
            </a:r>
          </a:p>
          <a:p>
            <a:r>
              <a:rPr lang="es-ES" u="sng" dirty="0"/>
              <a:t>La consideración de scrum como el marco de reglas de trabajo propias del ámbito de gestión de proyectos, cuyas prácticas se pueden adoptar sin implicaciones en el resto de la organización produce resultados limitados e incluso contraproducentes</a:t>
            </a:r>
            <a:r>
              <a:rPr lang="es-ES" dirty="0"/>
              <a:t>.</a:t>
            </a:r>
            <a:endParaRPr lang="es-CL" dirty="0"/>
          </a:p>
        </p:txBody>
      </p:sp>
      <p:sp>
        <p:nvSpPr>
          <p:cNvPr id="5" name="Footer Placeholder 4">
            <a:extLst>
              <a:ext uri="{FF2B5EF4-FFF2-40B4-BE49-F238E27FC236}">
                <a16:creationId xmlns:a16="http://schemas.microsoft.com/office/drawing/2014/main" id="{374D1722-2374-4D74-8D73-1AAC9F985A1B}"/>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602730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17A7-AAAE-4DF6-A3D1-C38FF08C1887}"/>
              </a:ext>
            </a:extLst>
          </p:cNvPr>
          <p:cNvSpPr>
            <a:spLocks noGrp="1"/>
          </p:cNvSpPr>
          <p:nvPr>
            <p:ph type="title"/>
          </p:nvPr>
        </p:nvSpPr>
        <p:spPr/>
        <p:txBody>
          <a:bodyPr/>
          <a:lstStyle/>
          <a:p>
            <a:r>
              <a:rPr lang="es-CL" dirty="0"/>
              <a:t>La empresa como sistema</a:t>
            </a:r>
          </a:p>
        </p:txBody>
      </p:sp>
      <p:sp>
        <p:nvSpPr>
          <p:cNvPr id="3" name="Content Placeholder 2">
            <a:extLst>
              <a:ext uri="{FF2B5EF4-FFF2-40B4-BE49-F238E27FC236}">
                <a16:creationId xmlns:a16="http://schemas.microsoft.com/office/drawing/2014/main" id="{FCBB5513-26BC-43A5-96F2-7B842EC48FE9}"/>
              </a:ext>
            </a:extLst>
          </p:cNvPr>
          <p:cNvSpPr>
            <a:spLocks noGrp="1"/>
          </p:cNvSpPr>
          <p:nvPr>
            <p:ph idx="1"/>
          </p:nvPr>
        </p:nvSpPr>
        <p:spPr/>
        <p:txBody>
          <a:bodyPr/>
          <a:lstStyle/>
          <a:p>
            <a:r>
              <a:rPr lang="es-CL" dirty="0"/>
              <a:t>Scrum debe ser una política de empresa</a:t>
            </a:r>
          </a:p>
        </p:txBody>
      </p:sp>
      <p:sp>
        <p:nvSpPr>
          <p:cNvPr id="4" name="Footer Placeholder 3">
            <a:extLst>
              <a:ext uri="{FF2B5EF4-FFF2-40B4-BE49-F238E27FC236}">
                <a16:creationId xmlns:a16="http://schemas.microsoft.com/office/drawing/2014/main" id="{91B855F6-6C67-4227-8A24-27E2FD06D193}"/>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695720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AD67EBF-016F-4C40-84C0-B50A405E3ED0}"/>
              </a:ext>
            </a:extLst>
          </p:cNvPr>
          <p:cNvPicPr>
            <a:picLocks noGrp="1" noChangeAspect="1"/>
          </p:cNvPicPr>
          <p:nvPr>
            <p:ph idx="1"/>
          </p:nvPr>
        </p:nvPicPr>
        <p:blipFill>
          <a:blip r:embed="rId3"/>
          <a:stretch>
            <a:fillRect/>
          </a:stretch>
        </p:blipFill>
        <p:spPr>
          <a:xfrm>
            <a:off x="5280472" y="820983"/>
            <a:ext cx="6268062" cy="5042860"/>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F09A17A7-AAAE-4DF6-A3D1-C38FF08C1887}"/>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La empresa como sistema</a:t>
            </a:r>
          </a:p>
        </p:txBody>
      </p:sp>
      <p:sp>
        <p:nvSpPr>
          <p:cNvPr id="4" name="Footer Placeholder 3">
            <a:extLst>
              <a:ext uri="{FF2B5EF4-FFF2-40B4-BE49-F238E27FC236}">
                <a16:creationId xmlns:a16="http://schemas.microsoft.com/office/drawing/2014/main" id="{91B855F6-6C67-4227-8A24-27E2FD06D193}"/>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174127815"/>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79F7-44EB-4715-A762-F5B1881ECAB1}"/>
              </a:ext>
            </a:extLst>
          </p:cNvPr>
          <p:cNvSpPr>
            <a:spLocks noGrp="1"/>
          </p:cNvSpPr>
          <p:nvPr>
            <p:ph type="title"/>
          </p:nvPr>
        </p:nvSpPr>
        <p:spPr/>
        <p:txBody>
          <a:bodyPr/>
          <a:lstStyle/>
          <a:p>
            <a:r>
              <a:rPr lang="es-CL" dirty="0"/>
              <a:t>Flexibilidad</a:t>
            </a:r>
          </a:p>
        </p:txBody>
      </p:sp>
      <p:sp>
        <p:nvSpPr>
          <p:cNvPr id="3" name="Content Placeholder 2">
            <a:extLst>
              <a:ext uri="{FF2B5EF4-FFF2-40B4-BE49-F238E27FC236}">
                <a16:creationId xmlns:a16="http://schemas.microsoft.com/office/drawing/2014/main" id="{47A2B09B-AE43-4306-8D04-456638F925B8}"/>
              </a:ext>
            </a:extLst>
          </p:cNvPr>
          <p:cNvSpPr>
            <a:spLocks noGrp="1"/>
          </p:cNvSpPr>
          <p:nvPr>
            <p:ph idx="1"/>
          </p:nvPr>
        </p:nvSpPr>
        <p:spPr/>
        <p:txBody>
          <a:bodyPr/>
          <a:lstStyle/>
          <a:p>
            <a:r>
              <a:rPr lang="es-ES" dirty="0"/>
              <a:t>El objetivo no es implantar un marco de scrum basado en reglas. El objetivo es alcanzar una organización ágil en su conjunto, capaz de “avanzar en scrum”.</a:t>
            </a:r>
          </a:p>
          <a:p>
            <a:r>
              <a:rPr lang="es-ES" dirty="0"/>
              <a:t>Capaz de responder en escenarios de trabajo que evolucionan rápidamente, o tienen dosis altas de incertidumbre, donde no se cuenta con requisitos estables al concebir nuevos productos o servicios.</a:t>
            </a:r>
          </a:p>
          <a:p>
            <a:r>
              <a:rPr lang="es-ES" dirty="0"/>
              <a:t>Se trata de clientes que necesitan empezar a usar un producto lo antes posible y mejorarlo de forma continua.</a:t>
            </a:r>
          </a:p>
          <a:p>
            <a:r>
              <a:rPr lang="es-ES" u="sng" dirty="0"/>
              <a:t>De productos en los que la innovación es un valor clave</a:t>
            </a:r>
            <a:r>
              <a:rPr lang="es-ES" dirty="0"/>
              <a:t>.</a:t>
            </a:r>
            <a:endParaRPr lang="es-CL" dirty="0"/>
          </a:p>
        </p:txBody>
      </p:sp>
      <p:sp>
        <p:nvSpPr>
          <p:cNvPr id="4" name="Footer Placeholder 3">
            <a:extLst>
              <a:ext uri="{FF2B5EF4-FFF2-40B4-BE49-F238E27FC236}">
                <a16:creationId xmlns:a16="http://schemas.microsoft.com/office/drawing/2014/main" id="{D9A93BCB-710D-4FE0-94C7-05093197223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080204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79F7-44EB-4715-A762-F5B1881ECAB1}"/>
              </a:ext>
            </a:extLst>
          </p:cNvPr>
          <p:cNvSpPr>
            <a:spLocks noGrp="1"/>
          </p:cNvSpPr>
          <p:nvPr>
            <p:ph type="title"/>
          </p:nvPr>
        </p:nvSpPr>
        <p:spPr/>
        <p:txBody>
          <a:bodyPr/>
          <a:lstStyle/>
          <a:p>
            <a:r>
              <a:rPr lang="es-CL" dirty="0"/>
              <a:t>Flexibilidad</a:t>
            </a:r>
          </a:p>
        </p:txBody>
      </p:sp>
      <p:sp>
        <p:nvSpPr>
          <p:cNvPr id="3" name="Content Placeholder 2">
            <a:extLst>
              <a:ext uri="{FF2B5EF4-FFF2-40B4-BE49-F238E27FC236}">
                <a16:creationId xmlns:a16="http://schemas.microsoft.com/office/drawing/2014/main" id="{47A2B09B-AE43-4306-8D04-456638F925B8}"/>
              </a:ext>
            </a:extLst>
          </p:cNvPr>
          <p:cNvSpPr>
            <a:spLocks noGrp="1"/>
          </p:cNvSpPr>
          <p:nvPr>
            <p:ph idx="1"/>
          </p:nvPr>
        </p:nvSpPr>
        <p:spPr/>
        <p:txBody>
          <a:bodyPr/>
          <a:lstStyle/>
          <a:p>
            <a:r>
              <a:rPr lang="es-CL" dirty="0"/>
              <a:t>A modo de “mantra”, </a:t>
            </a:r>
            <a:r>
              <a:rPr lang="es-CL" u="sng" dirty="0"/>
              <a:t>innovación con resultados</a:t>
            </a:r>
            <a:r>
              <a:rPr lang="es-CL" dirty="0"/>
              <a:t>.</a:t>
            </a:r>
          </a:p>
        </p:txBody>
      </p:sp>
      <p:sp>
        <p:nvSpPr>
          <p:cNvPr id="4" name="Footer Placeholder 3">
            <a:extLst>
              <a:ext uri="{FF2B5EF4-FFF2-40B4-BE49-F238E27FC236}">
                <a16:creationId xmlns:a16="http://schemas.microsoft.com/office/drawing/2014/main" id="{D9A93BCB-710D-4FE0-94C7-05093197223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60208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79F7-44EB-4715-A762-F5B1881ECAB1}"/>
              </a:ext>
            </a:extLst>
          </p:cNvPr>
          <p:cNvSpPr>
            <a:spLocks noGrp="1"/>
          </p:cNvSpPr>
          <p:nvPr>
            <p:ph type="title"/>
          </p:nvPr>
        </p:nvSpPr>
        <p:spPr/>
        <p:txBody>
          <a:bodyPr/>
          <a:lstStyle/>
          <a:p>
            <a:r>
              <a:rPr lang="es-CL" dirty="0"/>
              <a:t>Flexibilidad</a:t>
            </a:r>
          </a:p>
        </p:txBody>
      </p:sp>
      <p:sp>
        <p:nvSpPr>
          <p:cNvPr id="3" name="Content Placeholder 2">
            <a:extLst>
              <a:ext uri="{FF2B5EF4-FFF2-40B4-BE49-F238E27FC236}">
                <a16:creationId xmlns:a16="http://schemas.microsoft.com/office/drawing/2014/main" id="{47A2B09B-AE43-4306-8D04-456638F925B8}"/>
              </a:ext>
            </a:extLst>
          </p:cNvPr>
          <p:cNvSpPr>
            <a:spLocks noGrp="1"/>
          </p:cNvSpPr>
          <p:nvPr>
            <p:ph idx="1"/>
          </p:nvPr>
        </p:nvSpPr>
        <p:spPr/>
        <p:txBody>
          <a:bodyPr/>
          <a:lstStyle/>
          <a:p>
            <a:r>
              <a:rPr lang="es-ES" dirty="0"/>
              <a:t>Para seguir la evolución del conocimiento profesional y para ampliar y mejorar de forma continua el criterio e inventario de recursos profesionales propios es aconsejable:</a:t>
            </a:r>
          </a:p>
          <a:p>
            <a:pPr lvl="1"/>
            <a:r>
              <a:rPr lang="es-ES" dirty="0"/>
              <a:t>Vencer la resistencia al cambio y evitar actitudes de adopción o defensa dogmática de un modelo.</a:t>
            </a:r>
          </a:p>
          <a:p>
            <a:pPr lvl="1"/>
            <a:r>
              <a:rPr lang="es-ES" u="sng" dirty="0"/>
              <a:t>Espíritu crítico-constructivo: Cuestionar continuamente de forma “antitética” los modos actuales, con el conocimiento y criterio profesional adecuar el sistema de trabajo propio a las características del proyecto, equipo y organización</a:t>
            </a:r>
            <a:r>
              <a:rPr lang="es-ES" dirty="0"/>
              <a:t>.</a:t>
            </a:r>
            <a:endParaRPr lang="es-CL" dirty="0"/>
          </a:p>
        </p:txBody>
      </p:sp>
      <p:sp>
        <p:nvSpPr>
          <p:cNvPr id="4" name="Footer Placeholder 3">
            <a:extLst>
              <a:ext uri="{FF2B5EF4-FFF2-40B4-BE49-F238E27FC236}">
                <a16:creationId xmlns:a16="http://schemas.microsoft.com/office/drawing/2014/main" id="{D9A93BCB-710D-4FE0-94C7-050931972232}"/>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3751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475491-D6A8-47D7-BF2C-BFCDE433905C}"/>
              </a:ext>
            </a:extLst>
          </p:cNvPr>
          <p:cNvSpPr>
            <a:spLocks noGrp="1"/>
          </p:cNvSpPr>
          <p:nvPr>
            <p:ph type="title"/>
          </p:nvPr>
        </p:nvSpPr>
        <p:spPr/>
        <p:txBody>
          <a:bodyPr/>
          <a:lstStyle/>
          <a:p>
            <a:r>
              <a:rPr lang="es-CL" dirty="0"/>
              <a:t>Criterios para el diseño y aplicación de métricas</a:t>
            </a:r>
          </a:p>
        </p:txBody>
      </p:sp>
      <p:sp>
        <p:nvSpPr>
          <p:cNvPr id="7" name="Content Placeholder 6">
            <a:extLst>
              <a:ext uri="{FF2B5EF4-FFF2-40B4-BE49-F238E27FC236}">
                <a16:creationId xmlns:a16="http://schemas.microsoft.com/office/drawing/2014/main" id="{DB625BF8-754F-4232-923F-568D6CD888EF}"/>
              </a:ext>
            </a:extLst>
          </p:cNvPr>
          <p:cNvSpPr>
            <a:spLocks noGrp="1"/>
          </p:cNvSpPr>
          <p:nvPr>
            <p:ph idx="1"/>
          </p:nvPr>
        </p:nvSpPr>
        <p:spPr/>
        <p:txBody>
          <a:bodyPr>
            <a:normAutofit fontScale="92500" lnSpcReduction="10000"/>
          </a:bodyPr>
          <a:lstStyle/>
          <a:p>
            <a:r>
              <a:rPr lang="es-ES" dirty="0"/>
              <a:t>Menos, es mejor:</a:t>
            </a:r>
          </a:p>
          <a:p>
            <a:pPr lvl="1"/>
            <a:r>
              <a:rPr lang="es-ES" dirty="0"/>
              <a:t>Medir es costoso.</a:t>
            </a:r>
          </a:p>
          <a:p>
            <a:pPr lvl="1"/>
            <a:r>
              <a:rPr lang="es-ES" dirty="0"/>
              <a:t>Medir añade burocracia.</a:t>
            </a:r>
          </a:p>
          <a:p>
            <a:pPr lvl="1"/>
            <a:r>
              <a:rPr lang="es-ES" dirty="0"/>
              <a:t>El objetivo de un equipo scrum es ofrecer la mejor relación valor / coste.</a:t>
            </a:r>
          </a:p>
          <a:p>
            <a:r>
              <a:rPr lang="es-ES" dirty="0"/>
              <a:t>Aspectos que deben cuestionarse antes de monitorizar y medir un indicador:</a:t>
            </a:r>
          </a:p>
          <a:p>
            <a:pPr lvl="1"/>
            <a:r>
              <a:rPr lang="es-ES" dirty="0"/>
              <a:t>¿Por qué?</a:t>
            </a:r>
          </a:p>
          <a:p>
            <a:pPr lvl="1"/>
            <a:r>
              <a:rPr lang="es-ES" dirty="0"/>
              <a:t>¿Qué valor proporciona esta medición?</a:t>
            </a:r>
          </a:p>
          <a:p>
            <a:pPr lvl="1"/>
            <a:r>
              <a:rPr lang="es-ES" dirty="0"/>
              <a:t>¿Qué valor se pierde si se omite?</a:t>
            </a:r>
          </a:p>
          <a:p>
            <a:r>
              <a:rPr lang="es-ES" dirty="0"/>
              <a:t>El objetivo de scrum es producir el mayor valor posible de forma continua y la cuestión clave para la incorporación de indicadores en la gestión de proyectos es:</a:t>
            </a:r>
          </a:p>
          <a:p>
            <a:pPr lvl="1"/>
            <a:r>
              <a:rPr lang="es-ES" b="1" u="sng" dirty="0"/>
              <a:t>¿Cómo contribuye el uso del indicador en el valor que el proyecto proporciona al cliente?</a:t>
            </a:r>
            <a:endParaRPr lang="es-CL" b="1" u="sng" dirty="0"/>
          </a:p>
        </p:txBody>
      </p:sp>
      <p:sp>
        <p:nvSpPr>
          <p:cNvPr id="5" name="Footer Placeholder 4">
            <a:extLst>
              <a:ext uri="{FF2B5EF4-FFF2-40B4-BE49-F238E27FC236}">
                <a16:creationId xmlns:a16="http://schemas.microsoft.com/office/drawing/2014/main" id="{6FA3A927-021D-44F4-8D41-269FBD806B8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5795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33B-4A0E-4B0F-A50A-1BAAFA1C3C99}"/>
              </a:ext>
            </a:extLst>
          </p:cNvPr>
          <p:cNvSpPr>
            <a:spLocks noGrp="1"/>
          </p:cNvSpPr>
          <p:nvPr>
            <p:ph type="title"/>
          </p:nvPr>
        </p:nvSpPr>
        <p:spPr/>
        <p:txBody>
          <a:bodyPr vert="horz" lIns="91440" tIns="45720" rIns="91440" bIns="45720" rtlCol="0" anchor="b">
            <a:normAutofit/>
          </a:bodyPr>
          <a:lstStyle/>
          <a:p>
            <a:r>
              <a:rPr lang="en-US" sz="3200" dirty="0" err="1">
                <a:solidFill>
                  <a:srgbClr val="FFFFFF"/>
                </a:solidFill>
              </a:rPr>
              <a:t>Recordando</a:t>
            </a:r>
            <a:r>
              <a:rPr lang="en-US" sz="3200" dirty="0">
                <a:solidFill>
                  <a:srgbClr val="FFFFFF"/>
                </a:solidFill>
              </a:rPr>
              <a:t> un </a:t>
            </a:r>
            <a:r>
              <a:rPr lang="en-US" sz="3200" dirty="0" err="1">
                <a:solidFill>
                  <a:srgbClr val="FFFFFF"/>
                </a:solidFill>
              </a:rPr>
              <a:t>poco</a:t>
            </a:r>
            <a:r>
              <a:rPr lang="en-US" sz="3200" dirty="0">
                <a:solidFill>
                  <a:srgbClr val="FFFFFF"/>
                </a:solidFill>
              </a:rPr>
              <a:t>, scrum </a:t>
            </a:r>
            <a:r>
              <a:rPr lang="en-US" sz="3200" dirty="0" err="1">
                <a:solidFill>
                  <a:srgbClr val="FFFFFF"/>
                </a:solidFill>
              </a:rPr>
              <a:t>avanzado</a:t>
            </a:r>
            <a:endParaRPr lang="en-US" sz="3200" dirty="0">
              <a:solidFill>
                <a:srgbClr val="FFFFFF"/>
              </a:solidFill>
            </a:endParaRPr>
          </a:p>
        </p:txBody>
      </p:sp>
      <p:sp>
        <p:nvSpPr>
          <p:cNvPr id="6" name="Content Placeholder 5">
            <a:extLst>
              <a:ext uri="{FF2B5EF4-FFF2-40B4-BE49-F238E27FC236}">
                <a16:creationId xmlns:a16="http://schemas.microsoft.com/office/drawing/2014/main" id="{783B95CA-C13C-4FEE-821F-FDAF5D95E1DB}"/>
              </a:ext>
            </a:extLst>
          </p:cNvPr>
          <p:cNvSpPr>
            <a:spLocks noGrp="1"/>
          </p:cNvSpPr>
          <p:nvPr>
            <p:ph idx="1"/>
          </p:nvPr>
        </p:nvSpPr>
        <p:spPr/>
        <p:txBody>
          <a:bodyPr vert="horz" lIns="91440" tIns="45720" rIns="91440" bIns="45720" rtlCol="0" anchor="ctr">
            <a:normAutofit lnSpcReduction="10000"/>
          </a:bodyPr>
          <a:lstStyle/>
          <a:p>
            <a:pPr>
              <a:lnSpc>
                <a:spcPct val="90000"/>
              </a:lnSpc>
            </a:pPr>
            <a:r>
              <a:rPr lang="en-US" sz="1400" b="1" dirty="0" err="1">
                <a:solidFill>
                  <a:srgbClr val="FFFFFF"/>
                </a:solidFill>
              </a:rPr>
              <a:t>Aplicación</a:t>
            </a:r>
            <a:r>
              <a:rPr lang="en-US" sz="1400" b="1" dirty="0">
                <a:solidFill>
                  <a:srgbClr val="FFFFFF"/>
                </a:solidFill>
              </a:rPr>
              <a:t> de </a:t>
            </a:r>
            <a:r>
              <a:rPr lang="en-US" sz="1400" b="1" dirty="0" err="1">
                <a:solidFill>
                  <a:srgbClr val="FFFFFF"/>
                </a:solidFill>
              </a:rPr>
              <a:t>valores</a:t>
            </a:r>
            <a:r>
              <a:rPr lang="en-US" sz="1400" b="1" dirty="0">
                <a:solidFill>
                  <a:srgbClr val="FFFFFF"/>
                </a:solidFill>
              </a:rPr>
              <a:t> </a:t>
            </a:r>
            <a:r>
              <a:rPr lang="en-US" sz="1400" b="1" dirty="0" err="1">
                <a:solidFill>
                  <a:srgbClr val="FFFFFF"/>
                </a:solidFill>
              </a:rPr>
              <a:t>ágiles</a:t>
            </a:r>
            <a:endParaRPr lang="en-US" sz="1400" b="1" dirty="0">
              <a:solidFill>
                <a:srgbClr val="FFFFFF"/>
              </a:solidFill>
            </a:endParaRPr>
          </a:p>
          <a:p>
            <a:pPr lvl="1">
              <a:lnSpc>
                <a:spcPct val="90000"/>
              </a:lnSpc>
            </a:pPr>
            <a:r>
              <a:rPr lang="en-US" sz="1400" dirty="0">
                <a:solidFill>
                  <a:srgbClr val="FFFFFF"/>
                </a:solidFill>
              </a:rPr>
              <a:t>Personas &gt; </a:t>
            </a:r>
            <a:r>
              <a:rPr lang="en-US" sz="1400" dirty="0" err="1">
                <a:solidFill>
                  <a:srgbClr val="FFFFFF"/>
                </a:solidFill>
              </a:rPr>
              <a:t>procesos</a:t>
            </a:r>
            <a:endParaRPr lang="en-US" sz="1400" dirty="0">
              <a:solidFill>
                <a:srgbClr val="FFFFFF"/>
              </a:solidFill>
            </a:endParaRPr>
          </a:p>
          <a:p>
            <a:pPr lvl="1">
              <a:lnSpc>
                <a:spcPct val="90000"/>
              </a:lnSpc>
            </a:pPr>
            <a:r>
              <a:rPr lang="en-US" sz="1400" dirty="0" err="1">
                <a:solidFill>
                  <a:srgbClr val="FFFFFF"/>
                </a:solidFill>
              </a:rPr>
              <a:t>Resultado</a:t>
            </a:r>
            <a:r>
              <a:rPr lang="en-US" sz="1400" dirty="0">
                <a:solidFill>
                  <a:srgbClr val="FFFFFF"/>
                </a:solidFill>
              </a:rPr>
              <a:t> &gt; </a:t>
            </a:r>
            <a:r>
              <a:rPr lang="en-US" sz="1400" dirty="0" err="1">
                <a:solidFill>
                  <a:srgbClr val="FFFFFF"/>
                </a:solidFill>
              </a:rPr>
              <a:t>documentación</a:t>
            </a:r>
            <a:endParaRPr lang="en-US" sz="1400" dirty="0">
              <a:solidFill>
                <a:srgbClr val="FFFFFF"/>
              </a:solidFill>
            </a:endParaRPr>
          </a:p>
          <a:p>
            <a:pPr lvl="1">
              <a:lnSpc>
                <a:spcPct val="90000"/>
              </a:lnSpc>
            </a:pPr>
            <a:r>
              <a:rPr lang="en-US" sz="1400" dirty="0" err="1">
                <a:solidFill>
                  <a:srgbClr val="FFFFFF"/>
                </a:solidFill>
              </a:rPr>
              <a:t>Colaboración</a:t>
            </a:r>
            <a:r>
              <a:rPr lang="en-US" sz="1400" dirty="0">
                <a:solidFill>
                  <a:srgbClr val="FFFFFF"/>
                </a:solidFill>
              </a:rPr>
              <a:t> &gt; </a:t>
            </a:r>
            <a:r>
              <a:rPr lang="en-US" sz="1400" dirty="0" err="1">
                <a:solidFill>
                  <a:srgbClr val="FFFFFF"/>
                </a:solidFill>
              </a:rPr>
              <a:t>negociación</a:t>
            </a:r>
            <a:endParaRPr lang="en-US" sz="1400" dirty="0">
              <a:solidFill>
                <a:srgbClr val="FFFFFF"/>
              </a:solidFill>
            </a:endParaRPr>
          </a:p>
          <a:p>
            <a:pPr lvl="1">
              <a:lnSpc>
                <a:spcPct val="90000"/>
              </a:lnSpc>
            </a:pPr>
            <a:r>
              <a:rPr lang="en-US" sz="1400" dirty="0">
                <a:solidFill>
                  <a:srgbClr val="FFFFFF"/>
                </a:solidFill>
              </a:rPr>
              <a:t>Cambio &gt; </a:t>
            </a:r>
            <a:r>
              <a:rPr lang="en-US" sz="1400" dirty="0" err="1">
                <a:solidFill>
                  <a:srgbClr val="FFFFFF"/>
                </a:solidFill>
              </a:rPr>
              <a:t>planificación</a:t>
            </a:r>
            <a:endParaRPr lang="en-US" sz="1400" dirty="0">
              <a:solidFill>
                <a:srgbClr val="FFFFFF"/>
              </a:solidFill>
            </a:endParaRPr>
          </a:p>
          <a:p>
            <a:pPr>
              <a:lnSpc>
                <a:spcPct val="90000"/>
              </a:lnSpc>
            </a:pPr>
            <a:r>
              <a:rPr lang="en-US" sz="1400" b="1" dirty="0">
                <a:solidFill>
                  <a:srgbClr val="FFFFFF"/>
                </a:solidFill>
              </a:rPr>
              <a:t>Para </a:t>
            </a:r>
            <a:r>
              <a:rPr lang="en-US" sz="1400" b="1" dirty="0" err="1">
                <a:solidFill>
                  <a:srgbClr val="FFFFFF"/>
                </a:solidFill>
              </a:rPr>
              <a:t>avanzar</a:t>
            </a:r>
            <a:r>
              <a:rPr lang="en-US" sz="1400" b="1" dirty="0">
                <a:solidFill>
                  <a:srgbClr val="FFFFFF"/>
                </a:solidFill>
              </a:rPr>
              <a:t> </a:t>
            </a:r>
            <a:r>
              <a:rPr lang="en-US" sz="1400" b="1" dirty="0" err="1">
                <a:solidFill>
                  <a:srgbClr val="FFFFFF"/>
                </a:solidFill>
              </a:rPr>
              <a:t>en</a:t>
            </a:r>
            <a:r>
              <a:rPr lang="en-US" sz="1400" b="1" dirty="0">
                <a:solidFill>
                  <a:srgbClr val="FFFFFF"/>
                </a:solidFill>
              </a:rPr>
              <a:t> scrum</a:t>
            </a:r>
          </a:p>
          <a:p>
            <a:pPr lvl="1">
              <a:lnSpc>
                <a:spcPct val="90000"/>
              </a:lnSpc>
            </a:pPr>
            <a:r>
              <a:rPr lang="en-US" sz="1400" dirty="0" err="1">
                <a:solidFill>
                  <a:srgbClr val="FFFFFF"/>
                </a:solidFill>
              </a:rPr>
              <a:t>Incertidumbre</a:t>
            </a:r>
            <a:endParaRPr lang="en-US" sz="1400" dirty="0">
              <a:solidFill>
                <a:srgbClr val="FFFFFF"/>
              </a:solidFill>
            </a:endParaRPr>
          </a:p>
          <a:p>
            <a:pPr lvl="1">
              <a:lnSpc>
                <a:spcPct val="90000"/>
              </a:lnSpc>
            </a:pPr>
            <a:r>
              <a:rPr lang="en-US" sz="1400" dirty="0">
                <a:solidFill>
                  <a:srgbClr val="FFFFFF"/>
                </a:solidFill>
              </a:rPr>
              <a:t>Auto </a:t>
            </a:r>
            <a:r>
              <a:rPr lang="en-US" sz="1400" dirty="0" err="1">
                <a:solidFill>
                  <a:srgbClr val="FFFFFF"/>
                </a:solidFill>
              </a:rPr>
              <a:t>organización</a:t>
            </a:r>
            <a:endParaRPr lang="en-US" sz="1400" dirty="0">
              <a:solidFill>
                <a:srgbClr val="FFFFFF"/>
              </a:solidFill>
            </a:endParaRPr>
          </a:p>
          <a:p>
            <a:pPr lvl="1">
              <a:lnSpc>
                <a:spcPct val="90000"/>
              </a:lnSpc>
            </a:pPr>
            <a:r>
              <a:rPr lang="en-US" sz="1400" dirty="0" err="1">
                <a:solidFill>
                  <a:srgbClr val="FFFFFF"/>
                </a:solidFill>
              </a:rPr>
              <a:t>Fases</a:t>
            </a:r>
            <a:r>
              <a:rPr lang="en-US" sz="1400" dirty="0">
                <a:solidFill>
                  <a:srgbClr val="FFFFFF"/>
                </a:solidFill>
              </a:rPr>
              <a:t> de </a:t>
            </a:r>
            <a:r>
              <a:rPr lang="en-US" sz="1400" dirty="0" err="1">
                <a:solidFill>
                  <a:srgbClr val="FFFFFF"/>
                </a:solidFill>
              </a:rPr>
              <a:t>desarrollo</a:t>
            </a:r>
            <a:r>
              <a:rPr lang="en-US" sz="1400" dirty="0">
                <a:solidFill>
                  <a:srgbClr val="FFFFFF"/>
                </a:solidFill>
              </a:rPr>
              <a:t> </a:t>
            </a:r>
            <a:r>
              <a:rPr lang="en-US" sz="1400" dirty="0" err="1">
                <a:solidFill>
                  <a:srgbClr val="FFFFFF"/>
                </a:solidFill>
              </a:rPr>
              <a:t>solapadas</a:t>
            </a:r>
            <a:endParaRPr lang="en-US" sz="1400" dirty="0">
              <a:solidFill>
                <a:srgbClr val="FFFFFF"/>
              </a:solidFill>
            </a:endParaRPr>
          </a:p>
          <a:p>
            <a:pPr lvl="1">
              <a:lnSpc>
                <a:spcPct val="90000"/>
              </a:lnSpc>
            </a:pPr>
            <a:r>
              <a:rPr lang="en-US" sz="1400" dirty="0" err="1">
                <a:solidFill>
                  <a:srgbClr val="FFFFFF"/>
                </a:solidFill>
              </a:rPr>
              <a:t>Multiaprendizaje</a:t>
            </a:r>
            <a:endParaRPr lang="en-US" sz="1400" dirty="0">
              <a:solidFill>
                <a:srgbClr val="FFFFFF"/>
              </a:solidFill>
            </a:endParaRPr>
          </a:p>
          <a:p>
            <a:pPr lvl="1">
              <a:lnSpc>
                <a:spcPct val="90000"/>
              </a:lnSpc>
            </a:pPr>
            <a:r>
              <a:rPr lang="en-US" sz="1400" dirty="0">
                <a:solidFill>
                  <a:srgbClr val="FFFFFF"/>
                </a:solidFill>
              </a:rPr>
              <a:t>Control </a:t>
            </a:r>
            <a:r>
              <a:rPr lang="en-US" sz="1400" dirty="0" err="1">
                <a:solidFill>
                  <a:srgbClr val="FFFFFF"/>
                </a:solidFill>
              </a:rPr>
              <a:t>sutil</a:t>
            </a:r>
            <a:endParaRPr lang="en-US" sz="1400" dirty="0">
              <a:solidFill>
                <a:srgbClr val="FFFFFF"/>
              </a:solidFill>
            </a:endParaRPr>
          </a:p>
          <a:p>
            <a:pPr lvl="1">
              <a:lnSpc>
                <a:spcPct val="90000"/>
              </a:lnSpc>
            </a:pPr>
            <a:r>
              <a:rPr lang="en-US" sz="1400" dirty="0" err="1">
                <a:solidFill>
                  <a:srgbClr val="FFFFFF"/>
                </a:solidFill>
              </a:rPr>
              <a:t>Difusión</a:t>
            </a:r>
            <a:r>
              <a:rPr lang="en-US" sz="1400" dirty="0">
                <a:solidFill>
                  <a:srgbClr val="FFFFFF"/>
                </a:solidFill>
              </a:rPr>
              <a:t> del </a:t>
            </a:r>
            <a:r>
              <a:rPr lang="en-US" sz="1400" dirty="0" err="1">
                <a:solidFill>
                  <a:srgbClr val="FFFFFF"/>
                </a:solidFill>
              </a:rPr>
              <a:t>conocimiento</a:t>
            </a:r>
            <a:endParaRPr lang="en-US" sz="1400" dirty="0">
              <a:solidFill>
                <a:srgbClr val="FFFFFF"/>
              </a:solidFill>
            </a:endParaRPr>
          </a:p>
        </p:txBody>
      </p:sp>
      <p:sp>
        <p:nvSpPr>
          <p:cNvPr id="5" name="Footer Placeholder 4">
            <a:extLst>
              <a:ext uri="{FF2B5EF4-FFF2-40B4-BE49-F238E27FC236}">
                <a16:creationId xmlns:a16="http://schemas.microsoft.com/office/drawing/2014/main" id="{165B5476-3254-4FFB-9669-9AA4BBF0C8B5}"/>
              </a:ext>
            </a:extLst>
          </p:cNvPr>
          <p:cNvSpPr>
            <a:spLocks noGrp="1"/>
          </p:cNvSpPr>
          <p:nvPr>
            <p:ph type="ftr" sz="quarter" idx="11"/>
          </p:nvPr>
        </p:nvSpPr>
        <p:spPr/>
        <p:txBody>
          <a:bodyPr vert="horz" lIns="91440" tIns="45720" rIns="91440" bIns="45720" rtlCol="0" anchor="b">
            <a:normAutofit/>
          </a:bodyPr>
          <a:lstStyle/>
          <a:p>
            <a:pPr defTabSz="914400">
              <a:spcAft>
                <a:spcPts val="600"/>
              </a:spcAft>
            </a:pPr>
            <a:r>
              <a:rPr lang="en-US" kern="1200" dirty="0">
                <a:solidFill>
                  <a:srgbClr val="FFFFFF"/>
                </a:solidFill>
                <a:latin typeface="+mn-lt"/>
                <a:ea typeface="+mn-ea"/>
                <a:cs typeface="+mn-cs"/>
              </a:rPr>
              <a:t>Rodrigo Alfaro Pinto, rfalfarop@gmail.com</a:t>
            </a:r>
          </a:p>
        </p:txBody>
      </p:sp>
      <p:sp>
        <p:nvSpPr>
          <p:cNvPr id="9" name="Rectangle 8">
            <a:extLst>
              <a:ext uri="{FF2B5EF4-FFF2-40B4-BE49-F238E27FC236}">
                <a16:creationId xmlns:a16="http://schemas.microsoft.com/office/drawing/2014/main" id="{D65A9772-48A2-4984-AD5D-56F9DCF1CD6C}"/>
              </a:ext>
            </a:extLst>
          </p:cNvPr>
          <p:cNvSpPr/>
          <p:nvPr/>
        </p:nvSpPr>
        <p:spPr>
          <a:xfrm>
            <a:off x="5285998" y="2222287"/>
            <a:ext cx="6096000" cy="646331"/>
          </a:xfrm>
          <a:prstGeom prst="rect">
            <a:avLst/>
          </a:prstGeom>
        </p:spPr>
        <p:txBody>
          <a:bodyPr>
            <a:spAutoFit/>
          </a:bodyPr>
          <a:lstStyle/>
          <a:p>
            <a:r>
              <a:rPr lang="en-US" dirty="0" err="1">
                <a:latin typeface="Arial" panose="020B0604020202020204" pitchFamily="34" charset="0"/>
              </a:rPr>
              <a:t>Autores</a:t>
            </a:r>
            <a:r>
              <a:rPr lang="en-US" dirty="0">
                <a:latin typeface="Arial" panose="020B0604020202020204" pitchFamily="34" charset="0"/>
              </a:rPr>
              <a:t>: </a:t>
            </a:r>
            <a:r>
              <a:rPr lang="en-US" dirty="0" err="1">
                <a:latin typeface="Arial" panose="020B0604020202020204" pitchFamily="34" charset="0"/>
              </a:rPr>
              <a:t>Hirotaka</a:t>
            </a:r>
            <a:r>
              <a:rPr lang="en-US" dirty="0">
                <a:latin typeface="Arial" panose="020B0604020202020204" pitchFamily="34" charset="0"/>
              </a:rPr>
              <a:t> Takeuchi e </a:t>
            </a:r>
            <a:r>
              <a:rPr lang="en-US" dirty="0" err="1">
                <a:latin typeface="Arial" panose="020B0604020202020204" pitchFamily="34" charset="0"/>
              </a:rPr>
              <a:t>Ikujiro</a:t>
            </a:r>
            <a:r>
              <a:rPr lang="en-US" dirty="0">
                <a:latin typeface="Arial" panose="020B0604020202020204" pitchFamily="34" charset="0"/>
              </a:rPr>
              <a:t> Nonaka “The New </a:t>
            </a:r>
            <a:r>
              <a:rPr lang="en-US" dirty="0" err="1">
                <a:latin typeface="Arial" panose="020B0604020202020204" pitchFamily="34" charset="0"/>
              </a:rPr>
              <a:t>New</a:t>
            </a:r>
            <a:r>
              <a:rPr lang="en-US" dirty="0">
                <a:latin typeface="Arial" panose="020B0604020202020204" pitchFamily="34" charset="0"/>
              </a:rPr>
              <a:t> Product Development Game” 1986 </a:t>
            </a:r>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2065810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8B19-F735-4D37-8EF8-E2635735DD09}"/>
              </a:ext>
            </a:extLst>
          </p:cNvPr>
          <p:cNvSpPr>
            <a:spLocks noGrp="1"/>
          </p:cNvSpPr>
          <p:nvPr>
            <p:ph type="title"/>
          </p:nvPr>
        </p:nvSpPr>
        <p:spPr/>
        <p:txBody>
          <a:bodyPr/>
          <a:lstStyle/>
          <a:p>
            <a:r>
              <a:rPr lang="es-CL" dirty="0"/>
              <a:t>Responsabilidades</a:t>
            </a:r>
          </a:p>
        </p:txBody>
      </p:sp>
      <p:sp>
        <p:nvSpPr>
          <p:cNvPr id="3" name="Content Placeholder 2">
            <a:extLst>
              <a:ext uri="{FF2B5EF4-FFF2-40B4-BE49-F238E27FC236}">
                <a16:creationId xmlns:a16="http://schemas.microsoft.com/office/drawing/2014/main" id="{E6458509-35A9-4EA2-B0A5-BBE1A2AF478D}"/>
              </a:ext>
            </a:extLst>
          </p:cNvPr>
          <p:cNvSpPr>
            <a:spLocks noGrp="1"/>
          </p:cNvSpPr>
          <p:nvPr>
            <p:ph idx="1"/>
          </p:nvPr>
        </p:nvSpPr>
        <p:spPr/>
        <p:txBody>
          <a:bodyPr/>
          <a:lstStyle/>
          <a:p>
            <a:r>
              <a:rPr lang="es-ES" dirty="0"/>
              <a:t>Al pasar del scrum técnico, basado en reglas, al scrum avanzado, para aplicar directamente principios de gestión ágil con en el conocimiento y experiencia de los equipos, el ámbito de responsabilidades que se deben cubrir va más allá de los roles de proyecto:</a:t>
            </a:r>
          </a:p>
          <a:p>
            <a:pPr lvl="1"/>
            <a:r>
              <a:rPr lang="es-ES" u="sng" dirty="0"/>
              <a:t>La organización, como realidad sistémica debe dar respuesta de forma coordinada y alineada con su visión, a responsabilidades en tres áreas: Gerencia, procesos y producción</a:t>
            </a:r>
            <a:r>
              <a:rPr lang="es-ES" dirty="0"/>
              <a:t>.</a:t>
            </a:r>
            <a:endParaRPr lang="es-CL" dirty="0"/>
          </a:p>
        </p:txBody>
      </p:sp>
      <p:sp>
        <p:nvSpPr>
          <p:cNvPr id="4" name="Footer Placeholder 3">
            <a:extLst>
              <a:ext uri="{FF2B5EF4-FFF2-40B4-BE49-F238E27FC236}">
                <a16:creationId xmlns:a16="http://schemas.microsoft.com/office/drawing/2014/main" id="{0C5F81DE-D5AF-431D-84B5-19C20A77E40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61334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F99DCB2-081B-4737-B26A-D0896ECB2A81}"/>
              </a:ext>
            </a:extLst>
          </p:cNvPr>
          <p:cNvPicPr>
            <a:picLocks noGrp="1" noChangeAspect="1"/>
          </p:cNvPicPr>
          <p:nvPr>
            <p:ph idx="1"/>
          </p:nvPr>
        </p:nvPicPr>
        <p:blipFill>
          <a:blip r:embed="rId3"/>
          <a:stretch>
            <a:fillRect/>
          </a:stretch>
        </p:blipFill>
        <p:spPr>
          <a:xfrm>
            <a:off x="5280472" y="929129"/>
            <a:ext cx="6268062" cy="482656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5497AA1E-5EE1-4637-BB5B-B514A81B3E4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2800"/>
              <a:t>Responsabilidades</a:t>
            </a:r>
          </a:p>
        </p:txBody>
      </p:sp>
      <p:sp>
        <p:nvSpPr>
          <p:cNvPr id="4" name="Footer Placeholder 3">
            <a:extLst>
              <a:ext uri="{FF2B5EF4-FFF2-40B4-BE49-F238E27FC236}">
                <a16:creationId xmlns:a16="http://schemas.microsoft.com/office/drawing/2014/main" id="{1C9FEE02-AACE-4F82-AC37-487D93247F86}"/>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73142977"/>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13DD-7D26-444C-98EC-15BF29E31A15}"/>
              </a:ext>
            </a:extLst>
          </p:cNvPr>
          <p:cNvSpPr>
            <a:spLocks noGrp="1"/>
          </p:cNvSpPr>
          <p:nvPr>
            <p:ph type="title"/>
          </p:nvPr>
        </p:nvSpPr>
        <p:spPr/>
        <p:txBody>
          <a:bodyPr/>
          <a:lstStyle/>
          <a:p>
            <a:r>
              <a:rPr lang="es-CL" dirty="0"/>
              <a:t>Responsabilidades</a:t>
            </a:r>
          </a:p>
        </p:txBody>
      </p:sp>
      <p:sp>
        <p:nvSpPr>
          <p:cNvPr id="3" name="Content Placeholder 2">
            <a:extLst>
              <a:ext uri="{FF2B5EF4-FFF2-40B4-BE49-F238E27FC236}">
                <a16:creationId xmlns:a16="http://schemas.microsoft.com/office/drawing/2014/main" id="{813FBE1A-6CCA-45FE-B19B-D72BA1247FA1}"/>
              </a:ext>
            </a:extLst>
          </p:cNvPr>
          <p:cNvSpPr>
            <a:spLocks noGrp="1"/>
          </p:cNvSpPr>
          <p:nvPr>
            <p:ph idx="1"/>
          </p:nvPr>
        </p:nvSpPr>
        <p:spPr/>
        <p:txBody>
          <a:bodyPr>
            <a:normAutofit fontScale="85000" lnSpcReduction="20000"/>
          </a:bodyPr>
          <a:lstStyle/>
          <a:p>
            <a:r>
              <a:rPr lang="es-ES" dirty="0"/>
              <a:t>De gerencia</a:t>
            </a:r>
          </a:p>
          <a:p>
            <a:pPr lvl="1"/>
            <a:r>
              <a:rPr lang="es-ES" dirty="0"/>
              <a:t>Equilibrio sistémico de la organización.</a:t>
            </a:r>
          </a:p>
          <a:p>
            <a:pPr lvl="1"/>
            <a:r>
              <a:rPr lang="es-ES" dirty="0"/>
              <a:t>Coherencia del modelo.</a:t>
            </a:r>
          </a:p>
          <a:p>
            <a:pPr lvl="1"/>
            <a:r>
              <a:rPr lang="es-ES" dirty="0"/>
              <a:t>Medios y formación.</a:t>
            </a:r>
          </a:p>
          <a:p>
            <a:r>
              <a:rPr lang="es-ES" dirty="0"/>
              <a:t>De procesos</a:t>
            </a:r>
          </a:p>
          <a:p>
            <a:pPr lvl="1"/>
            <a:r>
              <a:rPr lang="es-ES" dirty="0"/>
              <a:t>Configuración flexible de scrum.</a:t>
            </a:r>
          </a:p>
          <a:p>
            <a:pPr lvl="1"/>
            <a:r>
              <a:rPr lang="es-ES" dirty="0"/>
              <a:t>Mejora continua.</a:t>
            </a:r>
          </a:p>
          <a:p>
            <a:pPr lvl="1"/>
            <a:r>
              <a:rPr lang="es-ES" dirty="0"/>
              <a:t>Garantía de funcionamiento de scrum en cada proyecto (en scrum técnico asignada al rol de Scrum Master).</a:t>
            </a:r>
          </a:p>
          <a:p>
            <a:r>
              <a:rPr lang="es-ES" dirty="0"/>
              <a:t>De producción</a:t>
            </a:r>
          </a:p>
          <a:p>
            <a:pPr lvl="1"/>
            <a:r>
              <a:rPr lang="es-ES" dirty="0"/>
              <a:t>Producto(en scrum técnico asignada al rol de Propietario del producto).</a:t>
            </a:r>
          </a:p>
          <a:p>
            <a:pPr lvl="1"/>
            <a:r>
              <a:rPr lang="es-ES" dirty="0"/>
              <a:t>Auto-organización (en scrum técnico asignada al equipo).</a:t>
            </a:r>
          </a:p>
          <a:p>
            <a:pPr lvl="1"/>
            <a:r>
              <a:rPr lang="es-ES" dirty="0"/>
              <a:t>Tecnología ágil (en scrum técnico asignada al equipo).</a:t>
            </a:r>
            <a:endParaRPr lang="es-CL" dirty="0"/>
          </a:p>
        </p:txBody>
      </p:sp>
      <p:sp>
        <p:nvSpPr>
          <p:cNvPr id="4" name="Footer Placeholder 3">
            <a:extLst>
              <a:ext uri="{FF2B5EF4-FFF2-40B4-BE49-F238E27FC236}">
                <a16:creationId xmlns:a16="http://schemas.microsoft.com/office/drawing/2014/main" id="{27AB3A8A-76E4-44DD-9F59-2AED5F8C21B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556108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B64B47A-C632-4800-B93D-51AD6EA94356}"/>
              </a:ext>
            </a:extLst>
          </p:cNvPr>
          <p:cNvPicPr>
            <a:picLocks noGrp="1" noChangeAspect="1"/>
          </p:cNvPicPr>
          <p:nvPr>
            <p:ph idx="1"/>
          </p:nvPr>
        </p:nvPicPr>
        <p:blipFill>
          <a:blip r:embed="rId3"/>
          <a:stretch>
            <a:fillRect/>
          </a:stretch>
        </p:blipFill>
        <p:spPr>
          <a:xfrm>
            <a:off x="5280472" y="1259469"/>
            <a:ext cx="6268062" cy="416588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C47113DD-7D26-444C-98EC-15BF29E31A15}"/>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2800"/>
              <a:t>Responsabilidades</a:t>
            </a:r>
          </a:p>
        </p:txBody>
      </p:sp>
      <p:sp>
        <p:nvSpPr>
          <p:cNvPr id="4" name="Footer Placeholder 3">
            <a:extLst>
              <a:ext uri="{FF2B5EF4-FFF2-40B4-BE49-F238E27FC236}">
                <a16:creationId xmlns:a16="http://schemas.microsoft.com/office/drawing/2014/main" id="{27AB3A8A-76E4-44DD-9F59-2AED5F8C21BD}"/>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797755958"/>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AE4C-2AC3-471A-A2ED-C050E86FC4D5}"/>
              </a:ext>
            </a:extLst>
          </p:cNvPr>
          <p:cNvSpPr>
            <a:spLocks noGrp="1"/>
          </p:cNvSpPr>
          <p:nvPr>
            <p:ph type="title"/>
          </p:nvPr>
        </p:nvSpPr>
        <p:spPr/>
        <p:txBody>
          <a:bodyPr/>
          <a:lstStyle/>
          <a:p>
            <a:r>
              <a:rPr lang="es-CL" dirty="0"/>
              <a:t>Responsabilidades</a:t>
            </a:r>
          </a:p>
        </p:txBody>
      </p:sp>
      <p:sp>
        <p:nvSpPr>
          <p:cNvPr id="3" name="Content Placeholder 2">
            <a:extLst>
              <a:ext uri="{FF2B5EF4-FFF2-40B4-BE49-F238E27FC236}">
                <a16:creationId xmlns:a16="http://schemas.microsoft.com/office/drawing/2014/main" id="{FE2EFC8D-AF5B-4F67-B2E5-0AEC22FEEDA8}"/>
              </a:ext>
            </a:extLst>
          </p:cNvPr>
          <p:cNvSpPr>
            <a:spLocks noGrp="1"/>
          </p:cNvSpPr>
          <p:nvPr>
            <p:ph idx="1"/>
          </p:nvPr>
        </p:nvSpPr>
        <p:spPr/>
        <p:txBody>
          <a:bodyPr>
            <a:normAutofit lnSpcReduction="10000"/>
          </a:bodyPr>
          <a:lstStyle/>
          <a:p>
            <a:r>
              <a:rPr lang="es-ES" dirty="0"/>
              <a:t>Lo más aconsejable en fases de implantación, en equipos no familiarizados con desarrollo ágil es la adopción del modelo de roles de scrum técnico.</a:t>
            </a:r>
          </a:p>
          <a:p>
            <a:r>
              <a:rPr lang="es-ES" dirty="0"/>
              <a:t>En la evolución hacia un nivel más maduro y global de agilidad en la organización es aconsejable adaptar el marco de scrum a la realidad de la organización, </a:t>
            </a:r>
            <a:r>
              <a:rPr lang="es-ES" u="sng" dirty="0"/>
              <a:t>de forma que lo relevante no sea la presencia de determinados roles y reglas, sino cubrir adecuadamente todas las responsabilidades necesarias a nivel de organización</a:t>
            </a:r>
            <a:r>
              <a:rPr lang="es-ES" dirty="0"/>
              <a:t>.</a:t>
            </a:r>
          </a:p>
          <a:p>
            <a:r>
              <a:rPr lang="es-ES" dirty="0"/>
              <a:t>Un ejemplo de asignación flexible de las responsabilidades del ámbito de proyecto sobre el esquema de puestos ya existente en la organización podría ser:</a:t>
            </a:r>
          </a:p>
          <a:p>
            <a:pPr lvl="1"/>
            <a:r>
              <a:rPr lang="es-ES" dirty="0"/>
              <a:t>Garantía de funcionamiento de scrum =&gt; Calidad o procesos</a:t>
            </a:r>
          </a:p>
          <a:p>
            <a:pPr lvl="1"/>
            <a:r>
              <a:rPr lang="es-ES" dirty="0"/>
              <a:t>Garantía de gestión de producto =&gt; </a:t>
            </a:r>
            <a:r>
              <a:rPr lang="es-ES" dirty="0" err="1"/>
              <a:t>Product</a:t>
            </a:r>
            <a:r>
              <a:rPr lang="es-ES" dirty="0"/>
              <a:t> manager</a:t>
            </a:r>
          </a:p>
          <a:p>
            <a:pPr lvl="1"/>
            <a:r>
              <a:rPr lang="es-ES" dirty="0"/>
              <a:t>Autoorganización y tecnología ágil = Equipo</a:t>
            </a:r>
            <a:endParaRPr lang="es-CL" dirty="0"/>
          </a:p>
        </p:txBody>
      </p:sp>
      <p:sp>
        <p:nvSpPr>
          <p:cNvPr id="4" name="Footer Placeholder 3">
            <a:extLst>
              <a:ext uri="{FF2B5EF4-FFF2-40B4-BE49-F238E27FC236}">
                <a16:creationId xmlns:a16="http://schemas.microsoft.com/office/drawing/2014/main" id="{BAB97591-60CB-424D-9905-72E7B3F2EDF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788305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5774-45FC-4132-98D6-B152B3EBF7AA}"/>
              </a:ext>
            </a:extLst>
          </p:cNvPr>
          <p:cNvSpPr>
            <a:spLocks noGrp="1"/>
          </p:cNvSpPr>
          <p:nvPr>
            <p:ph type="title"/>
          </p:nvPr>
        </p:nvSpPr>
        <p:spPr/>
        <p:txBody>
          <a:bodyPr/>
          <a:lstStyle/>
          <a:p>
            <a:r>
              <a:rPr lang="es-CL" dirty="0" err="1"/>
              <a:t>Responsbailidades</a:t>
            </a:r>
            <a:endParaRPr lang="es-CL" dirty="0"/>
          </a:p>
        </p:txBody>
      </p:sp>
      <p:sp>
        <p:nvSpPr>
          <p:cNvPr id="3" name="Content Placeholder 2">
            <a:extLst>
              <a:ext uri="{FF2B5EF4-FFF2-40B4-BE49-F238E27FC236}">
                <a16:creationId xmlns:a16="http://schemas.microsoft.com/office/drawing/2014/main" id="{80398844-8627-40A6-8D96-53767817597E}"/>
              </a:ext>
            </a:extLst>
          </p:cNvPr>
          <p:cNvSpPr>
            <a:spLocks noGrp="1"/>
          </p:cNvSpPr>
          <p:nvPr>
            <p:ph idx="1"/>
          </p:nvPr>
        </p:nvSpPr>
        <p:spPr/>
        <p:txBody>
          <a:bodyPr/>
          <a:lstStyle/>
          <a:p>
            <a:r>
              <a:rPr lang="es-ES" dirty="0"/>
              <a:t>Tanto en la implantación de agilidad, las responsabilidades necesarias se asignan a roles de la estructura de la empresa, o se crean nuevos puestos (Propietario de producto o Scrum Master), </a:t>
            </a:r>
            <a:r>
              <a:rPr lang="es-ES" u="sng" dirty="0"/>
              <a:t>lo importante es que las personas que los desempeñan tengan la experiencia y conocimiento profesional necesario</a:t>
            </a:r>
            <a:r>
              <a:rPr lang="es-ES" dirty="0"/>
              <a:t>.</a:t>
            </a:r>
            <a:endParaRPr lang="es-CL" dirty="0"/>
          </a:p>
        </p:txBody>
      </p:sp>
      <p:sp>
        <p:nvSpPr>
          <p:cNvPr id="4" name="Footer Placeholder 3">
            <a:extLst>
              <a:ext uri="{FF2B5EF4-FFF2-40B4-BE49-F238E27FC236}">
                <a16:creationId xmlns:a16="http://schemas.microsoft.com/office/drawing/2014/main" id="{55776186-CC08-436E-98FA-EA06549A038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09418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D336D4B-F9C3-4167-9191-8DA896C803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069BF0B4-2BF1-40F2-8D8E-9CFCED97D9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4FD00CB7-29A3-4F94-81A8-2BE4B7EB84BD}"/>
              </a:ext>
            </a:extLst>
          </p:cNvPr>
          <p:cNvPicPr>
            <a:picLocks noGrp="1" noChangeAspect="1"/>
          </p:cNvPicPr>
          <p:nvPr>
            <p:ph sz="half" idx="2"/>
          </p:nvPr>
        </p:nvPicPr>
        <p:blipFill>
          <a:blip r:embed="rId2"/>
          <a:stretch>
            <a:fillRect/>
          </a:stretch>
        </p:blipFill>
        <p:spPr>
          <a:xfrm>
            <a:off x="514351" y="514350"/>
            <a:ext cx="8022329" cy="393094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8C0FCB01-3D8B-4E14-AB88-FE62A764D9D2}"/>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a:t>Metodologías</a:t>
            </a:r>
          </a:p>
        </p:txBody>
      </p:sp>
      <p:sp>
        <p:nvSpPr>
          <p:cNvPr id="5" name="Content Placeholder 4">
            <a:extLst>
              <a:ext uri="{FF2B5EF4-FFF2-40B4-BE49-F238E27FC236}">
                <a16:creationId xmlns:a16="http://schemas.microsoft.com/office/drawing/2014/main" id="{4F19889E-EAF1-4585-B1F4-E9E095CDEA28}"/>
              </a:ext>
            </a:extLst>
          </p:cNvPr>
          <p:cNvSpPr>
            <a:spLocks noGrp="1"/>
          </p:cNvSpPr>
          <p:nvPr>
            <p:ph sz="half" idx="1"/>
          </p:nvPr>
        </p:nvSpPr>
        <p:spPr>
          <a:xfrm>
            <a:off x="5344886" y="5176569"/>
            <a:ext cx="6028400" cy="970450"/>
          </a:xfrm>
        </p:spPr>
        <p:txBody>
          <a:bodyPr vert="horz" lIns="91440" tIns="45720" rIns="91440" bIns="45720" rtlCol="0" anchor="ctr">
            <a:normAutofit/>
          </a:bodyPr>
          <a:lstStyle/>
          <a:p>
            <a:r>
              <a:rPr lang="en-US" sz="1600">
                <a:solidFill>
                  <a:srgbClr val="FEFEFE"/>
                </a:solidFill>
              </a:rPr>
              <a:t>Las diferentes prácticas y metodologías responden a combinaciones de tres conceptos y dos patrones de gestión de proyectos.</a:t>
            </a:r>
          </a:p>
        </p:txBody>
      </p:sp>
      <p:sp>
        <p:nvSpPr>
          <p:cNvPr id="4" name="Footer Placeholder 3">
            <a:extLst>
              <a:ext uri="{FF2B5EF4-FFF2-40B4-BE49-F238E27FC236}">
                <a16:creationId xmlns:a16="http://schemas.microsoft.com/office/drawing/2014/main" id="{391A121C-FC66-417D-B085-669B1BDA559D}"/>
              </a:ext>
            </a:extLst>
          </p:cNvPr>
          <p:cNvSpPr>
            <a:spLocks noGrp="1"/>
          </p:cNvSpPr>
          <p:nvPr>
            <p:ph type="ftr" sz="quarter" idx="11"/>
          </p:nvPr>
        </p:nvSpPr>
        <p:spPr>
          <a:xfrm>
            <a:off x="451514" y="6204651"/>
            <a:ext cx="8644320" cy="365125"/>
          </a:xfrm>
        </p:spPr>
        <p:txBody>
          <a:bodyPr vert="horz" lIns="91440" tIns="45720" rIns="91440" bIns="45720" rtlCol="0" anchor="b">
            <a:normAutofit/>
          </a:bodyPr>
          <a:lstStyle/>
          <a:p>
            <a:pPr defTabSz="914400">
              <a:spcAft>
                <a:spcPts val="600"/>
              </a:spcAft>
            </a:pPr>
            <a:r>
              <a:rPr lang="en-US" kern="1200">
                <a:solidFill>
                  <a:srgbClr val="FEFEFE"/>
                </a:solidFill>
                <a:latin typeface="+mn-lt"/>
                <a:ea typeface="+mn-ea"/>
                <a:cs typeface="+mn-cs"/>
              </a:rPr>
              <a:t>Rodrigo Alfaro Pinto, rfalfarop@gmail.com</a:t>
            </a:r>
          </a:p>
        </p:txBody>
      </p:sp>
    </p:spTree>
    <p:extLst>
      <p:ext uri="{BB962C8B-B14F-4D97-AF65-F5344CB8AC3E}">
        <p14:creationId xmlns:p14="http://schemas.microsoft.com/office/powerpoint/2010/main" val="3370632045"/>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11BE-27AF-462D-AAC5-AA698C1EA07E}"/>
              </a:ext>
            </a:extLst>
          </p:cNvPr>
          <p:cNvSpPr>
            <a:spLocks noGrp="1"/>
          </p:cNvSpPr>
          <p:nvPr>
            <p:ph type="title"/>
          </p:nvPr>
        </p:nvSpPr>
        <p:spPr/>
        <p:txBody>
          <a:bodyPr/>
          <a:lstStyle/>
          <a:p>
            <a:r>
              <a:rPr lang="es-CL" dirty="0"/>
              <a:t>Metodologías</a:t>
            </a:r>
          </a:p>
        </p:txBody>
      </p:sp>
      <p:sp>
        <p:nvSpPr>
          <p:cNvPr id="6" name="Content Placeholder 5">
            <a:extLst>
              <a:ext uri="{FF2B5EF4-FFF2-40B4-BE49-F238E27FC236}">
                <a16:creationId xmlns:a16="http://schemas.microsoft.com/office/drawing/2014/main" id="{32CDB503-5384-4CE5-9903-F3BC9CD94011}"/>
              </a:ext>
            </a:extLst>
          </p:cNvPr>
          <p:cNvSpPr>
            <a:spLocks noGrp="1"/>
          </p:cNvSpPr>
          <p:nvPr>
            <p:ph idx="1"/>
          </p:nvPr>
        </p:nvSpPr>
        <p:spPr/>
        <p:txBody>
          <a:bodyPr/>
          <a:lstStyle/>
          <a:p>
            <a:r>
              <a:rPr lang="es-ES" dirty="0"/>
              <a:t>Agilidad y gestión evolutiva no son lo mismo. Se puede hacer gestión evolutiva empleando agilidad o empleando ingeniería concurrente.</a:t>
            </a:r>
            <a:endParaRPr lang="es-CL" dirty="0"/>
          </a:p>
        </p:txBody>
      </p:sp>
      <p:sp>
        <p:nvSpPr>
          <p:cNvPr id="5" name="Footer Placeholder 4">
            <a:extLst>
              <a:ext uri="{FF2B5EF4-FFF2-40B4-BE49-F238E27FC236}">
                <a16:creationId xmlns:a16="http://schemas.microsoft.com/office/drawing/2014/main" id="{90CC6707-56FC-4D39-A3A5-CD41F0181D13}"/>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2350148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5F5F-67CF-41B0-98B3-E25A02F6167E}"/>
              </a:ext>
            </a:extLst>
          </p:cNvPr>
          <p:cNvSpPr>
            <a:spLocks noGrp="1"/>
          </p:cNvSpPr>
          <p:nvPr>
            <p:ph type="title"/>
          </p:nvPr>
        </p:nvSpPr>
        <p:spPr/>
        <p:txBody>
          <a:bodyPr/>
          <a:lstStyle/>
          <a:p>
            <a:r>
              <a:rPr lang="es-CL" dirty="0"/>
              <a:t>Personas, procesos y tecnología</a:t>
            </a:r>
          </a:p>
        </p:txBody>
      </p:sp>
      <p:sp>
        <p:nvSpPr>
          <p:cNvPr id="3" name="Content Placeholder 2">
            <a:extLst>
              <a:ext uri="{FF2B5EF4-FFF2-40B4-BE49-F238E27FC236}">
                <a16:creationId xmlns:a16="http://schemas.microsoft.com/office/drawing/2014/main" id="{6BA0C707-3FF6-4D87-A99C-E4B939293B2F}"/>
              </a:ext>
            </a:extLst>
          </p:cNvPr>
          <p:cNvSpPr>
            <a:spLocks noGrp="1"/>
          </p:cNvSpPr>
          <p:nvPr>
            <p:ph idx="1"/>
          </p:nvPr>
        </p:nvSpPr>
        <p:spPr/>
        <p:txBody>
          <a:bodyPr/>
          <a:lstStyle/>
          <a:p>
            <a:r>
              <a:rPr lang="es-ES" dirty="0"/>
              <a:t>El cuerpo de conocimiento de Scrum Manager reconsidera dos vértices del triángulo clásico de los factores de producción: Personas - Procesos y Tecnología. El de procesos y el de personas.</a:t>
            </a:r>
            <a:endParaRPr lang="es-CL" dirty="0"/>
          </a:p>
        </p:txBody>
      </p:sp>
      <p:sp>
        <p:nvSpPr>
          <p:cNvPr id="4" name="Footer Placeholder 3">
            <a:extLst>
              <a:ext uri="{FF2B5EF4-FFF2-40B4-BE49-F238E27FC236}">
                <a16:creationId xmlns:a16="http://schemas.microsoft.com/office/drawing/2014/main" id="{18F37784-34AD-44E2-8D31-3393F427FE58}"/>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06138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AE61-7E88-4679-B059-0E71100AFFD5}"/>
              </a:ext>
            </a:extLst>
          </p:cNvPr>
          <p:cNvSpPr>
            <a:spLocks noGrp="1"/>
          </p:cNvSpPr>
          <p:nvPr>
            <p:ph type="title"/>
          </p:nvPr>
        </p:nvSpPr>
        <p:spPr/>
        <p:txBody>
          <a:bodyPr/>
          <a:lstStyle/>
          <a:p>
            <a:r>
              <a:rPr lang="es-ES" dirty="0"/>
              <a:t>¿El indicador es apropiado para el fin que se debe conseguir?</a:t>
            </a:r>
            <a:endParaRPr lang="es-CL" dirty="0"/>
          </a:p>
        </p:txBody>
      </p:sp>
      <p:sp>
        <p:nvSpPr>
          <p:cNvPr id="3" name="Content Placeholder 2">
            <a:extLst>
              <a:ext uri="{FF2B5EF4-FFF2-40B4-BE49-F238E27FC236}">
                <a16:creationId xmlns:a16="http://schemas.microsoft.com/office/drawing/2014/main" id="{B97D51E4-8E42-4182-910B-C278D321510D}"/>
              </a:ext>
            </a:extLst>
          </p:cNvPr>
          <p:cNvSpPr>
            <a:spLocks noGrp="1"/>
          </p:cNvSpPr>
          <p:nvPr>
            <p:ph idx="1"/>
          </p:nvPr>
        </p:nvSpPr>
        <p:spPr/>
        <p:txBody>
          <a:bodyPr/>
          <a:lstStyle/>
          <a:p>
            <a:r>
              <a:rPr lang="es-ES" dirty="0"/>
              <a:t>Medir no es, o no debería ser, un fin en sí mismo.</a:t>
            </a:r>
          </a:p>
          <a:p>
            <a:r>
              <a:rPr lang="es-ES" dirty="0"/>
              <a:t>¿Cuál es el fin?</a:t>
            </a:r>
          </a:p>
          <a:p>
            <a:r>
              <a:rPr lang="es-ES" dirty="0"/>
              <a:t>¿Cumplir agendas, mejorar la eficiencia del equipo, las previsiones…?</a:t>
            </a:r>
          </a:p>
          <a:p>
            <a:r>
              <a:rPr lang="es-ES" dirty="0"/>
              <a:t>Sean críticos. Si después de analizarlo no les convence, decida usarlo o no, ya que ustedes son el gestor del proyecto.</a:t>
            </a:r>
          </a:p>
          <a:p>
            <a:r>
              <a:rPr lang="es-ES" u="sng" dirty="0"/>
              <a:t>Determinar qué medir es la parte más difícil. En el mejor de los casos, las decisiones erróneas sólo supondrán un costo de gestión evitable; pero también pueden empeorar lo que se intenta mejorar.</a:t>
            </a:r>
            <a:endParaRPr lang="es-CL" u="sng" dirty="0"/>
          </a:p>
        </p:txBody>
      </p:sp>
      <p:sp>
        <p:nvSpPr>
          <p:cNvPr id="4" name="Footer Placeholder 3">
            <a:extLst>
              <a:ext uri="{FF2B5EF4-FFF2-40B4-BE49-F238E27FC236}">
                <a16:creationId xmlns:a16="http://schemas.microsoft.com/office/drawing/2014/main" id="{6F706E83-243B-4FA2-90DF-4178C8C2514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16415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7195-6837-4D6B-B336-71FB7EC98C0A}"/>
              </a:ext>
            </a:extLst>
          </p:cNvPr>
          <p:cNvSpPr>
            <a:spLocks noGrp="1"/>
          </p:cNvSpPr>
          <p:nvPr>
            <p:ph type="title"/>
          </p:nvPr>
        </p:nvSpPr>
        <p:spPr/>
        <p:txBody>
          <a:bodyPr/>
          <a:lstStyle/>
          <a:p>
            <a:r>
              <a:rPr lang="es-CL" dirty="0"/>
              <a:t>Procesos</a:t>
            </a:r>
          </a:p>
        </p:txBody>
      </p:sp>
      <p:sp>
        <p:nvSpPr>
          <p:cNvPr id="3" name="Content Placeholder 2">
            <a:extLst>
              <a:ext uri="{FF2B5EF4-FFF2-40B4-BE49-F238E27FC236}">
                <a16:creationId xmlns:a16="http://schemas.microsoft.com/office/drawing/2014/main" id="{9646E3AA-9BB6-4D1E-B11A-5DF3FDBB7859}"/>
              </a:ext>
            </a:extLst>
          </p:cNvPr>
          <p:cNvSpPr>
            <a:spLocks noGrp="1"/>
          </p:cNvSpPr>
          <p:nvPr>
            <p:ph idx="1"/>
          </p:nvPr>
        </p:nvSpPr>
        <p:spPr/>
        <p:txBody>
          <a:bodyPr>
            <a:normAutofit/>
          </a:bodyPr>
          <a:lstStyle/>
          <a:p>
            <a:r>
              <a:rPr lang="es-ES" dirty="0"/>
              <a:t>Para diferenciar los procedimientos en sus dos tipos posibles, podemos decir que en uno, las personas ayudan al proceso, y en el otro son las prácticas las que ayudan a las personas.</a:t>
            </a:r>
          </a:p>
          <a:p>
            <a:r>
              <a:rPr lang="es-ES" dirty="0"/>
              <a:t>En el primer caso el </a:t>
            </a:r>
            <a:r>
              <a:rPr lang="es-ES" u="sng" dirty="0"/>
              <a:t>proceso</a:t>
            </a:r>
            <a:r>
              <a:rPr lang="es-ES" dirty="0"/>
              <a:t> es el protagonista, el que sabe cómo hacer el trabajo y la persona se integra en el sistema como instrumento, como operario o supervisor.</a:t>
            </a:r>
          </a:p>
          <a:p>
            <a:r>
              <a:rPr lang="es-ES" dirty="0"/>
              <a:t>En el segundo, el artífice es la persona y el proceso la </a:t>
            </a:r>
            <a:r>
              <a:rPr lang="es-ES" u="sng" dirty="0"/>
              <a:t>práctica</a:t>
            </a:r>
            <a:r>
              <a:rPr lang="es-ES" dirty="0"/>
              <a:t> una ayuda, una herramienta que simplifica aspectos “mecánicos” o rutinarios.</a:t>
            </a:r>
          </a:p>
          <a:p>
            <a:r>
              <a:rPr lang="es-ES" u="sng" dirty="0"/>
              <a:t>Por eso a los primeros los llamamos procesos y a los segundos prácticas.</a:t>
            </a:r>
            <a:endParaRPr lang="es-CL" u="sng" dirty="0"/>
          </a:p>
        </p:txBody>
      </p:sp>
      <p:sp>
        <p:nvSpPr>
          <p:cNvPr id="4" name="Footer Placeholder 3">
            <a:extLst>
              <a:ext uri="{FF2B5EF4-FFF2-40B4-BE49-F238E27FC236}">
                <a16:creationId xmlns:a16="http://schemas.microsoft.com/office/drawing/2014/main" id="{E2EBAACE-1DCA-49FE-9D9B-95A940DBDD4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773936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7195-6837-4D6B-B336-71FB7EC98C0A}"/>
              </a:ext>
            </a:extLst>
          </p:cNvPr>
          <p:cNvSpPr>
            <a:spLocks noGrp="1"/>
          </p:cNvSpPr>
          <p:nvPr>
            <p:ph type="title"/>
          </p:nvPr>
        </p:nvSpPr>
        <p:spPr/>
        <p:txBody>
          <a:bodyPr/>
          <a:lstStyle/>
          <a:p>
            <a:r>
              <a:rPr lang="es-CL" dirty="0"/>
              <a:t>Procesos</a:t>
            </a:r>
          </a:p>
        </p:txBody>
      </p:sp>
      <p:sp>
        <p:nvSpPr>
          <p:cNvPr id="3" name="Content Placeholder 2">
            <a:extLst>
              <a:ext uri="{FF2B5EF4-FFF2-40B4-BE49-F238E27FC236}">
                <a16:creationId xmlns:a16="http://schemas.microsoft.com/office/drawing/2014/main" id="{9646E3AA-9BB6-4D1E-B11A-5DF3FDBB7859}"/>
              </a:ext>
            </a:extLst>
          </p:cNvPr>
          <p:cNvSpPr>
            <a:spLocks noGrp="1"/>
          </p:cNvSpPr>
          <p:nvPr>
            <p:ph idx="1"/>
          </p:nvPr>
        </p:nvSpPr>
        <p:spPr/>
        <p:txBody>
          <a:bodyPr>
            <a:normAutofit/>
          </a:bodyPr>
          <a:lstStyle/>
          <a:p>
            <a:r>
              <a:rPr lang="es-ES" dirty="0"/>
              <a:t>La principal diferencia entre unos y otros es el tipo de conocimiento con el que trabajan. El conocimiento pueden ser:</a:t>
            </a:r>
          </a:p>
          <a:p>
            <a:pPr lvl="1"/>
            <a:r>
              <a:rPr lang="es-ES" b="1" dirty="0"/>
              <a:t>Explícito</a:t>
            </a:r>
            <a:r>
              <a:rPr lang="es-ES" dirty="0"/>
              <a:t>: contenido en los procesos y la tecnología</a:t>
            </a:r>
          </a:p>
          <a:p>
            <a:pPr lvl="1"/>
            <a:r>
              <a:rPr lang="es-ES" b="1" dirty="0"/>
              <a:t>Tácito</a:t>
            </a:r>
            <a:r>
              <a:rPr lang="es-ES" dirty="0"/>
              <a:t>: El aplicado por la persona en base a su conocimiento, práctica, experiencia y habilidad.</a:t>
            </a:r>
            <a:endParaRPr lang="es-CL" dirty="0"/>
          </a:p>
        </p:txBody>
      </p:sp>
      <p:sp>
        <p:nvSpPr>
          <p:cNvPr id="4" name="Footer Placeholder 3">
            <a:extLst>
              <a:ext uri="{FF2B5EF4-FFF2-40B4-BE49-F238E27FC236}">
                <a16:creationId xmlns:a16="http://schemas.microsoft.com/office/drawing/2014/main" id="{E2EBAACE-1DCA-49FE-9D9B-95A940DBDD4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264273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DB43-380A-45DC-951F-561C138E6831}"/>
              </a:ext>
            </a:extLst>
          </p:cNvPr>
          <p:cNvSpPr>
            <a:spLocks noGrp="1"/>
          </p:cNvSpPr>
          <p:nvPr>
            <p:ph type="title"/>
          </p:nvPr>
        </p:nvSpPr>
        <p:spPr/>
        <p:txBody>
          <a:bodyPr/>
          <a:lstStyle/>
          <a:p>
            <a:r>
              <a:rPr lang="es-CL" dirty="0"/>
              <a:t>Procesos</a:t>
            </a:r>
          </a:p>
        </p:txBody>
      </p:sp>
      <p:sp>
        <p:nvSpPr>
          <p:cNvPr id="3" name="Content Placeholder 2">
            <a:extLst>
              <a:ext uri="{FF2B5EF4-FFF2-40B4-BE49-F238E27FC236}">
                <a16:creationId xmlns:a16="http://schemas.microsoft.com/office/drawing/2014/main" id="{64EEFDC5-B615-4967-9A01-E086AE810978}"/>
              </a:ext>
            </a:extLst>
          </p:cNvPr>
          <p:cNvSpPr>
            <a:spLocks noGrp="1"/>
          </p:cNvSpPr>
          <p:nvPr>
            <p:ph idx="1"/>
          </p:nvPr>
        </p:nvSpPr>
        <p:spPr/>
        <p:txBody>
          <a:bodyPr/>
          <a:lstStyle/>
          <a:p>
            <a:r>
              <a:rPr lang="es-ES" dirty="0"/>
              <a:t>Scrum Manager aporta una consideración sobre el triángulo tradicional personas-procesos-tecnología, considerando que los procedimientos de trabajo pueden ser:</a:t>
            </a:r>
          </a:p>
          <a:p>
            <a:pPr lvl="1"/>
            <a:r>
              <a:rPr lang="es-ES" b="1" dirty="0"/>
              <a:t>Procesos</a:t>
            </a:r>
            <a:r>
              <a:rPr lang="es-ES" dirty="0"/>
              <a:t>: Si su ejecución aporta conocimiento clave para lograr el resultado. Son por tanto contenedores de conocimiento “explicitado” en el proceso y la tecnología que emplea.</a:t>
            </a:r>
          </a:p>
          <a:p>
            <a:pPr lvl="1"/>
            <a:r>
              <a:rPr lang="es-ES" b="1" dirty="0"/>
              <a:t>Prácticas</a:t>
            </a:r>
            <a:r>
              <a:rPr lang="es-ES" dirty="0"/>
              <a:t>: Si el procedimiento ayuda a las persona, que es quien aporta con su conocimiento tácito, </a:t>
            </a:r>
            <a:r>
              <a:rPr lang="es-ES" u="sng" dirty="0"/>
              <a:t>el “saber hacer” es clave para lograr el resultado</a:t>
            </a:r>
            <a:r>
              <a:rPr lang="es-ES" dirty="0"/>
              <a:t>.</a:t>
            </a:r>
            <a:endParaRPr lang="es-CL" dirty="0"/>
          </a:p>
        </p:txBody>
      </p:sp>
      <p:sp>
        <p:nvSpPr>
          <p:cNvPr id="4" name="Footer Placeholder 3">
            <a:extLst>
              <a:ext uri="{FF2B5EF4-FFF2-40B4-BE49-F238E27FC236}">
                <a16:creationId xmlns:a16="http://schemas.microsoft.com/office/drawing/2014/main" id="{DEC8835B-CE88-4707-A9FA-FB0AA7A41F0A}"/>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357795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E8CE8EF2-77C8-40F3-93F2-465BBDF1A28D}"/>
              </a:ext>
            </a:extLst>
          </p:cNvPr>
          <p:cNvPicPr>
            <a:picLocks noGrp="1" noChangeAspect="1"/>
          </p:cNvPicPr>
          <p:nvPr>
            <p:ph idx="1"/>
          </p:nvPr>
        </p:nvPicPr>
        <p:blipFill>
          <a:blip r:embed="rId3"/>
          <a:stretch>
            <a:fillRect/>
          </a:stretch>
        </p:blipFill>
        <p:spPr>
          <a:xfrm>
            <a:off x="5280472" y="1226943"/>
            <a:ext cx="6268062" cy="42309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797953C0-88D7-46DA-A92F-438607D87E37}"/>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Procesos</a:t>
            </a:r>
          </a:p>
        </p:txBody>
      </p:sp>
      <p:sp>
        <p:nvSpPr>
          <p:cNvPr id="4" name="Footer Placeholder 3">
            <a:extLst>
              <a:ext uri="{FF2B5EF4-FFF2-40B4-BE49-F238E27FC236}">
                <a16:creationId xmlns:a16="http://schemas.microsoft.com/office/drawing/2014/main" id="{95EFF4FE-D43B-45D5-B195-E7757CBDF75D}"/>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61149754"/>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0028-401D-44F2-BE76-810F088AAE96}"/>
              </a:ext>
            </a:extLst>
          </p:cNvPr>
          <p:cNvSpPr>
            <a:spLocks noGrp="1"/>
          </p:cNvSpPr>
          <p:nvPr>
            <p:ph type="title"/>
          </p:nvPr>
        </p:nvSpPr>
        <p:spPr/>
        <p:txBody>
          <a:bodyPr/>
          <a:lstStyle/>
          <a:p>
            <a:r>
              <a:rPr lang="es-CL" dirty="0"/>
              <a:t>Procesos</a:t>
            </a:r>
          </a:p>
        </p:txBody>
      </p:sp>
      <p:sp>
        <p:nvSpPr>
          <p:cNvPr id="3" name="Content Placeholder 2">
            <a:extLst>
              <a:ext uri="{FF2B5EF4-FFF2-40B4-BE49-F238E27FC236}">
                <a16:creationId xmlns:a16="http://schemas.microsoft.com/office/drawing/2014/main" id="{AF9F69BE-FC01-4BA9-B307-C3E3A34399A3}"/>
              </a:ext>
            </a:extLst>
          </p:cNvPr>
          <p:cNvSpPr>
            <a:spLocks noGrp="1"/>
          </p:cNvSpPr>
          <p:nvPr>
            <p:ph idx="1"/>
          </p:nvPr>
        </p:nvSpPr>
        <p:spPr/>
        <p:txBody>
          <a:bodyPr/>
          <a:lstStyle/>
          <a:p>
            <a:r>
              <a:rPr lang="es-ES" dirty="0"/>
              <a:t>Los modelos de ingeniería de procesos, consideran al binomio “proceso-tecnología” como principal responsable de la calidad del resultado. Su antítesis, la agilidad, da el protagonismo del resultado a las personas.</a:t>
            </a:r>
          </a:p>
          <a:p>
            <a:r>
              <a:rPr lang="es-ES" dirty="0"/>
              <a:t>Desde el punto de vista de Scrum Manager, ambas opciones son válidas, pero para tipos de trabajos distintos. En entornos de producción industrial, las personas aportan trabajo para ejecutar y supervisar los procesos.</a:t>
            </a:r>
          </a:p>
          <a:p>
            <a:r>
              <a:rPr lang="es-ES" u="sng" dirty="0"/>
              <a:t>Sin embargo para las empresas del conocimiento que trabajan en escenarios rápidos e innovadores, las personas aportan con su talento y el know-how que da valor al resultado</a:t>
            </a:r>
            <a:r>
              <a:rPr lang="es-ES" dirty="0"/>
              <a:t>.</a:t>
            </a:r>
            <a:endParaRPr lang="es-CL" dirty="0"/>
          </a:p>
        </p:txBody>
      </p:sp>
      <p:sp>
        <p:nvSpPr>
          <p:cNvPr id="4" name="Footer Placeholder 3">
            <a:extLst>
              <a:ext uri="{FF2B5EF4-FFF2-40B4-BE49-F238E27FC236}">
                <a16:creationId xmlns:a16="http://schemas.microsoft.com/office/drawing/2014/main" id="{4F3ED2E9-2258-419D-9C6F-F93379116397}"/>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867760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AB36-9EA3-4C49-9272-27060774987B}"/>
              </a:ext>
            </a:extLst>
          </p:cNvPr>
          <p:cNvSpPr>
            <a:spLocks noGrp="1"/>
          </p:cNvSpPr>
          <p:nvPr>
            <p:ph type="title"/>
          </p:nvPr>
        </p:nvSpPr>
        <p:spPr/>
        <p:txBody>
          <a:bodyPr/>
          <a:lstStyle/>
          <a:p>
            <a:r>
              <a:rPr lang="es-CL" dirty="0"/>
              <a:t>Personas</a:t>
            </a:r>
          </a:p>
        </p:txBody>
      </p:sp>
      <p:sp>
        <p:nvSpPr>
          <p:cNvPr id="3" name="Content Placeholder 2">
            <a:extLst>
              <a:ext uri="{FF2B5EF4-FFF2-40B4-BE49-F238E27FC236}">
                <a16:creationId xmlns:a16="http://schemas.microsoft.com/office/drawing/2014/main" id="{6D0E5CBF-2E0A-4886-A438-CACAAAA968BD}"/>
              </a:ext>
            </a:extLst>
          </p:cNvPr>
          <p:cNvSpPr>
            <a:spLocks noGrp="1"/>
          </p:cNvSpPr>
          <p:nvPr>
            <p:ph idx="1"/>
          </p:nvPr>
        </p:nvSpPr>
        <p:spPr/>
        <p:txBody>
          <a:bodyPr/>
          <a:lstStyle/>
          <a:p>
            <a:r>
              <a:rPr lang="es-ES" u="sng" dirty="0"/>
              <a:t>Las organizaciones que necesitan innovar continuamente, o que se mueven en sectores de innovación muy rápido, obtienen mejores resultados si hacen responsables de esa innovación al talento de las personas más que a la ejecución de procesos</a:t>
            </a:r>
            <a:r>
              <a:rPr lang="es-ES" dirty="0"/>
              <a:t>.</a:t>
            </a:r>
          </a:p>
          <a:p>
            <a:r>
              <a:rPr lang="es-ES" dirty="0"/>
              <a:t>En este tipo de organizaciones es importante asegurar, además del nivel de creatividad del equipo, su capacidad para aprender.</a:t>
            </a:r>
          </a:p>
          <a:p>
            <a:r>
              <a:rPr lang="es-ES" dirty="0"/>
              <a:t>El modelo de conversión del conocimiento definido por </a:t>
            </a:r>
            <a:r>
              <a:rPr lang="es-ES" dirty="0" err="1"/>
              <a:t>Nonaka</a:t>
            </a:r>
            <a:r>
              <a:rPr lang="es-ES" dirty="0"/>
              <a:t> y </a:t>
            </a:r>
            <a:r>
              <a:rPr lang="es-ES" dirty="0" err="1"/>
              <a:t>Takeuchi</a:t>
            </a:r>
            <a:r>
              <a:rPr lang="es-ES" dirty="0"/>
              <a:t> (</a:t>
            </a:r>
            <a:r>
              <a:rPr lang="es-ES" dirty="0" err="1"/>
              <a:t>Nonaka</a:t>
            </a:r>
            <a:r>
              <a:rPr lang="es-ES" dirty="0"/>
              <a:t> &amp; </a:t>
            </a:r>
            <a:r>
              <a:rPr lang="es-ES" dirty="0" err="1"/>
              <a:t>Takeuchi</a:t>
            </a:r>
            <a:r>
              <a:rPr lang="es-ES" dirty="0"/>
              <a:t>, </a:t>
            </a:r>
            <a:r>
              <a:rPr lang="es-ES" dirty="0" err="1"/>
              <a:t>The</a:t>
            </a:r>
            <a:r>
              <a:rPr lang="es-ES" dirty="0"/>
              <a:t> </a:t>
            </a:r>
            <a:r>
              <a:rPr lang="es-ES" dirty="0" err="1"/>
              <a:t>Knowledge-Creating</a:t>
            </a:r>
            <a:r>
              <a:rPr lang="es-ES" dirty="0"/>
              <a:t> Company, 1995) define con sus 4 fases el proceso para la adquisición de las personas del conocimiento tácito a través de compartir experiencias, comunicación directa, documentos, manuales y tradiciones, que añade conocimiento novedoso a la base colectiva de la organización.</a:t>
            </a:r>
            <a:endParaRPr lang="es-CL" dirty="0"/>
          </a:p>
        </p:txBody>
      </p:sp>
      <p:sp>
        <p:nvSpPr>
          <p:cNvPr id="4" name="Footer Placeholder 3">
            <a:extLst>
              <a:ext uri="{FF2B5EF4-FFF2-40B4-BE49-F238E27FC236}">
                <a16:creationId xmlns:a16="http://schemas.microsoft.com/office/drawing/2014/main" id="{AD963BD8-040B-4630-9509-26234452CB1B}"/>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935987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AA65EB3-DD2C-4319-9005-80041D06DB9F}"/>
              </a:ext>
            </a:extLst>
          </p:cNvPr>
          <p:cNvPicPr>
            <a:picLocks noGrp="1" noChangeAspect="1"/>
          </p:cNvPicPr>
          <p:nvPr>
            <p:ph idx="1"/>
          </p:nvPr>
        </p:nvPicPr>
        <p:blipFill rotWithShape="1">
          <a:blip r:embed="rId2"/>
          <a:srcRect t="16119"/>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B2DED-2832-473E-A8E0-A3B6CC73CABE}"/>
              </a:ext>
            </a:extLst>
          </p:cNvPr>
          <p:cNvSpPr>
            <a:spLocks noGrp="1"/>
          </p:cNvSpPr>
          <p:nvPr>
            <p:ph type="title"/>
          </p:nvPr>
        </p:nvSpPr>
        <p:spPr>
          <a:xfrm>
            <a:off x="812788" y="4895558"/>
            <a:ext cx="10572000" cy="779529"/>
          </a:xfrm>
        </p:spPr>
        <p:txBody>
          <a:bodyPr vert="horz" lIns="91440" tIns="45720" rIns="91440" bIns="45720" rtlCol="0" anchor="b">
            <a:normAutofit/>
          </a:bodyPr>
          <a:lstStyle/>
          <a:p>
            <a:pPr>
              <a:lnSpc>
                <a:spcPct val="90000"/>
              </a:lnSpc>
            </a:pPr>
            <a:r>
              <a:rPr lang="en-US" sz="2800"/>
              <a:t>Gestión visual Kanban para obtener incremento continuo</a:t>
            </a:r>
          </a:p>
        </p:txBody>
      </p:sp>
      <p:sp>
        <p:nvSpPr>
          <p:cNvPr id="4" name="Footer Placeholder 3">
            <a:extLst>
              <a:ext uri="{FF2B5EF4-FFF2-40B4-BE49-F238E27FC236}">
                <a16:creationId xmlns:a16="http://schemas.microsoft.com/office/drawing/2014/main" id="{0EF07C2B-FEAB-4BD9-985B-767649A952FA}"/>
              </a:ext>
            </a:extLst>
          </p:cNvPr>
          <p:cNvSpPr>
            <a:spLocks noGrp="1"/>
          </p:cNvSpPr>
          <p:nvPr>
            <p:ph type="ftr" sz="quarter" idx="11"/>
          </p:nvPr>
        </p:nvSpPr>
        <p:spPr>
          <a:xfrm>
            <a:off x="451514" y="6041362"/>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1485598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1FA5-4B61-4188-8B32-42CDD69D2F92}"/>
              </a:ext>
            </a:extLst>
          </p:cNvPr>
          <p:cNvSpPr>
            <a:spLocks noGrp="1"/>
          </p:cNvSpPr>
          <p:nvPr>
            <p:ph type="title"/>
          </p:nvPr>
        </p:nvSpPr>
        <p:spPr/>
        <p:txBody>
          <a:bodyPr/>
          <a:lstStyle/>
          <a:p>
            <a:r>
              <a:rPr lang="es-CL" dirty="0"/>
              <a:t>Kanban</a:t>
            </a:r>
          </a:p>
        </p:txBody>
      </p:sp>
      <p:sp>
        <p:nvSpPr>
          <p:cNvPr id="3" name="Content Placeholder 2">
            <a:extLst>
              <a:ext uri="{FF2B5EF4-FFF2-40B4-BE49-F238E27FC236}">
                <a16:creationId xmlns:a16="http://schemas.microsoft.com/office/drawing/2014/main" id="{114FD6DA-F304-416B-9D72-06F67CD449F1}"/>
              </a:ext>
            </a:extLst>
          </p:cNvPr>
          <p:cNvSpPr>
            <a:spLocks noGrp="1"/>
          </p:cNvSpPr>
          <p:nvPr>
            <p:ph idx="1"/>
          </p:nvPr>
        </p:nvSpPr>
        <p:spPr/>
        <p:txBody>
          <a:bodyPr/>
          <a:lstStyle/>
          <a:p>
            <a:r>
              <a:rPr lang="es-ES" dirty="0"/>
              <a:t>El término japonés Kanban, fue el empleado por </a:t>
            </a:r>
            <a:r>
              <a:rPr lang="es-ES" dirty="0" err="1"/>
              <a:t>Taiichi</a:t>
            </a:r>
            <a:r>
              <a:rPr lang="es-ES" dirty="0"/>
              <a:t> </a:t>
            </a:r>
            <a:r>
              <a:rPr lang="es-ES" dirty="0" err="1"/>
              <a:t>Onho</a:t>
            </a:r>
            <a:r>
              <a:rPr lang="es-ES" dirty="0"/>
              <a:t> (Toyota), para referirse al sistema de visualización empleado en los procesos de producción que coordinan en una cadena de montaje la entrega a tiempo de cada parte en el momento que se necesita, evitando sobreproducción y almacenamiento innecesario de producto.</a:t>
            </a:r>
          </a:p>
          <a:p>
            <a:r>
              <a:rPr lang="es-ES" dirty="0"/>
              <a:t>Se puede traducir como tablero o tarjeta de señalización, y su origen se remonta finales de los cuarenta o principio de los cincuenta.</a:t>
            </a:r>
          </a:p>
          <a:p>
            <a:r>
              <a:rPr lang="es-ES" dirty="0"/>
              <a:t>Un ejemplo de Kanban en software es </a:t>
            </a:r>
            <a:r>
              <a:rPr lang="es-ES" dirty="0" err="1"/>
              <a:t>trello</a:t>
            </a:r>
            <a:r>
              <a:rPr lang="es-ES" dirty="0"/>
              <a:t>.</a:t>
            </a:r>
            <a:endParaRPr lang="es-CL" dirty="0"/>
          </a:p>
        </p:txBody>
      </p:sp>
      <p:sp>
        <p:nvSpPr>
          <p:cNvPr id="4" name="Footer Placeholder 3">
            <a:extLst>
              <a:ext uri="{FF2B5EF4-FFF2-40B4-BE49-F238E27FC236}">
                <a16:creationId xmlns:a16="http://schemas.microsoft.com/office/drawing/2014/main" id="{44C837EE-24C3-4C0C-97DE-3659A1A94D1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147287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ACB1D1E-BDE9-4FBC-9A30-466EF69E75B4}"/>
              </a:ext>
            </a:extLst>
          </p:cNvPr>
          <p:cNvPicPr>
            <a:picLocks noGrp="1" noChangeAspect="1"/>
          </p:cNvPicPr>
          <p:nvPr>
            <p:ph idx="1"/>
          </p:nvPr>
        </p:nvPicPr>
        <p:blipFill rotWithShape="1">
          <a:blip r:embed="rId2"/>
          <a:srcRect t="11918" b="14251"/>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21FA5-4B61-4188-8B32-42CDD69D2F92}"/>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a:t>Kanban</a:t>
            </a:r>
          </a:p>
        </p:txBody>
      </p:sp>
      <p:sp>
        <p:nvSpPr>
          <p:cNvPr id="4" name="Footer Placeholder 3">
            <a:extLst>
              <a:ext uri="{FF2B5EF4-FFF2-40B4-BE49-F238E27FC236}">
                <a16:creationId xmlns:a16="http://schemas.microsoft.com/office/drawing/2014/main" id="{44C837EE-24C3-4C0C-97DE-3659A1A94D1E}"/>
              </a:ext>
            </a:extLst>
          </p:cNvPr>
          <p:cNvSpPr>
            <a:spLocks noGrp="1"/>
          </p:cNvSpPr>
          <p:nvPr>
            <p:ph type="ftr" sz="quarter" idx="11"/>
          </p:nvPr>
        </p:nvSpPr>
        <p:spPr>
          <a:xfrm>
            <a:off x="451514" y="6041362"/>
            <a:ext cx="8644320" cy="365125"/>
          </a:xfrm>
        </p:spPr>
        <p:txBody>
          <a:bodyPr vert="horz" lIns="91440" tIns="45720" rIns="91440" bIns="45720" rtlCol="0" anchor="b">
            <a:normAutofit/>
          </a:bodyPr>
          <a:lstStyle/>
          <a:p>
            <a:pPr defTabSz="914400">
              <a:spcAft>
                <a:spcPts val="600"/>
              </a:spcAft>
            </a:pPr>
            <a:r>
              <a:rPr lang="en-US" kern="1200">
                <a:solidFill>
                  <a:schemeClr val="tx1"/>
                </a:solidFill>
                <a:latin typeface="+mn-lt"/>
                <a:ea typeface="+mn-ea"/>
                <a:cs typeface="+mn-cs"/>
              </a:rPr>
              <a:t>Rodrigo Alfaro Pinto, rfalfarop@gmail.com</a:t>
            </a:r>
          </a:p>
        </p:txBody>
      </p:sp>
    </p:spTree>
    <p:extLst>
      <p:ext uri="{BB962C8B-B14F-4D97-AF65-F5344CB8AC3E}">
        <p14:creationId xmlns:p14="http://schemas.microsoft.com/office/powerpoint/2010/main" val="151538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2753-2B17-4790-B2FA-172ACEFAE2FF}"/>
              </a:ext>
            </a:extLst>
          </p:cNvPr>
          <p:cNvSpPr>
            <a:spLocks noGrp="1"/>
          </p:cNvSpPr>
          <p:nvPr>
            <p:ph type="title"/>
          </p:nvPr>
        </p:nvSpPr>
        <p:spPr/>
        <p:txBody>
          <a:bodyPr/>
          <a:lstStyle/>
          <a:p>
            <a:r>
              <a:rPr lang="es-CL" dirty="0"/>
              <a:t>Gestión técnica v/s gestión experta</a:t>
            </a:r>
          </a:p>
        </p:txBody>
      </p:sp>
      <p:sp>
        <p:nvSpPr>
          <p:cNvPr id="3" name="Content Placeholder 2">
            <a:extLst>
              <a:ext uri="{FF2B5EF4-FFF2-40B4-BE49-F238E27FC236}">
                <a16:creationId xmlns:a16="http://schemas.microsoft.com/office/drawing/2014/main" id="{B0820F34-54A7-45FA-B923-AF8488520F47}"/>
              </a:ext>
            </a:extLst>
          </p:cNvPr>
          <p:cNvSpPr>
            <a:spLocks noGrp="1"/>
          </p:cNvSpPr>
          <p:nvPr>
            <p:ph idx="1"/>
          </p:nvPr>
        </p:nvSpPr>
        <p:spPr/>
        <p:txBody>
          <a:bodyPr>
            <a:normAutofit fontScale="77500" lnSpcReduction="20000"/>
          </a:bodyPr>
          <a:lstStyle/>
          <a:p>
            <a:r>
              <a:rPr lang="es-ES" dirty="0"/>
              <a:t>Scrum prescribe roles, </a:t>
            </a:r>
            <a:r>
              <a:rPr lang="es-ES" dirty="0" err="1"/>
              <a:t>kanban</a:t>
            </a:r>
            <a:r>
              <a:rPr lang="es-ES" dirty="0"/>
              <a:t> no.</a:t>
            </a:r>
          </a:p>
          <a:p>
            <a:r>
              <a:rPr lang="es-ES" dirty="0"/>
              <a:t>Scrum trabaja con iteraciones de tiempo fijo, </a:t>
            </a:r>
            <a:r>
              <a:rPr lang="es-ES" dirty="0" err="1"/>
              <a:t>kanban</a:t>
            </a:r>
            <a:r>
              <a:rPr lang="es-ES" dirty="0"/>
              <a:t> con cadencias (simples, múltiples o dirigidas por eventos).</a:t>
            </a:r>
          </a:p>
          <a:p>
            <a:r>
              <a:rPr lang="es-ES" dirty="0"/>
              <a:t>Scrum limita el </a:t>
            </a:r>
            <a:r>
              <a:rPr lang="es-ES" dirty="0" err="1"/>
              <a:t>wip</a:t>
            </a:r>
            <a:r>
              <a:rPr lang="es-ES" dirty="0"/>
              <a:t> por iteración, </a:t>
            </a:r>
            <a:r>
              <a:rPr lang="es-ES" dirty="0" err="1"/>
              <a:t>kanban</a:t>
            </a:r>
            <a:r>
              <a:rPr lang="es-ES" dirty="0"/>
              <a:t> limita el </a:t>
            </a:r>
            <a:r>
              <a:rPr lang="es-ES" dirty="0" err="1"/>
              <a:t>wip</a:t>
            </a:r>
            <a:r>
              <a:rPr lang="es-ES" dirty="0"/>
              <a:t> por estado del flujo de trabajo.</a:t>
            </a:r>
          </a:p>
          <a:p>
            <a:r>
              <a:rPr lang="es-ES" dirty="0"/>
              <a:t>Los equipos de scrum son multidisciplinares, en </a:t>
            </a:r>
            <a:r>
              <a:rPr lang="es-ES" dirty="0" err="1"/>
              <a:t>kanban</a:t>
            </a:r>
            <a:r>
              <a:rPr lang="es-ES" dirty="0"/>
              <a:t> pueden ser de especialistas.</a:t>
            </a:r>
          </a:p>
          <a:p>
            <a:r>
              <a:rPr lang="es-ES" dirty="0"/>
              <a:t>Scrum no permite cambiar tareas del sprint, en </a:t>
            </a:r>
            <a:r>
              <a:rPr lang="es-ES" dirty="0" err="1"/>
              <a:t>kanban</a:t>
            </a:r>
            <a:r>
              <a:rPr lang="es-ES" dirty="0"/>
              <a:t> la tarea puede alterarse hasta entrar en el flujo.</a:t>
            </a:r>
          </a:p>
          <a:p>
            <a:r>
              <a:rPr lang="es-ES" dirty="0"/>
              <a:t>En scrum la pila del producto debe tener la longitud de al menos un sprint. En </a:t>
            </a:r>
            <a:r>
              <a:rPr lang="es-ES" dirty="0" err="1"/>
              <a:t>kanban</a:t>
            </a:r>
            <a:r>
              <a:rPr lang="es-ES" dirty="0"/>
              <a:t> se debe atender al ritmo de arrastre de tareas.</a:t>
            </a:r>
          </a:p>
          <a:p>
            <a:r>
              <a:rPr lang="es-ES" dirty="0"/>
              <a:t>En scrum se deben estimar las historias y las tareas y calcular la velocidad, Kanban no mide tareas ni velocidad.</a:t>
            </a:r>
          </a:p>
          <a:p>
            <a:r>
              <a:rPr lang="es-ES" dirty="0"/>
              <a:t>Scrum necesita una pila del producto priorizada, en </a:t>
            </a:r>
            <a:r>
              <a:rPr lang="es-ES" dirty="0" err="1"/>
              <a:t>kanban</a:t>
            </a:r>
            <a:r>
              <a:rPr lang="es-ES" dirty="0"/>
              <a:t> es la siguiente historia o tarea arrastrada desde el cliente.</a:t>
            </a:r>
          </a:p>
          <a:p>
            <a:r>
              <a:rPr lang="es-ES" dirty="0"/>
              <a:t>Scrum prescribe reuniones diarias, </a:t>
            </a:r>
            <a:r>
              <a:rPr lang="es-ES" dirty="0" err="1"/>
              <a:t>kanban</a:t>
            </a:r>
            <a:r>
              <a:rPr lang="es-ES" dirty="0"/>
              <a:t> no.</a:t>
            </a:r>
          </a:p>
          <a:p>
            <a:r>
              <a:rPr lang="es-ES" dirty="0"/>
              <a:t>Scrum emplea diagramas </a:t>
            </a:r>
            <a:r>
              <a:rPr lang="es-ES" dirty="0" err="1"/>
              <a:t>burndown</a:t>
            </a:r>
            <a:r>
              <a:rPr lang="es-ES" dirty="0"/>
              <a:t>, </a:t>
            </a:r>
            <a:r>
              <a:rPr lang="es-ES" dirty="0" err="1"/>
              <a:t>kanban</a:t>
            </a:r>
            <a:r>
              <a:rPr lang="es-ES" dirty="0"/>
              <a:t> no.</a:t>
            </a:r>
          </a:p>
          <a:p>
            <a:r>
              <a:rPr lang="es-ES" dirty="0"/>
              <a:t>Los tableros scrum se resetean al final de cada sprint.</a:t>
            </a:r>
            <a:endParaRPr lang="es-CL" dirty="0"/>
          </a:p>
        </p:txBody>
      </p:sp>
      <p:sp>
        <p:nvSpPr>
          <p:cNvPr id="4" name="Footer Placeholder 3">
            <a:extLst>
              <a:ext uri="{FF2B5EF4-FFF2-40B4-BE49-F238E27FC236}">
                <a16:creationId xmlns:a16="http://schemas.microsoft.com/office/drawing/2014/main" id="{3DB7D1BC-F83F-402A-95AB-04B4DCC39BC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46560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25B4-68A1-4288-823F-49DF03C202C9}"/>
              </a:ext>
            </a:extLst>
          </p:cNvPr>
          <p:cNvSpPr>
            <a:spLocks noGrp="1"/>
          </p:cNvSpPr>
          <p:nvPr>
            <p:ph type="title"/>
          </p:nvPr>
        </p:nvSpPr>
        <p:spPr/>
        <p:txBody>
          <a:bodyPr/>
          <a:lstStyle/>
          <a:p>
            <a:r>
              <a:rPr lang="es-CL" dirty="0"/>
              <a:t>Velocidad, trabajo y tiempo</a:t>
            </a:r>
          </a:p>
        </p:txBody>
      </p:sp>
      <p:sp>
        <p:nvSpPr>
          <p:cNvPr id="3" name="Content Placeholder 2">
            <a:extLst>
              <a:ext uri="{FF2B5EF4-FFF2-40B4-BE49-F238E27FC236}">
                <a16:creationId xmlns:a16="http://schemas.microsoft.com/office/drawing/2014/main" id="{3A1BB11F-7B2E-4689-9356-C82D6A9A935D}"/>
              </a:ext>
            </a:extLst>
          </p:cNvPr>
          <p:cNvSpPr>
            <a:spLocks noGrp="1"/>
          </p:cNvSpPr>
          <p:nvPr>
            <p:ph idx="1"/>
          </p:nvPr>
        </p:nvSpPr>
        <p:spPr/>
        <p:txBody>
          <a:bodyPr/>
          <a:lstStyle/>
          <a:p>
            <a:r>
              <a:rPr lang="es-ES" dirty="0"/>
              <a:t>Velocidad, trabajo y tiempo son las tres magnitudes que componen la fórmula de la velocidad, en gestión de proyectos ágil, definiéndola como la cantidad de trabajo realizada por unidad de tiempo.</a:t>
            </a:r>
          </a:p>
          <a:p>
            <a:r>
              <a:rPr lang="es-CL" b="1" dirty="0"/>
              <a:t>Velocidad = Trabajo / Tiempo</a:t>
            </a:r>
          </a:p>
        </p:txBody>
      </p:sp>
      <p:sp>
        <p:nvSpPr>
          <p:cNvPr id="4" name="Footer Placeholder 3">
            <a:extLst>
              <a:ext uri="{FF2B5EF4-FFF2-40B4-BE49-F238E27FC236}">
                <a16:creationId xmlns:a16="http://schemas.microsoft.com/office/drawing/2014/main" id="{4F9AC2ED-1D66-467F-BCC5-4247A1655FED}"/>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951749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2753-2B17-4790-B2FA-172ACEFAE2FF}"/>
              </a:ext>
            </a:extLst>
          </p:cNvPr>
          <p:cNvSpPr>
            <a:spLocks noGrp="1"/>
          </p:cNvSpPr>
          <p:nvPr>
            <p:ph type="title"/>
          </p:nvPr>
        </p:nvSpPr>
        <p:spPr/>
        <p:txBody>
          <a:bodyPr/>
          <a:lstStyle/>
          <a:p>
            <a:r>
              <a:rPr lang="es-CL" dirty="0"/>
              <a:t>Gestión técnica v/s gestión experta</a:t>
            </a:r>
          </a:p>
        </p:txBody>
      </p:sp>
      <p:sp>
        <p:nvSpPr>
          <p:cNvPr id="3" name="Content Placeholder 2">
            <a:extLst>
              <a:ext uri="{FF2B5EF4-FFF2-40B4-BE49-F238E27FC236}">
                <a16:creationId xmlns:a16="http://schemas.microsoft.com/office/drawing/2014/main" id="{B0820F34-54A7-45FA-B923-AF8488520F47}"/>
              </a:ext>
            </a:extLst>
          </p:cNvPr>
          <p:cNvSpPr>
            <a:spLocks noGrp="1"/>
          </p:cNvSpPr>
          <p:nvPr>
            <p:ph idx="1"/>
          </p:nvPr>
        </p:nvSpPr>
        <p:spPr/>
        <p:txBody>
          <a:bodyPr>
            <a:normAutofit/>
          </a:bodyPr>
          <a:lstStyle/>
          <a:p>
            <a:r>
              <a:rPr lang="es-ES" dirty="0"/>
              <a:t>Al evolucionar hacia un modelo de scrum avanzado, basado en la aplicación de los valores de la agilidad con la experiencia y conocimientos propios, y abandonar los modelos basados en reglas, se aprende a romper éstas y flexibilizar las prácticas, quedando como triviales cuestiones “</a:t>
            </a:r>
            <a:r>
              <a:rPr lang="es-ES" dirty="0" err="1"/>
              <a:t>técnicometodológicas</a:t>
            </a:r>
            <a:r>
              <a:rPr lang="es-ES" dirty="0"/>
              <a:t>” que de otra forma distorsionan la realidad y el foco de la gestión</a:t>
            </a:r>
            <a:endParaRPr lang="es-CL" dirty="0"/>
          </a:p>
        </p:txBody>
      </p:sp>
      <p:sp>
        <p:nvSpPr>
          <p:cNvPr id="4" name="Footer Placeholder 3">
            <a:extLst>
              <a:ext uri="{FF2B5EF4-FFF2-40B4-BE49-F238E27FC236}">
                <a16:creationId xmlns:a16="http://schemas.microsoft.com/office/drawing/2014/main" id="{3DB7D1BC-F83F-402A-95AB-04B4DCC39BC0}"/>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05522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486E7CA-E998-496B-842C-E38D7F1E466A}"/>
              </a:ext>
            </a:extLst>
          </p:cNvPr>
          <p:cNvPicPr>
            <a:picLocks noGrp="1" noChangeAspect="1"/>
          </p:cNvPicPr>
          <p:nvPr>
            <p:ph idx="1"/>
          </p:nvPr>
        </p:nvPicPr>
        <p:blipFill>
          <a:blip r:embed="rId3"/>
          <a:stretch>
            <a:fillRect/>
          </a:stretch>
        </p:blipFill>
        <p:spPr>
          <a:xfrm>
            <a:off x="5280472" y="1455789"/>
            <a:ext cx="6268062" cy="377324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D3315686-61F6-4F24-8343-3EF73138DD6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Kanban</a:t>
            </a:r>
          </a:p>
        </p:txBody>
      </p:sp>
      <p:sp>
        <p:nvSpPr>
          <p:cNvPr id="4" name="Footer Placeholder 3">
            <a:extLst>
              <a:ext uri="{FF2B5EF4-FFF2-40B4-BE49-F238E27FC236}">
                <a16:creationId xmlns:a16="http://schemas.microsoft.com/office/drawing/2014/main" id="{F8ED2A14-DA9A-40E1-B7B4-7BEB08956644}"/>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431114764"/>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FAF6-5419-42AC-A7DF-A94FA8A1681E}"/>
              </a:ext>
            </a:extLst>
          </p:cNvPr>
          <p:cNvSpPr>
            <a:spLocks noGrp="1"/>
          </p:cNvSpPr>
          <p:nvPr>
            <p:ph type="title"/>
          </p:nvPr>
        </p:nvSpPr>
        <p:spPr/>
        <p:txBody>
          <a:bodyPr/>
          <a:lstStyle/>
          <a:p>
            <a:r>
              <a:rPr lang="es-CL" dirty="0"/>
              <a:t>Kanban</a:t>
            </a:r>
          </a:p>
        </p:txBody>
      </p:sp>
      <p:sp>
        <p:nvSpPr>
          <p:cNvPr id="3" name="Content Placeholder 2">
            <a:extLst>
              <a:ext uri="{FF2B5EF4-FFF2-40B4-BE49-F238E27FC236}">
                <a16:creationId xmlns:a16="http://schemas.microsoft.com/office/drawing/2014/main" id="{B1F685B7-6942-41D8-85A3-77975A4BA1B7}"/>
              </a:ext>
            </a:extLst>
          </p:cNvPr>
          <p:cNvSpPr>
            <a:spLocks noGrp="1"/>
          </p:cNvSpPr>
          <p:nvPr>
            <p:ph idx="1"/>
          </p:nvPr>
        </p:nvSpPr>
        <p:spPr/>
        <p:txBody>
          <a:bodyPr/>
          <a:lstStyle/>
          <a:p>
            <a:r>
              <a:rPr lang="es-ES" dirty="0"/>
              <a:t>Kanban saca a la superficie la información de los problemas.</a:t>
            </a:r>
          </a:p>
          <a:p>
            <a:pPr lvl="1"/>
            <a:r>
              <a:rPr lang="es-ES" dirty="0"/>
              <a:t>Los conflictos en la priorización de los trabajos, los problemas en el flujo por impedimentos o cargas de trabajo, las incidencias en el desarrollo, etc. se ponen de manifiesto de forma inmediata al actualizar sobre el tablero el estado de los trabajos.</a:t>
            </a:r>
          </a:p>
          <a:p>
            <a:r>
              <a:rPr lang="es-ES" dirty="0"/>
              <a:t>Kanban Facilita un ritmo sostenido y evita la ley de Parkinson</a:t>
            </a:r>
          </a:p>
          <a:p>
            <a:pPr lvl="1"/>
            <a:r>
              <a:rPr lang="es-ES" dirty="0"/>
              <a:t>Genera un avance continuo de trabajo cuyo ritmo no está “predestinado” por una planificación temporal: Gantt o Sprint (incremento iterativo).</a:t>
            </a:r>
          </a:p>
          <a:p>
            <a:pPr lvl="1"/>
            <a:r>
              <a:rPr lang="es-ES" dirty="0"/>
              <a:t>La ausencia de hitos temporales evita la tendencia habitual de alargar el tiempo de trabajo hasta completar el tiempo estimado (ley de Parkinson).</a:t>
            </a:r>
            <a:endParaRPr lang="es-CL" dirty="0"/>
          </a:p>
        </p:txBody>
      </p:sp>
      <p:sp>
        <p:nvSpPr>
          <p:cNvPr id="4" name="Footer Placeholder 3">
            <a:extLst>
              <a:ext uri="{FF2B5EF4-FFF2-40B4-BE49-F238E27FC236}">
                <a16:creationId xmlns:a16="http://schemas.microsoft.com/office/drawing/2014/main" id="{C551007A-20B5-49BD-BDB3-E8D54DC76C0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33977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FAF6-5419-42AC-A7DF-A94FA8A1681E}"/>
              </a:ext>
            </a:extLst>
          </p:cNvPr>
          <p:cNvSpPr>
            <a:spLocks noGrp="1"/>
          </p:cNvSpPr>
          <p:nvPr>
            <p:ph type="title"/>
          </p:nvPr>
        </p:nvSpPr>
        <p:spPr/>
        <p:txBody>
          <a:bodyPr/>
          <a:lstStyle/>
          <a:p>
            <a:r>
              <a:rPr lang="es-CL" dirty="0"/>
              <a:t>Kanban</a:t>
            </a:r>
          </a:p>
        </p:txBody>
      </p:sp>
      <p:sp>
        <p:nvSpPr>
          <p:cNvPr id="3" name="Content Placeholder 2">
            <a:extLst>
              <a:ext uri="{FF2B5EF4-FFF2-40B4-BE49-F238E27FC236}">
                <a16:creationId xmlns:a16="http://schemas.microsoft.com/office/drawing/2014/main" id="{B1F685B7-6942-41D8-85A3-77975A4BA1B7}"/>
              </a:ext>
            </a:extLst>
          </p:cNvPr>
          <p:cNvSpPr>
            <a:spLocks noGrp="1"/>
          </p:cNvSpPr>
          <p:nvPr>
            <p:ph type="body" idx="1"/>
          </p:nvPr>
        </p:nvSpPr>
        <p:spPr/>
        <p:txBody>
          <a:bodyPr/>
          <a:lstStyle/>
          <a:p>
            <a:r>
              <a:rPr lang="es-ES" dirty="0"/>
              <a:t>El trabajo se expande hasta llenar el tiempo que se había previsto.</a:t>
            </a:r>
          </a:p>
          <a:p>
            <a:r>
              <a:rPr lang="es-CL" dirty="0"/>
              <a:t>Ley de Parkinson.</a:t>
            </a:r>
          </a:p>
        </p:txBody>
      </p:sp>
      <p:sp>
        <p:nvSpPr>
          <p:cNvPr id="5" name="Text Placeholder 4">
            <a:extLst>
              <a:ext uri="{FF2B5EF4-FFF2-40B4-BE49-F238E27FC236}">
                <a16:creationId xmlns:a16="http://schemas.microsoft.com/office/drawing/2014/main" id="{5949CF0A-043F-4051-B764-A49D1222AC7B}"/>
              </a:ext>
            </a:extLst>
          </p:cNvPr>
          <p:cNvSpPr>
            <a:spLocks noGrp="1"/>
          </p:cNvSpPr>
          <p:nvPr>
            <p:ph type="body" sz="quarter" idx="16"/>
          </p:nvPr>
        </p:nvSpPr>
        <p:spPr/>
        <p:txBody>
          <a:bodyPr/>
          <a:lstStyle/>
          <a:p>
            <a:endParaRPr lang="es-CL"/>
          </a:p>
        </p:txBody>
      </p:sp>
      <p:sp>
        <p:nvSpPr>
          <p:cNvPr id="4" name="Footer Placeholder 3">
            <a:extLst>
              <a:ext uri="{FF2B5EF4-FFF2-40B4-BE49-F238E27FC236}">
                <a16:creationId xmlns:a16="http://schemas.microsoft.com/office/drawing/2014/main" id="{C551007A-20B5-49BD-BDB3-E8D54DC76C0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804858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01E161-918E-45CF-9040-9623C064AEB9}"/>
              </a:ext>
            </a:extLst>
          </p:cNvPr>
          <p:cNvSpPr>
            <a:spLocks noGrp="1"/>
          </p:cNvSpPr>
          <p:nvPr>
            <p:ph type="title"/>
          </p:nvPr>
        </p:nvSpPr>
        <p:spPr/>
        <p:txBody>
          <a:bodyPr/>
          <a:lstStyle/>
          <a:p>
            <a:r>
              <a:rPr lang="es-CL" dirty="0"/>
              <a:t>Kanban</a:t>
            </a:r>
          </a:p>
        </p:txBody>
      </p:sp>
      <p:sp>
        <p:nvSpPr>
          <p:cNvPr id="7" name="Content Placeholder 6">
            <a:extLst>
              <a:ext uri="{FF2B5EF4-FFF2-40B4-BE49-F238E27FC236}">
                <a16:creationId xmlns:a16="http://schemas.microsoft.com/office/drawing/2014/main" id="{791C5594-8789-4A42-99DF-61F4A4898D7B}"/>
              </a:ext>
            </a:extLst>
          </p:cNvPr>
          <p:cNvSpPr>
            <a:spLocks noGrp="1"/>
          </p:cNvSpPr>
          <p:nvPr>
            <p:ph idx="1"/>
          </p:nvPr>
        </p:nvSpPr>
        <p:spPr/>
        <p:txBody>
          <a:bodyPr/>
          <a:lstStyle/>
          <a:p>
            <a:r>
              <a:rPr lang="es-ES" dirty="0"/>
              <a:t>Los procesos ágiles promueven el desarrollo sostenible.</a:t>
            </a:r>
          </a:p>
          <a:p>
            <a:r>
              <a:rPr lang="es-ES" u="sng" dirty="0"/>
              <a:t>Los promotores, desarrolladores y usuarios debemos ser capaces de mantener un ritmo constante de forma indefinida</a:t>
            </a:r>
            <a:r>
              <a:rPr lang="es-ES" dirty="0"/>
              <a:t>.</a:t>
            </a:r>
            <a:endParaRPr lang="es-CL" dirty="0"/>
          </a:p>
        </p:txBody>
      </p:sp>
      <p:sp>
        <p:nvSpPr>
          <p:cNvPr id="5" name="Footer Placeholder 4">
            <a:extLst>
              <a:ext uri="{FF2B5EF4-FFF2-40B4-BE49-F238E27FC236}">
                <a16:creationId xmlns:a16="http://schemas.microsoft.com/office/drawing/2014/main" id="{1F3544BB-DA97-4456-B7E5-A830A318DC61}"/>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269490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E74A-5A9A-4204-A920-E6CD6421DBC7}"/>
              </a:ext>
            </a:extLst>
          </p:cNvPr>
          <p:cNvSpPr>
            <a:spLocks noGrp="1"/>
          </p:cNvSpPr>
          <p:nvPr>
            <p:ph type="title"/>
          </p:nvPr>
        </p:nvSpPr>
        <p:spPr/>
        <p:txBody>
          <a:bodyPr/>
          <a:lstStyle/>
          <a:p>
            <a:r>
              <a:rPr lang="es-CL" dirty="0"/>
              <a:t>Kanban</a:t>
            </a:r>
          </a:p>
        </p:txBody>
      </p:sp>
      <p:sp>
        <p:nvSpPr>
          <p:cNvPr id="3" name="Content Placeholder 2">
            <a:extLst>
              <a:ext uri="{FF2B5EF4-FFF2-40B4-BE49-F238E27FC236}">
                <a16:creationId xmlns:a16="http://schemas.microsoft.com/office/drawing/2014/main" id="{5B08F3A6-7B8E-4B9C-B3D4-54FAF7B26989}"/>
              </a:ext>
            </a:extLst>
          </p:cNvPr>
          <p:cNvSpPr>
            <a:spLocks noGrp="1"/>
          </p:cNvSpPr>
          <p:nvPr>
            <p:ph idx="1"/>
          </p:nvPr>
        </p:nvSpPr>
        <p:spPr/>
        <p:txBody>
          <a:bodyPr>
            <a:normAutofit fontScale="92500" lnSpcReduction="10000"/>
          </a:bodyPr>
          <a:lstStyle/>
          <a:p>
            <a:r>
              <a:rPr lang="es-ES" dirty="0"/>
              <a:t>Kanban como radiador de información:</a:t>
            </a:r>
          </a:p>
          <a:p>
            <a:pPr lvl="1"/>
            <a:r>
              <a:rPr lang="es-ES" dirty="0"/>
              <a:t>Favorece la comunicación directa</a:t>
            </a:r>
          </a:p>
          <a:p>
            <a:pPr lvl="1"/>
            <a:r>
              <a:rPr lang="es-ES" dirty="0"/>
              <a:t>Facilita la comunicación directa del equipo al actualizar la información en reuniones enfrente de un tablero </a:t>
            </a:r>
            <a:r>
              <a:rPr lang="es-ES" dirty="0" err="1"/>
              <a:t>kanban</a:t>
            </a:r>
            <a:r>
              <a:rPr lang="es-ES" dirty="0"/>
              <a:t>.</a:t>
            </a:r>
          </a:p>
          <a:p>
            <a:pPr lvl="1"/>
            <a:r>
              <a:rPr lang="es-ES" dirty="0"/>
              <a:t>Comparte la visibilidad de la evolución del proyecto con todos los implicados.</a:t>
            </a:r>
          </a:p>
          <a:p>
            <a:r>
              <a:rPr lang="es-ES" dirty="0"/>
              <a:t>Facilita la detección temprana de problemas</a:t>
            </a:r>
          </a:p>
          <a:p>
            <a:pPr lvl="1"/>
            <a:r>
              <a:rPr lang="es-ES" dirty="0"/>
              <a:t>Kanban monitoriza continuamente la evolución del proyecto. La actualización de la información </a:t>
            </a:r>
            <a:r>
              <a:rPr lang="es-ES" dirty="0" err="1"/>
              <a:t>just</a:t>
            </a:r>
            <a:r>
              <a:rPr lang="es-ES" dirty="0"/>
              <a:t>-in-time, ayuda a identificar en un primer momento los posibles impedimentos, problemas y riesgos, que de otra forma pasan desapercibidos hasta que empiezan a producir retrasos o repercusiones ya inevitables.</a:t>
            </a:r>
          </a:p>
          <a:p>
            <a:r>
              <a:rPr lang="es-ES" dirty="0"/>
              <a:t>Favorece una cultura de colaboración y resolución.</a:t>
            </a:r>
          </a:p>
          <a:p>
            <a:pPr lvl="1"/>
            <a:r>
              <a:rPr lang="es-ES" dirty="0"/>
              <a:t>Es un medio de comunicación abierto y transparente para el equipo y todos los participantes.</a:t>
            </a:r>
            <a:endParaRPr lang="es-CL" dirty="0"/>
          </a:p>
        </p:txBody>
      </p:sp>
      <p:sp>
        <p:nvSpPr>
          <p:cNvPr id="4" name="Footer Placeholder 3">
            <a:extLst>
              <a:ext uri="{FF2B5EF4-FFF2-40B4-BE49-F238E27FC236}">
                <a16:creationId xmlns:a16="http://schemas.microsoft.com/office/drawing/2014/main" id="{E739CACA-09E3-4C07-BDBE-B5CDC6978C3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204606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E74A-5A9A-4204-A920-E6CD6421DBC7}"/>
              </a:ext>
            </a:extLst>
          </p:cNvPr>
          <p:cNvSpPr>
            <a:spLocks noGrp="1"/>
          </p:cNvSpPr>
          <p:nvPr>
            <p:ph type="title"/>
          </p:nvPr>
        </p:nvSpPr>
        <p:spPr/>
        <p:txBody>
          <a:bodyPr/>
          <a:lstStyle/>
          <a:p>
            <a:r>
              <a:rPr lang="es-CL" dirty="0"/>
              <a:t>Kanban, operativa</a:t>
            </a:r>
          </a:p>
        </p:txBody>
      </p:sp>
      <p:sp>
        <p:nvSpPr>
          <p:cNvPr id="3" name="Content Placeholder 2">
            <a:extLst>
              <a:ext uri="{FF2B5EF4-FFF2-40B4-BE49-F238E27FC236}">
                <a16:creationId xmlns:a16="http://schemas.microsoft.com/office/drawing/2014/main" id="{5B08F3A6-7B8E-4B9C-B3D4-54FAF7B26989}"/>
              </a:ext>
            </a:extLst>
          </p:cNvPr>
          <p:cNvSpPr>
            <a:spLocks noGrp="1"/>
          </p:cNvSpPr>
          <p:nvPr>
            <p:ph idx="1"/>
          </p:nvPr>
        </p:nvSpPr>
        <p:spPr/>
        <p:txBody>
          <a:bodyPr>
            <a:normAutofit/>
          </a:bodyPr>
          <a:lstStyle/>
          <a:p>
            <a:r>
              <a:rPr lang="es-ES" b="1" dirty="0"/>
              <a:t>Secuencia y polivalencia</a:t>
            </a:r>
          </a:p>
          <a:p>
            <a:r>
              <a:rPr lang="es-ES" dirty="0"/>
              <a:t>Dos son los factores que se combinan en un escenario de trabajo y que determinan la forma y operativa que tendrá el tablero </a:t>
            </a:r>
            <a:r>
              <a:rPr lang="es-ES" dirty="0" err="1"/>
              <a:t>kanban</a:t>
            </a:r>
            <a:r>
              <a:rPr lang="es-ES" dirty="0"/>
              <a:t> empleado:</a:t>
            </a:r>
          </a:p>
          <a:p>
            <a:pPr lvl="1"/>
            <a:r>
              <a:rPr lang="es-ES" b="1" dirty="0"/>
              <a:t>Secuencia de las tareas</a:t>
            </a:r>
            <a:r>
              <a:rPr lang="es-ES" dirty="0"/>
              <a:t>: ¿Las tareas se tienen que hacer en un orden determinado, o pueden hacerse en cualquier orden?</a:t>
            </a:r>
          </a:p>
          <a:p>
            <a:pPr lvl="1"/>
            <a:r>
              <a:rPr lang="es-ES" b="1" dirty="0"/>
              <a:t>Polivalencia de las personas</a:t>
            </a:r>
            <a:r>
              <a:rPr lang="es-ES" dirty="0"/>
              <a:t>: ¿Las personas del equipo pueden indistintamente hacer cualquier tipo de tarea?</a:t>
            </a:r>
            <a:endParaRPr lang="es-CL" dirty="0"/>
          </a:p>
        </p:txBody>
      </p:sp>
      <p:sp>
        <p:nvSpPr>
          <p:cNvPr id="4" name="Footer Placeholder 3">
            <a:extLst>
              <a:ext uri="{FF2B5EF4-FFF2-40B4-BE49-F238E27FC236}">
                <a16:creationId xmlns:a16="http://schemas.microsoft.com/office/drawing/2014/main" id="{E739CACA-09E3-4C07-BDBE-B5CDC6978C3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8866516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E74A-5A9A-4204-A920-E6CD6421DBC7}"/>
              </a:ext>
            </a:extLst>
          </p:cNvPr>
          <p:cNvSpPr>
            <a:spLocks noGrp="1"/>
          </p:cNvSpPr>
          <p:nvPr>
            <p:ph type="title"/>
          </p:nvPr>
        </p:nvSpPr>
        <p:spPr/>
        <p:txBody>
          <a:bodyPr/>
          <a:lstStyle/>
          <a:p>
            <a:r>
              <a:rPr lang="es-CL" dirty="0"/>
              <a:t>Kanban, secuencia</a:t>
            </a:r>
          </a:p>
        </p:txBody>
      </p:sp>
      <p:sp>
        <p:nvSpPr>
          <p:cNvPr id="3" name="Content Placeholder 2">
            <a:extLst>
              <a:ext uri="{FF2B5EF4-FFF2-40B4-BE49-F238E27FC236}">
                <a16:creationId xmlns:a16="http://schemas.microsoft.com/office/drawing/2014/main" id="{5B08F3A6-7B8E-4B9C-B3D4-54FAF7B26989}"/>
              </a:ext>
            </a:extLst>
          </p:cNvPr>
          <p:cNvSpPr>
            <a:spLocks noGrp="1"/>
          </p:cNvSpPr>
          <p:nvPr>
            <p:ph idx="1"/>
          </p:nvPr>
        </p:nvSpPr>
        <p:spPr/>
        <p:txBody>
          <a:bodyPr>
            <a:normAutofit/>
          </a:bodyPr>
          <a:lstStyle/>
          <a:p>
            <a:r>
              <a:rPr lang="es-ES" dirty="0"/>
              <a:t>No es lo mismo diseñar un tablero para el equipo de programadores de un sistema, que para el de mantenimiento de los sistemas informáticos de una empresa. Los primeros deben realizar las tareas en un orden determinado.</a:t>
            </a:r>
            <a:endParaRPr lang="es-CL" dirty="0"/>
          </a:p>
        </p:txBody>
      </p:sp>
      <p:sp>
        <p:nvSpPr>
          <p:cNvPr id="4" name="Footer Placeholder 3">
            <a:extLst>
              <a:ext uri="{FF2B5EF4-FFF2-40B4-BE49-F238E27FC236}">
                <a16:creationId xmlns:a16="http://schemas.microsoft.com/office/drawing/2014/main" id="{E739CACA-09E3-4C07-BDBE-B5CDC6978C3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0608882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E74A-5A9A-4204-A920-E6CD6421DBC7}"/>
              </a:ext>
            </a:extLst>
          </p:cNvPr>
          <p:cNvSpPr>
            <a:spLocks noGrp="1"/>
          </p:cNvSpPr>
          <p:nvPr>
            <p:ph type="title"/>
          </p:nvPr>
        </p:nvSpPr>
        <p:spPr/>
        <p:txBody>
          <a:bodyPr/>
          <a:lstStyle/>
          <a:p>
            <a:r>
              <a:rPr lang="es-CL" dirty="0"/>
              <a:t>Kanban, polivalencia</a:t>
            </a:r>
          </a:p>
        </p:txBody>
      </p:sp>
      <p:sp>
        <p:nvSpPr>
          <p:cNvPr id="3" name="Content Placeholder 2">
            <a:extLst>
              <a:ext uri="{FF2B5EF4-FFF2-40B4-BE49-F238E27FC236}">
                <a16:creationId xmlns:a16="http://schemas.microsoft.com/office/drawing/2014/main" id="{5B08F3A6-7B8E-4B9C-B3D4-54FAF7B26989}"/>
              </a:ext>
            </a:extLst>
          </p:cNvPr>
          <p:cNvSpPr>
            <a:spLocks noGrp="1"/>
          </p:cNvSpPr>
          <p:nvPr>
            <p:ph idx="1"/>
          </p:nvPr>
        </p:nvSpPr>
        <p:spPr/>
        <p:txBody>
          <a:bodyPr>
            <a:normAutofit/>
          </a:bodyPr>
          <a:lstStyle/>
          <a:p>
            <a:r>
              <a:rPr lang="es-ES" dirty="0"/>
              <a:t>¿Es un equipo polivalente o de especialistas? ¿Cualquier miembro puede realizar cualquier tarea?</a:t>
            </a:r>
            <a:endParaRPr lang="es-CL" dirty="0"/>
          </a:p>
        </p:txBody>
      </p:sp>
      <p:sp>
        <p:nvSpPr>
          <p:cNvPr id="4" name="Footer Placeholder 3">
            <a:extLst>
              <a:ext uri="{FF2B5EF4-FFF2-40B4-BE49-F238E27FC236}">
                <a16:creationId xmlns:a16="http://schemas.microsoft.com/office/drawing/2014/main" id="{E739CACA-09E3-4C07-BDBE-B5CDC6978C3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5677523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56567DA-1D60-413A-AC34-FF54F49ECF37}"/>
              </a:ext>
            </a:extLst>
          </p:cNvPr>
          <p:cNvPicPr>
            <a:picLocks noGrp="1" noChangeAspect="1"/>
          </p:cNvPicPr>
          <p:nvPr>
            <p:ph idx="1"/>
          </p:nvPr>
        </p:nvPicPr>
        <p:blipFill>
          <a:blip r:embed="rId3"/>
          <a:stretch>
            <a:fillRect/>
          </a:stretch>
        </p:blipFill>
        <p:spPr>
          <a:xfrm>
            <a:off x="5280472" y="1148592"/>
            <a:ext cx="6268062" cy="438764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21C49881-9D99-40AA-9E79-E7640AABF59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Kanban</a:t>
            </a:r>
          </a:p>
        </p:txBody>
      </p:sp>
      <p:sp>
        <p:nvSpPr>
          <p:cNvPr id="4" name="Footer Placeholder 3">
            <a:extLst>
              <a:ext uri="{FF2B5EF4-FFF2-40B4-BE49-F238E27FC236}">
                <a16:creationId xmlns:a16="http://schemas.microsoft.com/office/drawing/2014/main" id="{CE6044FD-8C87-42DE-8ECD-786F359919A9}"/>
              </a:ext>
            </a:extLst>
          </p:cNvPr>
          <p:cNvSpPr>
            <a:spLocks noGrp="1"/>
          </p:cNvSpPr>
          <p:nvPr>
            <p:ph type="ftr" sz="quarter" idx="11"/>
          </p:nvPr>
        </p:nvSpPr>
        <p:spPr>
          <a:xfrm>
            <a:off x="451514" y="6041362"/>
            <a:ext cx="3444211"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12794828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0189C3C-6938-47AC-BE7C-24B540A5970A}"/>
              </a:ext>
            </a:extLst>
          </p:cNvPr>
          <p:cNvPicPr>
            <a:picLocks noGrp="1" noChangeAspect="1"/>
          </p:cNvPicPr>
          <p:nvPr>
            <p:ph sz="half" idx="2"/>
          </p:nvPr>
        </p:nvPicPr>
        <p:blipFill>
          <a:blip r:embed="rId2"/>
          <a:stretch>
            <a:fillRect/>
          </a:stretch>
        </p:blipFill>
        <p:spPr>
          <a:xfrm>
            <a:off x="5603706" y="1964579"/>
            <a:ext cx="5638853" cy="2918105"/>
          </a:xfrm>
          <a:prstGeom prst="rect">
            <a:avLst/>
          </a:prstGeom>
        </p:spPr>
      </p:pic>
      <p:sp>
        <p:nvSpPr>
          <p:cNvPr id="2" name="Title 1">
            <a:extLst>
              <a:ext uri="{FF2B5EF4-FFF2-40B4-BE49-F238E27FC236}">
                <a16:creationId xmlns:a16="http://schemas.microsoft.com/office/drawing/2014/main" id="{D73B8CF8-0FA9-4F22-A1B0-A79EE6DFEFE9}"/>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Tiempo</a:t>
            </a:r>
          </a:p>
        </p:txBody>
      </p:sp>
      <p:sp>
        <p:nvSpPr>
          <p:cNvPr id="3" name="Content Placeholder 2">
            <a:extLst>
              <a:ext uri="{FF2B5EF4-FFF2-40B4-BE49-F238E27FC236}">
                <a16:creationId xmlns:a16="http://schemas.microsoft.com/office/drawing/2014/main" id="{E298362C-1811-43CA-81F2-6ECC9EEDC0C0}"/>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Para mantener un ritmo de avance continuo, el desarrollo ágil emplea dos tácticas posibles: </a:t>
            </a:r>
            <a:r>
              <a:rPr lang="en-US" sz="1600" b="1">
                <a:solidFill>
                  <a:srgbClr val="FFFFFF"/>
                </a:solidFill>
              </a:rPr>
              <a:t>incremento iterativo</a:t>
            </a:r>
            <a:r>
              <a:rPr lang="en-US" sz="1600">
                <a:solidFill>
                  <a:srgbClr val="FFFFFF"/>
                </a:solidFill>
              </a:rPr>
              <a:t>, o </a:t>
            </a:r>
            <a:r>
              <a:rPr lang="en-US" sz="1600" b="1">
                <a:solidFill>
                  <a:srgbClr val="FFFFFF"/>
                </a:solidFill>
              </a:rPr>
              <a:t>incremento continuo</a:t>
            </a:r>
            <a:r>
              <a:rPr lang="en-US" sz="1600">
                <a:solidFill>
                  <a:srgbClr val="FFFFFF"/>
                </a:solidFill>
              </a:rPr>
              <a:t>.</a:t>
            </a:r>
          </a:p>
        </p:txBody>
      </p:sp>
      <p:sp>
        <p:nvSpPr>
          <p:cNvPr id="4" name="Footer Placeholder 3">
            <a:extLst>
              <a:ext uri="{FF2B5EF4-FFF2-40B4-BE49-F238E27FC236}">
                <a16:creationId xmlns:a16="http://schemas.microsoft.com/office/drawing/2014/main" id="{D9E64530-6B78-432C-B20C-D46C8C858065}"/>
              </a:ext>
            </a:extLst>
          </p:cNvPr>
          <p:cNvSpPr>
            <a:spLocks noGrp="1"/>
          </p:cNvSpPr>
          <p:nvPr>
            <p:ph type="ftr" sz="quarter" idx="11"/>
          </p:nvPr>
        </p:nvSpPr>
        <p:spPr>
          <a:xfrm>
            <a:off x="451514" y="6041362"/>
            <a:ext cx="5657186" cy="365125"/>
          </a:xfrm>
        </p:spPr>
        <p:txBody>
          <a:bodyPr vert="horz" lIns="91440" tIns="45720" rIns="91440" bIns="45720" rtlCol="0" anchor="b">
            <a:normAutofit/>
          </a:bodyPr>
          <a:lstStyle/>
          <a:p>
            <a:pPr defTabSz="914400">
              <a:spcAft>
                <a:spcPts val="600"/>
              </a:spcAft>
            </a:pPr>
            <a:r>
              <a:rPr lang="en-US" kern="1200">
                <a:solidFill>
                  <a:srgbClr val="FFFFFF"/>
                </a:solidFill>
                <a:latin typeface="+mn-lt"/>
                <a:ea typeface="+mn-ea"/>
                <a:cs typeface="+mn-cs"/>
              </a:rPr>
              <a:t>Rodrigo Alfaro Pinto, rfalfarop@gmail.com</a:t>
            </a:r>
          </a:p>
        </p:txBody>
      </p:sp>
    </p:spTree>
    <p:extLst>
      <p:ext uri="{BB962C8B-B14F-4D97-AF65-F5344CB8AC3E}">
        <p14:creationId xmlns:p14="http://schemas.microsoft.com/office/powerpoint/2010/main" val="324442039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8F81-FA88-4AED-8A62-E32FA390A5C6}"/>
              </a:ext>
            </a:extLst>
          </p:cNvPr>
          <p:cNvSpPr>
            <a:spLocks noGrp="1"/>
          </p:cNvSpPr>
          <p:nvPr>
            <p:ph type="title"/>
          </p:nvPr>
        </p:nvSpPr>
        <p:spPr/>
        <p:txBody>
          <a:bodyPr/>
          <a:lstStyle/>
          <a:p>
            <a:r>
              <a:rPr lang="es-CL" dirty="0"/>
              <a:t>Kanban</a:t>
            </a:r>
          </a:p>
        </p:txBody>
      </p:sp>
      <p:sp>
        <p:nvSpPr>
          <p:cNvPr id="3" name="Content Placeholder 2">
            <a:extLst>
              <a:ext uri="{FF2B5EF4-FFF2-40B4-BE49-F238E27FC236}">
                <a16:creationId xmlns:a16="http://schemas.microsoft.com/office/drawing/2014/main" id="{19F4A548-E176-4AD5-8688-1EBE9F12311D}"/>
              </a:ext>
            </a:extLst>
          </p:cNvPr>
          <p:cNvSpPr>
            <a:spLocks noGrp="1"/>
          </p:cNvSpPr>
          <p:nvPr>
            <p:ph idx="1"/>
          </p:nvPr>
        </p:nvSpPr>
        <p:spPr/>
        <p:txBody>
          <a:bodyPr/>
          <a:lstStyle/>
          <a:p>
            <a:r>
              <a:rPr lang="es-CL" dirty="0"/>
              <a:t>El desafío es armar equipos polivalentes y especialistas.</a:t>
            </a:r>
          </a:p>
          <a:p>
            <a:r>
              <a:rPr lang="es-CL" dirty="0"/>
              <a:t>¿Los tenemos?</a:t>
            </a:r>
          </a:p>
        </p:txBody>
      </p:sp>
      <p:sp>
        <p:nvSpPr>
          <p:cNvPr id="4" name="Footer Placeholder 3">
            <a:extLst>
              <a:ext uri="{FF2B5EF4-FFF2-40B4-BE49-F238E27FC236}">
                <a16:creationId xmlns:a16="http://schemas.microsoft.com/office/drawing/2014/main" id="{1EFAA99E-83BC-430E-8326-0D10206A586E}"/>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10036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EFB5-F05B-494C-BF84-95035F8631E1}"/>
              </a:ext>
            </a:extLst>
          </p:cNvPr>
          <p:cNvSpPr>
            <a:spLocks noGrp="1"/>
          </p:cNvSpPr>
          <p:nvPr>
            <p:ph type="title"/>
          </p:nvPr>
        </p:nvSpPr>
        <p:spPr/>
        <p:txBody>
          <a:bodyPr/>
          <a:lstStyle/>
          <a:p>
            <a:r>
              <a:rPr lang="es-CL" dirty="0"/>
              <a:t>Ejercicio final</a:t>
            </a:r>
          </a:p>
        </p:txBody>
      </p:sp>
      <p:sp>
        <p:nvSpPr>
          <p:cNvPr id="3" name="Content Placeholder 2">
            <a:extLst>
              <a:ext uri="{FF2B5EF4-FFF2-40B4-BE49-F238E27FC236}">
                <a16:creationId xmlns:a16="http://schemas.microsoft.com/office/drawing/2014/main" id="{30C99208-F690-4BB7-A8F5-0D8FAC9DD864}"/>
              </a:ext>
            </a:extLst>
          </p:cNvPr>
          <p:cNvSpPr>
            <a:spLocks noGrp="1"/>
          </p:cNvSpPr>
          <p:nvPr>
            <p:ph idx="1"/>
          </p:nvPr>
        </p:nvSpPr>
        <p:spPr/>
        <p:txBody>
          <a:bodyPr/>
          <a:lstStyle/>
          <a:p>
            <a:r>
              <a:rPr lang="es-CL" dirty="0"/>
              <a:t>Cada equipo de trabajo debe resolver utilizando lo aprendido sobre Kanban lo siguiente:</a:t>
            </a:r>
          </a:p>
          <a:p>
            <a:r>
              <a:rPr lang="es-CL" dirty="0"/>
              <a:t>“Desarrollar un software clínico para la gestión y atención de mascotas”</a:t>
            </a:r>
          </a:p>
        </p:txBody>
      </p:sp>
      <p:sp>
        <p:nvSpPr>
          <p:cNvPr id="4" name="Footer Placeholder 3">
            <a:extLst>
              <a:ext uri="{FF2B5EF4-FFF2-40B4-BE49-F238E27FC236}">
                <a16:creationId xmlns:a16="http://schemas.microsoft.com/office/drawing/2014/main" id="{6D3C4818-794F-4662-BC7C-72FE8B4B657F}"/>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4435371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0D85-9BAB-4F39-B7CA-A3EC4CC9B4CF}"/>
              </a:ext>
            </a:extLst>
          </p:cNvPr>
          <p:cNvSpPr>
            <a:spLocks noGrp="1"/>
          </p:cNvSpPr>
          <p:nvPr>
            <p:ph type="title"/>
          </p:nvPr>
        </p:nvSpPr>
        <p:spPr/>
        <p:txBody>
          <a:bodyPr/>
          <a:lstStyle/>
          <a:p>
            <a:r>
              <a:rPr lang="es-CL" dirty="0"/>
              <a:t>El desafío</a:t>
            </a:r>
          </a:p>
        </p:txBody>
      </p:sp>
      <p:sp>
        <p:nvSpPr>
          <p:cNvPr id="3" name="Content Placeholder 2">
            <a:extLst>
              <a:ext uri="{FF2B5EF4-FFF2-40B4-BE49-F238E27FC236}">
                <a16:creationId xmlns:a16="http://schemas.microsoft.com/office/drawing/2014/main" id="{5A409A6D-287D-4E5F-B4AA-B8E5CD194B23}"/>
              </a:ext>
            </a:extLst>
          </p:cNvPr>
          <p:cNvSpPr>
            <a:spLocks noGrp="1"/>
          </p:cNvSpPr>
          <p:nvPr>
            <p:ph type="body" idx="1"/>
          </p:nvPr>
        </p:nvSpPr>
        <p:spPr/>
        <p:txBody>
          <a:bodyPr/>
          <a:lstStyle/>
          <a:p>
            <a:r>
              <a:rPr lang="es-CL" dirty="0"/>
              <a:t>Pasar de Scrum técnico a Scrum avanzado en nuestras empresas.</a:t>
            </a:r>
          </a:p>
        </p:txBody>
      </p:sp>
      <p:sp>
        <p:nvSpPr>
          <p:cNvPr id="4" name="Footer Placeholder 3">
            <a:extLst>
              <a:ext uri="{FF2B5EF4-FFF2-40B4-BE49-F238E27FC236}">
                <a16:creationId xmlns:a16="http://schemas.microsoft.com/office/drawing/2014/main" id="{1680CFAF-9031-4E63-BD21-E132F4F208CC}"/>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497365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D9F361-9A26-4E40-9149-790F4062B3A3}"/>
              </a:ext>
            </a:extLst>
          </p:cNvPr>
          <p:cNvSpPr>
            <a:spLocks noGrp="1"/>
          </p:cNvSpPr>
          <p:nvPr>
            <p:ph type="title"/>
          </p:nvPr>
        </p:nvSpPr>
        <p:spPr/>
        <p:txBody>
          <a:bodyPr/>
          <a:lstStyle/>
          <a:p>
            <a:r>
              <a:rPr lang="es-CL" dirty="0"/>
              <a:t>Muchas gracias</a:t>
            </a:r>
          </a:p>
        </p:txBody>
      </p:sp>
      <p:sp>
        <p:nvSpPr>
          <p:cNvPr id="6" name="Text Placeholder 5">
            <a:extLst>
              <a:ext uri="{FF2B5EF4-FFF2-40B4-BE49-F238E27FC236}">
                <a16:creationId xmlns:a16="http://schemas.microsoft.com/office/drawing/2014/main" id="{55B2F484-DEA5-4232-B9D2-48D40AAFA66A}"/>
              </a:ext>
            </a:extLst>
          </p:cNvPr>
          <p:cNvSpPr>
            <a:spLocks noGrp="1"/>
          </p:cNvSpPr>
          <p:nvPr>
            <p:ph type="body" sz="quarter" idx="16"/>
          </p:nvPr>
        </p:nvSpPr>
        <p:spPr/>
        <p:txBody>
          <a:bodyPr/>
          <a:lstStyle/>
          <a:p>
            <a:r>
              <a:rPr lang="es-CL" dirty="0"/>
              <a:t>Rodrigo Alfaro</a:t>
            </a:r>
          </a:p>
          <a:p>
            <a:r>
              <a:rPr lang="es-CL" dirty="0"/>
              <a:t>ralf@netstream.cl</a:t>
            </a:r>
          </a:p>
        </p:txBody>
      </p:sp>
      <p:sp>
        <p:nvSpPr>
          <p:cNvPr id="4" name="Footer Placeholder 3">
            <a:extLst>
              <a:ext uri="{FF2B5EF4-FFF2-40B4-BE49-F238E27FC236}">
                <a16:creationId xmlns:a16="http://schemas.microsoft.com/office/drawing/2014/main" id="{B5620622-02C8-4EBE-93B0-7E84C615A953}"/>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8681942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65F-8F3F-4F99-94BD-47F927F89C6E}"/>
              </a:ext>
            </a:extLst>
          </p:cNvPr>
          <p:cNvSpPr>
            <a:spLocks noGrp="1"/>
          </p:cNvSpPr>
          <p:nvPr>
            <p:ph type="title"/>
          </p:nvPr>
        </p:nvSpPr>
        <p:spPr/>
        <p:txBody>
          <a:bodyPr/>
          <a:lstStyle/>
          <a:p>
            <a:r>
              <a:rPr lang="es-CL" dirty="0"/>
              <a:t>Bibliografía</a:t>
            </a:r>
          </a:p>
        </p:txBody>
      </p:sp>
      <p:sp>
        <p:nvSpPr>
          <p:cNvPr id="3" name="Content Placeholder 2">
            <a:extLst>
              <a:ext uri="{FF2B5EF4-FFF2-40B4-BE49-F238E27FC236}">
                <a16:creationId xmlns:a16="http://schemas.microsoft.com/office/drawing/2014/main" id="{17932571-264F-4E8B-BEB7-D8214E4289DB}"/>
              </a:ext>
            </a:extLst>
          </p:cNvPr>
          <p:cNvSpPr>
            <a:spLocks noGrp="1"/>
          </p:cNvSpPr>
          <p:nvPr>
            <p:ph idx="1"/>
          </p:nvPr>
        </p:nvSpPr>
        <p:spPr/>
        <p:txBody>
          <a:bodyPr/>
          <a:lstStyle/>
          <a:p>
            <a:r>
              <a:rPr lang="es-CL" dirty="0"/>
              <a:t>Scrum Manager, Alexander </a:t>
            </a:r>
            <a:r>
              <a:rPr lang="es-CL" dirty="0" err="1"/>
              <a:t>Menzinsky</a:t>
            </a:r>
            <a:r>
              <a:rPr lang="es-CL" dirty="0"/>
              <a:t>, Gertrudis López, Juan Palacio, </a:t>
            </a:r>
            <a:r>
              <a:rPr lang="es-CL" dirty="0" err="1"/>
              <a:t>Info</a:t>
            </a:r>
            <a:r>
              <a:rPr lang="es-CL" dirty="0"/>
              <a:t> 4 Media, 2016, páginas: 35-94.</a:t>
            </a:r>
          </a:p>
        </p:txBody>
      </p:sp>
      <p:sp>
        <p:nvSpPr>
          <p:cNvPr id="4" name="Footer Placeholder 3">
            <a:extLst>
              <a:ext uri="{FF2B5EF4-FFF2-40B4-BE49-F238E27FC236}">
                <a16:creationId xmlns:a16="http://schemas.microsoft.com/office/drawing/2014/main" id="{759F84BE-319D-409F-86B2-9C1E4E907D24}"/>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248005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2D81-3411-4915-B4F7-D3A92C06D263}"/>
              </a:ext>
            </a:extLst>
          </p:cNvPr>
          <p:cNvSpPr>
            <a:spLocks noGrp="1"/>
          </p:cNvSpPr>
          <p:nvPr>
            <p:ph type="title"/>
          </p:nvPr>
        </p:nvSpPr>
        <p:spPr/>
        <p:txBody>
          <a:bodyPr/>
          <a:lstStyle/>
          <a:p>
            <a:r>
              <a:rPr lang="es-CL" dirty="0"/>
              <a:t>Tiempo</a:t>
            </a:r>
          </a:p>
        </p:txBody>
      </p:sp>
      <p:sp>
        <p:nvSpPr>
          <p:cNvPr id="6" name="Content Placeholder 5">
            <a:extLst>
              <a:ext uri="{FF2B5EF4-FFF2-40B4-BE49-F238E27FC236}">
                <a16:creationId xmlns:a16="http://schemas.microsoft.com/office/drawing/2014/main" id="{1D779703-E241-4F8E-A89A-1DA8D6A47936}"/>
              </a:ext>
            </a:extLst>
          </p:cNvPr>
          <p:cNvSpPr>
            <a:spLocks noGrp="1"/>
          </p:cNvSpPr>
          <p:nvPr>
            <p:ph idx="1"/>
          </p:nvPr>
        </p:nvSpPr>
        <p:spPr/>
        <p:txBody>
          <a:bodyPr>
            <a:normAutofit/>
          </a:bodyPr>
          <a:lstStyle/>
          <a:p>
            <a:r>
              <a:rPr lang="es-ES" dirty="0"/>
              <a:t>El avance a través de </a:t>
            </a:r>
            <a:r>
              <a:rPr lang="es-ES" b="1" dirty="0"/>
              <a:t>incrementos iterativos</a:t>
            </a:r>
            <a:r>
              <a:rPr lang="es-ES" dirty="0"/>
              <a:t> mantiene el ritmo apoyándose en pulsos de </a:t>
            </a:r>
            <a:r>
              <a:rPr lang="es-ES" dirty="0" err="1"/>
              <a:t>sprints</a:t>
            </a:r>
            <a:r>
              <a:rPr lang="es-ES" dirty="0"/>
              <a:t>. Por esta razón emplea normalmente el sprint como unidad de tiempo, y expresa la velocidad como trabajo o tareas realizadas en un sprint.</a:t>
            </a:r>
          </a:p>
          <a:p>
            <a:pPr lvl="1"/>
            <a:r>
              <a:rPr lang="es-ES" dirty="0"/>
              <a:t>Nota: scrum técnico usa incremento iterativo y por tanto define la velocidad como la cantidad de trabajo realizado en un sprint.</a:t>
            </a:r>
          </a:p>
          <a:p>
            <a:r>
              <a:rPr lang="es-ES" dirty="0"/>
              <a:t>El avance a través de un </a:t>
            </a:r>
            <a:r>
              <a:rPr lang="es-ES" b="1" dirty="0"/>
              <a:t>incremento continuo</a:t>
            </a:r>
            <a:r>
              <a:rPr lang="es-ES" dirty="0"/>
              <a:t> mantiene un flujo de avance constante sin puntos muertos ni cuellos de botella. No hay </a:t>
            </a:r>
            <a:r>
              <a:rPr lang="es-ES" dirty="0" err="1"/>
              <a:t>sprints</a:t>
            </a:r>
            <a:r>
              <a:rPr lang="es-ES" dirty="0"/>
              <a:t>, y por tanto las unidades de tiempo son días, semanas o meses, de forma que la </a:t>
            </a:r>
            <a:r>
              <a:rPr lang="es-ES" dirty="0" err="1"/>
              <a:t>la</a:t>
            </a:r>
            <a:r>
              <a:rPr lang="es-ES" dirty="0"/>
              <a:t> velocidad se expresa en “puntos” (cantidad de trabajo) por semana, día, o mes.</a:t>
            </a:r>
            <a:endParaRPr lang="es-CL" dirty="0"/>
          </a:p>
        </p:txBody>
      </p:sp>
      <p:sp>
        <p:nvSpPr>
          <p:cNvPr id="5" name="Footer Placeholder 4">
            <a:extLst>
              <a:ext uri="{FF2B5EF4-FFF2-40B4-BE49-F238E27FC236}">
                <a16:creationId xmlns:a16="http://schemas.microsoft.com/office/drawing/2014/main" id="{30CF6162-2906-4677-B2B2-B52FA2790616}"/>
              </a:ext>
            </a:extLst>
          </p:cNvPr>
          <p:cNvSpPr>
            <a:spLocks noGrp="1"/>
          </p:cNvSpPr>
          <p:nvPr>
            <p:ph type="ftr" sz="quarter" idx="11"/>
          </p:nvPr>
        </p:nvSpPr>
        <p:spPr/>
        <p:txBody>
          <a:bodyPr/>
          <a:lstStyle/>
          <a:p>
            <a:r>
              <a:rPr lang="pt-BR"/>
              <a:t>Rodrigo Alfaro Pinto, rfalfarop@gmail.com</a:t>
            </a:r>
            <a:endParaRPr lang="en-US" dirty="0"/>
          </a:p>
        </p:txBody>
      </p:sp>
    </p:spTree>
    <p:extLst>
      <p:ext uri="{BB962C8B-B14F-4D97-AF65-F5344CB8AC3E}">
        <p14:creationId xmlns:p14="http://schemas.microsoft.com/office/powerpoint/2010/main" val="3443953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1143</TotalTime>
  <Words>5694</Words>
  <Application>Microsoft Office PowerPoint</Application>
  <PresentationFormat>Widescreen</PresentationFormat>
  <Paragraphs>398</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Century Gothic</vt:lpstr>
      <vt:lpstr>Wingdings 2</vt:lpstr>
      <vt:lpstr>Quotable</vt:lpstr>
      <vt:lpstr>Scrum</vt:lpstr>
      <vt:lpstr>Medición y estimación ágil</vt:lpstr>
      <vt:lpstr>Medición y estimación ágil</vt:lpstr>
      <vt:lpstr>Medir es costoso, Medir no es un fin en sí mismo </vt:lpstr>
      <vt:lpstr>Criterios para el diseño y aplicación de métricas</vt:lpstr>
      <vt:lpstr>¿El indicador es apropiado para el fin que se debe conseguir?</vt:lpstr>
      <vt:lpstr>Velocidad, trabajo y tiempo</vt:lpstr>
      <vt:lpstr>Tiempo</vt:lpstr>
      <vt:lpstr>Tiempo</vt:lpstr>
      <vt:lpstr>Tiempo real y tiempo ideal</vt:lpstr>
      <vt:lpstr>Tiempo real y tiempo ideal</vt:lpstr>
      <vt:lpstr>Trabajo</vt:lpstr>
      <vt:lpstr>Trabajo ya realizado</vt:lpstr>
      <vt:lpstr>Trabajo ya realizado</vt:lpstr>
      <vt:lpstr>Trabajo pendiente de realizar</vt:lpstr>
      <vt:lpstr>Trabajo pendiente de realizar</vt:lpstr>
      <vt:lpstr>Trabajo pendiente de realizar</vt:lpstr>
      <vt:lpstr>Trabajo pendiente de realizar</vt:lpstr>
      <vt:lpstr>Trabajo pendiente de realizar</vt:lpstr>
      <vt:lpstr>Unidades de trabajo</vt:lpstr>
      <vt:lpstr>Unidades de trabajo</vt:lpstr>
      <vt:lpstr>Unidades de trabajo</vt:lpstr>
      <vt:lpstr>Unidades de trabajo</vt:lpstr>
      <vt:lpstr>Velocidad</vt:lpstr>
      <vt:lpstr>Medición, usos y herramientas, Gráfico de producto</vt:lpstr>
      <vt:lpstr>Medición, usos y herramientas</vt:lpstr>
      <vt:lpstr>Medición, usos y herramientas</vt:lpstr>
      <vt:lpstr>Medición, usos y herramientas</vt:lpstr>
      <vt:lpstr>Medición, usos y herramientas</vt:lpstr>
      <vt:lpstr>Medición, usos y herramientas</vt:lpstr>
      <vt:lpstr>Medición, usos y herramientas</vt:lpstr>
      <vt:lpstr>Gráfico de avance</vt:lpstr>
      <vt:lpstr>Medición, usos y herramientas</vt:lpstr>
      <vt:lpstr>Medición, usos y herramientas. Estimación póquer</vt:lpstr>
      <vt:lpstr>Medición, usos y herramientas. Estimación póquer</vt:lpstr>
      <vt:lpstr>Medición, usos y herramientas. Variante: sucesión de Fibonacci </vt:lpstr>
      <vt:lpstr>Medición, usos y herramientas. Variante: sucesión de Fibonacci </vt:lpstr>
      <vt:lpstr>Ejercicio</vt:lpstr>
      <vt:lpstr>Scrum avanzado</vt:lpstr>
      <vt:lpstr>Conocimiento en continua evolución</vt:lpstr>
      <vt:lpstr>El patrón dialectico</vt:lpstr>
      <vt:lpstr>El patrón dialectico</vt:lpstr>
      <vt:lpstr>Espiral dialéctica del conocimiento</vt:lpstr>
      <vt:lpstr>La empresa como sistema</vt:lpstr>
      <vt:lpstr>La empresa como sistema</vt:lpstr>
      <vt:lpstr>La empresa como sistema</vt:lpstr>
      <vt:lpstr>Flexibilidad</vt:lpstr>
      <vt:lpstr>Flexibilidad</vt:lpstr>
      <vt:lpstr>Flexibilidad</vt:lpstr>
      <vt:lpstr>Recordando un poco, scrum avanzado</vt:lpstr>
      <vt:lpstr>Responsabilidades</vt:lpstr>
      <vt:lpstr>Responsabilidades</vt:lpstr>
      <vt:lpstr>Responsabilidades</vt:lpstr>
      <vt:lpstr>Responsabilidades</vt:lpstr>
      <vt:lpstr>Responsabilidades</vt:lpstr>
      <vt:lpstr>Responsbailidades</vt:lpstr>
      <vt:lpstr>Metodologías</vt:lpstr>
      <vt:lpstr>Metodologías</vt:lpstr>
      <vt:lpstr>Personas, procesos y tecnología</vt:lpstr>
      <vt:lpstr>Procesos</vt:lpstr>
      <vt:lpstr>Procesos</vt:lpstr>
      <vt:lpstr>Procesos</vt:lpstr>
      <vt:lpstr>Procesos</vt:lpstr>
      <vt:lpstr>Procesos</vt:lpstr>
      <vt:lpstr>Personas</vt:lpstr>
      <vt:lpstr>Gestión visual Kanban para obtener incremento continuo</vt:lpstr>
      <vt:lpstr>Kanban</vt:lpstr>
      <vt:lpstr>Kanban</vt:lpstr>
      <vt:lpstr>Gestión técnica v/s gestión experta</vt:lpstr>
      <vt:lpstr>Gestión técnica v/s gestión experta</vt:lpstr>
      <vt:lpstr>Kanban</vt:lpstr>
      <vt:lpstr>Kanban</vt:lpstr>
      <vt:lpstr>Kanban</vt:lpstr>
      <vt:lpstr>Kanban</vt:lpstr>
      <vt:lpstr>Kanban</vt:lpstr>
      <vt:lpstr>Kanban, operativa</vt:lpstr>
      <vt:lpstr>Kanban, secuencia</vt:lpstr>
      <vt:lpstr>Kanban, polivalencia</vt:lpstr>
      <vt:lpstr>Kanban</vt:lpstr>
      <vt:lpstr>Kanban</vt:lpstr>
      <vt:lpstr>Ejercicio final</vt:lpstr>
      <vt:lpstr>El desafío</vt:lpstr>
      <vt:lpstr>Muchas gracias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ralf</dc:creator>
  <cp:lastModifiedBy>ralf</cp:lastModifiedBy>
  <cp:revision>175</cp:revision>
  <dcterms:created xsi:type="dcterms:W3CDTF">2018-06-06T11:27:39Z</dcterms:created>
  <dcterms:modified xsi:type="dcterms:W3CDTF">2018-06-07T15:29:16Z</dcterms:modified>
</cp:coreProperties>
</file>