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7" r:id="rId3"/>
    <p:sldId id="337" r:id="rId4"/>
    <p:sldId id="298" r:id="rId5"/>
    <p:sldId id="299" r:id="rId6"/>
    <p:sldId id="300" r:id="rId7"/>
    <p:sldId id="301" r:id="rId8"/>
    <p:sldId id="303" r:id="rId9"/>
    <p:sldId id="304" r:id="rId10"/>
    <p:sldId id="302" r:id="rId11"/>
    <p:sldId id="305" r:id="rId12"/>
    <p:sldId id="306" r:id="rId13"/>
    <p:sldId id="309" r:id="rId14"/>
    <p:sldId id="338" r:id="rId15"/>
    <p:sldId id="339" r:id="rId16"/>
    <p:sldId id="340" r:id="rId17"/>
    <p:sldId id="341" r:id="rId18"/>
    <p:sldId id="307" r:id="rId19"/>
    <p:sldId id="308" r:id="rId20"/>
    <p:sldId id="310" r:id="rId21"/>
    <p:sldId id="342" r:id="rId22"/>
    <p:sldId id="311" r:id="rId23"/>
    <p:sldId id="312" r:id="rId24"/>
    <p:sldId id="313" r:id="rId25"/>
    <p:sldId id="314" r:id="rId26"/>
    <p:sldId id="315" r:id="rId27"/>
    <p:sldId id="316" r:id="rId28"/>
    <p:sldId id="317" r:id="rId29"/>
    <p:sldId id="318" r:id="rId30"/>
    <p:sldId id="287" r:id="rId31"/>
    <p:sldId id="3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snapToGrid="0">
      <p:cViewPr varScale="1">
        <p:scale>
          <a:sx n="73" d="100"/>
          <a:sy n="73" d="100"/>
        </p:scale>
        <p:origin x="5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277B-0A21-4DA8-B3C4-FCE8508D3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FD8DB-8D81-4A00-9332-CC7986891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90D07C-B8A7-458D-B887-494DD2042601}"/>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5" name="Footer Placeholder 4">
            <a:extLst>
              <a:ext uri="{FF2B5EF4-FFF2-40B4-BE49-F238E27FC236}">
                <a16:creationId xmlns:a16="http://schemas.microsoft.com/office/drawing/2014/main" id="{B3BF83CB-FB88-42C9-AF2D-A741FA552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ED485-5828-4789-91C1-289C744A9A20}"/>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379975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48EA-FDAF-4BD1-B000-0511C43A5C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89C4E-DA94-44EB-92EE-18FF45D60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29E66-F749-4B50-AE12-1B982A2D7FBD}"/>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5" name="Footer Placeholder 4">
            <a:extLst>
              <a:ext uri="{FF2B5EF4-FFF2-40B4-BE49-F238E27FC236}">
                <a16:creationId xmlns:a16="http://schemas.microsoft.com/office/drawing/2014/main" id="{FB4B1D1F-2F70-47A7-BDFF-31262ABB4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9E9F-3E07-4F8D-9CB5-9419AE17EC6D}"/>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099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D69C3-7531-465E-B393-2900BD47A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C7F9F-BA17-4084-8DBB-79F4E2814B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B06B6-7936-42C1-B566-BD2F2CAB628A}"/>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5" name="Footer Placeholder 4">
            <a:extLst>
              <a:ext uri="{FF2B5EF4-FFF2-40B4-BE49-F238E27FC236}">
                <a16:creationId xmlns:a16="http://schemas.microsoft.com/office/drawing/2014/main" id="{0ADDE510-4989-493F-AACA-C9D644C0C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9051-4092-406E-8610-325FC1EBFAC5}"/>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38806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C6E-C1BC-4DF5-93A9-88F2491AD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CA487-26CC-40BA-B005-8721D398C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74B15-A126-45A3-BCFE-38AD2A958B82}"/>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5" name="Footer Placeholder 4">
            <a:extLst>
              <a:ext uri="{FF2B5EF4-FFF2-40B4-BE49-F238E27FC236}">
                <a16:creationId xmlns:a16="http://schemas.microsoft.com/office/drawing/2014/main" id="{739845EF-8289-4D49-A166-0058A720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696B8-2F38-4F73-BCBD-BE01551F877A}"/>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287834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C38B-43AB-4E69-9B18-ACE68BBA9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758B86-E96E-41EA-8EF5-BD0E9E373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82138-0415-4957-AEE8-9BDCEE151164}"/>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5" name="Footer Placeholder 4">
            <a:extLst>
              <a:ext uri="{FF2B5EF4-FFF2-40B4-BE49-F238E27FC236}">
                <a16:creationId xmlns:a16="http://schemas.microsoft.com/office/drawing/2014/main" id="{3C89B374-1C88-450A-84CF-E1C5DCBA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AE004-D64F-44AC-AB69-3A59867F8586}"/>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02786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51A3-AD94-40A4-BEF6-DB67429BB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6514C-F85D-4542-9A29-9F574203A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1C8D3-8FDF-4250-910C-55FD7C295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FE328-F88D-41D0-A5EE-791532012BE0}"/>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6" name="Footer Placeholder 5">
            <a:extLst>
              <a:ext uri="{FF2B5EF4-FFF2-40B4-BE49-F238E27FC236}">
                <a16:creationId xmlns:a16="http://schemas.microsoft.com/office/drawing/2014/main" id="{4DAB1C26-CFEA-4171-B9CE-CE83C1C54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6CB8E-A63E-4970-BBCE-74542D8AF073}"/>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05998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3823-6E67-4138-8E7A-0A3557B287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E053D-761B-45C7-8F2C-F362FCE90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FE773-0FB8-4310-9CF8-79BEC031B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A7D0B-01A3-4376-A4BD-2066BEAFD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2E491-09F2-41C3-9C6F-D07040BC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7678B-D4DB-4AEF-A7AE-E09EDE4EA0F8}"/>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8" name="Footer Placeholder 7">
            <a:extLst>
              <a:ext uri="{FF2B5EF4-FFF2-40B4-BE49-F238E27FC236}">
                <a16:creationId xmlns:a16="http://schemas.microsoft.com/office/drawing/2014/main" id="{B0464F79-2955-4179-8DE0-03B5D2FEA9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58E70-BEB5-4046-9D84-8B358758D1BB}"/>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1027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14F6-B5D6-49D0-B623-735F5D4E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B19E9-DB14-422E-8CC1-7BFB7D6B002F}"/>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4" name="Footer Placeholder 3">
            <a:extLst>
              <a:ext uri="{FF2B5EF4-FFF2-40B4-BE49-F238E27FC236}">
                <a16:creationId xmlns:a16="http://schemas.microsoft.com/office/drawing/2014/main" id="{B51E084F-33C8-4F42-A652-76258E56B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BA5C8-8D36-4CF1-95F7-C4F0A573A3F1}"/>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478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65184-967F-4641-AD3C-14C6074D14CC}"/>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3" name="Footer Placeholder 2">
            <a:extLst>
              <a:ext uri="{FF2B5EF4-FFF2-40B4-BE49-F238E27FC236}">
                <a16:creationId xmlns:a16="http://schemas.microsoft.com/office/drawing/2014/main" id="{E1375B23-10C8-4CB4-A335-D8E02DE39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1AF9D-F292-4DC1-8F80-F2DD6FA093AA}"/>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68183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DC28-D0A8-4304-B706-EC7F5CEE3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2DB20-7EBA-4132-B72A-C313E5EBC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00C24-281C-44BD-9461-E2716518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3D84D-B4AE-4F45-A2F9-A230FECE730D}"/>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6" name="Footer Placeholder 5">
            <a:extLst>
              <a:ext uri="{FF2B5EF4-FFF2-40B4-BE49-F238E27FC236}">
                <a16:creationId xmlns:a16="http://schemas.microsoft.com/office/drawing/2014/main" id="{023793D0-9CE0-4085-9FD0-2DC6F0E2E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A634-987D-4ABC-A506-77E9F710CE1B}"/>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251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B027-83D9-4409-AF06-B0F67486A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FBA4C-F774-4180-A66C-5E8751589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9A9CA4-B3B4-4BE0-8141-785815208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5EAF5-92C2-4202-95C8-77ECC841BE75}"/>
              </a:ext>
            </a:extLst>
          </p:cNvPr>
          <p:cNvSpPr>
            <a:spLocks noGrp="1"/>
          </p:cNvSpPr>
          <p:nvPr>
            <p:ph type="dt" sz="half" idx="10"/>
          </p:nvPr>
        </p:nvSpPr>
        <p:spPr/>
        <p:txBody>
          <a:bodyPr/>
          <a:lstStyle/>
          <a:p>
            <a:fld id="{4B8228B6-82F0-4D51-9D10-B8AE5BE1837A}" type="datetimeFigureOut">
              <a:rPr lang="en-US" smtClean="0"/>
              <a:t>12/17/2022</a:t>
            </a:fld>
            <a:endParaRPr lang="en-US"/>
          </a:p>
        </p:txBody>
      </p:sp>
      <p:sp>
        <p:nvSpPr>
          <p:cNvPr id="6" name="Footer Placeholder 5">
            <a:extLst>
              <a:ext uri="{FF2B5EF4-FFF2-40B4-BE49-F238E27FC236}">
                <a16:creationId xmlns:a16="http://schemas.microsoft.com/office/drawing/2014/main" id="{BF5655D3-DAD6-4D55-AD23-CCDAE6425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CD206-8A68-4349-A041-92F11F0019F1}"/>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370472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B81FC-FF7B-4506-8992-DA46FF763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964D36-45CF-40BC-AF0A-901FB2A4F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AF460-EEE6-4C81-8239-721D3D522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28B6-82F0-4D51-9D10-B8AE5BE1837A}" type="datetimeFigureOut">
              <a:rPr lang="en-US" smtClean="0"/>
              <a:t>12/17/2022</a:t>
            </a:fld>
            <a:endParaRPr lang="en-US"/>
          </a:p>
        </p:txBody>
      </p:sp>
      <p:sp>
        <p:nvSpPr>
          <p:cNvPr id="5" name="Footer Placeholder 4">
            <a:extLst>
              <a:ext uri="{FF2B5EF4-FFF2-40B4-BE49-F238E27FC236}">
                <a16:creationId xmlns:a16="http://schemas.microsoft.com/office/drawing/2014/main" id="{2A4B1C0D-C103-418C-9F18-83DAEE6AB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59A28-439E-4816-93F4-05FB0666F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E77B8-CE6E-4012-9312-1BF41B32F28C}" type="slidenum">
              <a:rPr lang="en-US" smtClean="0"/>
              <a:t>‹#›</a:t>
            </a:fld>
            <a:endParaRPr lang="en-US"/>
          </a:p>
        </p:txBody>
      </p:sp>
    </p:spTree>
    <p:extLst>
      <p:ext uri="{BB962C8B-B14F-4D97-AF65-F5344CB8AC3E}">
        <p14:creationId xmlns:p14="http://schemas.microsoft.com/office/powerpoint/2010/main" val="166050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5122" name="Picture 2">
            <a:extLst>
              <a:ext uri="{FF2B5EF4-FFF2-40B4-BE49-F238E27FC236}">
                <a16:creationId xmlns:a16="http://schemas.microsoft.com/office/drawing/2014/main" id="{DC32B73F-9131-491E-B45D-7D1397E73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93" y="979714"/>
            <a:ext cx="10285413" cy="5606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29314F-6C96-4C8D-AB3B-DDA29CFB69D4}"/>
              </a:ext>
            </a:extLst>
          </p:cNvPr>
          <p:cNvSpPr txBox="1"/>
          <p:nvPr/>
        </p:nvSpPr>
        <p:spPr>
          <a:xfrm>
            <a:off x="2950007" y="271452"/>
            <a:ext cx="6821926" cy="646331"/>
          </a:xfrm>
          <a:prstGeom prst="rect">
            <a:avLst/>
          </a:prstGeom>
          <a:noFill/>
        </p:spPr>
        <p:txBody>
          <a:bodyPr wrap="square">
            <a:spAutoFit/>
          </a:bodyPr>
          <a:lstStyle/>
          <a:p>
            <a:pPr algn="l"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Learn Something Every Day</a:t>
            </a:r>
          </a:p>
        </p:txBody>
      </p:sp>
    </p:spTree>
    <p:extLst>
      <p:ext uri="{BB962C8B-B14F-4D97-AF65-F5344CB8AC3E}">
        <p14:creationId xmlns:p14="http://schemas.microsoft.com/office/powerpoint/2010/main" val="174559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9" name="TextBox 8">
            <a:extLst>
              <a:ext uri="{FF2B5EF4-FFF2-40B4-BE49-F238E27FC236}">
                <a16:creationId xmlns:a16="http://schemas.microsoft.com/office/drawing/2014/main" id="{B6B46FE1-D360-4C21-83EE-B308CF1386A9}"/>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Explanatory Data Analysis</a:t>
            </a:r>
          </a:p>
        </p:txBody>
      </p:sp>
      <p:pic>
        <p:nvPicPr>
          <p:cNvPr id="4098" name="Picture 2" descr="info visualisation - Data visualization - what should be the baseline,  'you' or the 'comparator' series? - User Experience Stack Exchange">
            <a:extLst>
              <a:ext uri="{FF2B5EF4-FFF2-40B4-BE49-F238E27FC236}">
                <a16:creationId xmlns:a16="http://schemas.microsoft.com/office/drawing/2014/main" id="{E576426C-9F3C-425D-BC0A-FD947AF80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46" y="2314574"/>
            <a:ext cx="8827741" cy="342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1FF62735-9D5E-4807-A544-BB8BA18EE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1235" y="1146674"/>
            <a:ext cx="6929529" cy="4757738"/>
          </a:xfrm>
          <a:prstGeom prst="rect">
            <a:avLst/>
          </a:prstGeom>
        </p:spPr>
      </p:pic>
    </p:spTree>
    <p:extLst>
      <p:ext uri="{BB962C8B-B14F-4D97-AF65-F5344CB8AC3E}">
        <p14:creationId xmlns:p14="http://schemas.microsoft.com/office/powerpoint/2010/main" val="24526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graphicFrame>
        <p:nvGraphicFramePr>
          <p:cNvPr id="3" name="Table 2">
            <a:extLst>
              <a:ext uri="{FF2B5EF4-FFF2-40B4-BE49-F238E27FC236}">
                <a16:creationId xmlns:a16="http://schemas.microsoft.com/office/drawing/2014/main" id="{6807E8EB-D817-48CC-8A3D-B0BFD3E983FC}"/>
              </a:ext>
            </a:extLst>
          </p:cNvPr>
          <p:cNvGraphicFramePr>
            <a:graphicFrameLocks noGrp="1"/>
          </p:cNvGraphicFramePr>
          <p:nvPr>
            <p:extLst>
              <p:ext uri="{D42A27DB-BD31-4B8C-83A1-F6EECF244321}">
                <p14:modId xmlns:p14="http://schemas.microsoft.com/office/powerpoint/2010/main" val="1781100742"/>
              </p:ext>
            </p:extLst>
          </p:nvPr>
        </p:nvGraphicFramePr>
        <p:xfrm>
          <a:off x="1040674" y="1976574"/>
          <a:ext cx="10110652" cy="2617470"/>
        </p:xfrm>
        <a:graphic>
          <a:graphicData uri="http://schemas.openxmlformats.org/drawingml/2006/table">
            <a:tbl>
              <a:tblPr>
                <a:tableStyleId>{5C22544A-7EE6-4342-B048-85BDC9FD1C3A}</a:tableStyleId>
              </a:tblPr>
              <a:tblGrid>
                <a:gridCol w="2811592">
                  <a:extLst>
                    <a:ext uri="{9D8B030D-6E8A-4147-A177-3AD203B41FA5}">
                      <a16:colId xmlns:a16="http://schemas.microsoft.com/office/drawing/2014/main" val="3650481763"/>
                    </a:ext>
                  </a:extLst>
                </a:gridCol>
                <a:gridCol w="2977795">
                  <a:extLst>
                    <a:ext uri="{9D8B030D-6E8A-4147-A177-3AD203B41FA5}">
                      <a16:colId xmlns:a16="http://schemas.microsoft.com/office/drawing/2014/main" val="796384066"/>
                    </a:ext>
                  </a:extLst>
                </a:gridCol>
                <a:gridCol w="4321265">
                  <a:extLst>
                    <a:ext uri="{9D8B030D-6E8A-4147-A177-3AD203B41FA5}">
                      <a16:colId xmlns:a16="http://schemas.microsoft.com/office/drawing/2014/main" val="3428761853"/>
                    </a:ext>
                  </a:extLst>
                </a:gridCol>
              </a:tblGrid>
              <a:tr h="314325">
                <a:tc rowSpan="6">
                  <a:txBody>
                    <a:bodyPr/>
                    <a:lstStyle/>
                    <a:p>
                      <a:pPr algn="ctr" fontAlgn="ctr"/>
                      <a:r>
                        <a:rPr lang="en-US" sz="2800" u="none" strike="noStrike" dirty="0">
                          <a:solidFill>
                            <a:schemeClr val="bg1"/>
                          </a:solidFill>
                          <a:effectLst/>
                        </a:rPr>
                        <a:t>Data Visualization in Data Science</a:t>
                      </a:r>
                      <a:endParaRPr lang="en-US" sz="2800" b="0" i="0" u="none" strike="noStrike" dirty="0">
                        <a:solidFill>
                          <a:schemeClr val="bg1"/>
                        </a:solidFill>
                        <a:effectLst/>
                        <a:latin typeface="Calibri" panose="020F0502020204030204" pitchFamily="34" charset="0"/>
                      </a:endParaRPr>
                    </a:p>
                  </a:txBody>
                  <a:tcPr marL="9525" marR="9525" marT="9525" marB="0" anchor="ctr">
                    <a:solidFill>
                      <a:schemeClr val="accent2">
                        <a:lumMod val="75000"/>
                      </a:schemeClr>
                    </a:solidFill>
                  </a:tcPr>
                </a:tc>
                <a:tc rowSpan="2">
                  <a:txBody>
                    <a:bodyPr/>
                    <a:lstStyle/>
                    <a:p>
                      <a:pPr algn="ctr" fontAlgn="ctr"/>
                      <a:r>
                        <a:rPr lang="en-US" sz="2800" u="none" strike="noStrike" dirty="0">
                          <a:effectLst/>
                        </a:rPr>
                        <a:t>Graph</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60000"/>
                        <a:lumOff val="40000"/>
                      </a:schemeClr>
                    </a:solidFill>
                  </a:tcPr>
                </a:tc>
                <a:tc>
                  <a:txBody>
                    <a:bodyPr/>
                    <a:lstStyle/>
                    <a:p>
                      <a:pPr algn="l" fontAlgn="ctr"/>
                      <a:r>
                        <a:rPr lang="en-US" sz="2800" u="none" strike="noStrike" dirty="0">
                          <a:effectLst/>
                        </a:rPr>
                        <a:t>Bar Graph</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2184766956"/>
                  </a:ext>
                </a:extLst>
              </a:tr>
              <a:tr h="314325">
                <a:tc vMerge="1">
                  <a:txBody>
                    <a:bodyPr/>
                    <a:lstStyle/>
                    <a:p>
                      <a:endParaRPr lang="en-US"/>
                    </a:p>
                  </a:txBody>
                  <a:tcPr/>
                </a:tc>
                <a:tc vMerge="1">
                  <a:txBody>
                    <a:bodyPr/>
                    <a:lstStyle/>
                    <a:p>
                      <a:endParaRPr lang="en-US"/>
                    </a:p>
                  </a:txBody>
                  <a:tcPr/>
                </a:tc>
                <a:tc>
                  <a:txBody>
                    <a:bodyPr/>
                    <a:lstStyle/>
                    <a:p>
                      <a:pPr algn="l" fontAlgn="ctr"/>
                      <a:r>
                        <a:rPr lang="en-US" sz="2800" u="none" strike="noStrike" dirty="0">
                          <a:effectLst/>
                        </a:rPr>
                        <a:t>Stack Bar Graph</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4204049726"/>
                  </a:ext>
                </a:extLst>
              </a:tr>
              <a:tr h="314325">
                <a:tc vMerge="1">
                  <a:txBody>
                    <a:bodyPr/>
                    <a:lstStyle/>
                    <a:p>
                      <a:endParaRPr lang="en-US"/>
                    </a:p>
                  </a:txBody>
                  <a:tcPr/>
                </a:tc>
                <a:tc rowSpan="3">
                  <a:txBody>
                    <a:bodyPr/>
                    <a:lstStyle/>
                    <a:p>
                      <a:pPr algn="ctr" fontAlgn="ctr"/>
                      <a:r>
                        <a:rPr lang="en-US" sz="2800" u="none" strike="noStrike" dirty="0">
                          <a:effectLst/>
                        </a:rPr>
                        <a:t>Plot </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60000"/>
                        <a:lumOff val="40000"/>
                      </a:schemeClr>
                    </a:solidFill>
                  </a:tcPr>
                </a:tc>
                <a:tc>
                  <a:txBody>
                    <a:bodyPr/>
                    <a:lstStyle/>
                    <a:p>
                      <a:pPr algn="l" fontAlgn="ctr"/>
                      <a:r>
                        <a:rPr lang="en-US" sz="2800" u="none" strike="noStrike" dirty="0">
                          <a:effectLst/>
                        </a:rPr>
                        <a:t>Scatter Plot &amp; Line Plot</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3646072152"/>
                  </a:ext>
                </a:extLst>
              </a:tr>
              <a:tr h="314325">
                <a:tc vMerge="1">
                  <a:txBody>
                    <a:bodyPr/>
                    <a:lstStyle/>
                    <a:p>
                      <a:endParaRPr lang="en-US"/>
                    </a:p>
                  </a:txBody>
                  <a:tcPr/>
                </a:tc>
                <a:tc vMerge="1">
                  <a:txBody>
                    <a:bodyPr/>
                    <a:lstStyle/>
                    <a:p>
                      <a:endParaRPr lang="en-US"/>
                    </a:p>
                  </a:txBody>
                  <a:tcPr/>
                </a:tc>
                <a:tc>
                  <a:txBody>
                    <a:bodyPr/>
                    <a:lstStyle/>
                    <a:p>
                      <a:pPr algn="l" fontAlgn="ctr"/>
                      <a:r>
                        <a:rPr lang="en-US" sz="2800" u="none" strike="noStrike" dirty="0">
                          <a:effectLst/>
                        </a:rPr>
                        <a:t>Box Plot </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4167866725"/>
                  </a:ext>
                </a:extLst>
              </a:tr>
              <a:tr h="314325">
                <a:tc vMerge="1">
                  <a:txBody>
                    <a:bodyPr/>
                    <a:lstStyle/>
                    <a:p>
                      <a:endParaRPr lang="en-US"/>
                    </a:p>
                  </a:txBody>
                  <a:tcPr/>
                </a:tc>
                <a:tc vMerge="1">
                  <a:txBody>
                    <a:bodyPr/>
                    <a:lstStyle/>
                    <a:p>
                      <a:endParaRPr lang="en-US"/>
                    </a:p>
                  </a:txBody>
                  <a:tcPr/>
                </a:tc>
                <a:tc>
                  <a:txBody>
                    <a:bodyPr/>
                    <a:lstStyle/>
                    <a:p>
                      <a:pPr algn="l" fontAlgn="ctr"/>
                      <a:r>
                        <a:rPr lang="en-US" sz="2800" u="none" strike="noStrike" dirty="0">
                          <a:effectLst/>
                        </a:rPr>
                        <a:t>Histogram Plot </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3161807581"/>
                  </a:ext>
                </a:extLst>
              </a:tr>
              <a:tr h="314325">
                <a:tc vMerge="1">
                  <a:txBody>
                    <a:bodyPr/>
                    <a:lstStyle/>
                    <a:p>
                      <a:endParaRPr lang="en-US"/>
                    </a:p>
                  </a:txBody>
                  <a:tcPr/>
                </a:tc>
                <a:tc>
                  <a:txBody>
                    <a:bodyPr/>
                    <a:lstStyle/>
                    <a:p>
                      <a:pPr algn="ctr" fontAlgn="ctr"/>
                      <a:r>
                        <a:rPr lang="en-US" sz="2800" u="none" strike="noStrike" dirty="0">
                          <a:effectLst/>
                        </a:rPr>
                        <a:t>Chart </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60000"/>
                        <a:lumOff val="40000"/>
                      </a:schemeClr>
                    </a:solidFill>
                  </a:tcPr>
                </a:tc>
                <a:tc>
                  <a:txBody>
                    <a:bodyPr/>
                    <a:lstStyle/>
                    <a:p>
                      <a:pPr algn="l" fontAlgn="ctr"/>
                      <a:r>
                        <a:rPr lang="en-US" sz="2800" u="none" strike="noStrike" dirty="0">
                          <a:effectLst/>
                        </a:rPr>
                        <a:t>Pie Chart </a:t>
                      </a:r>
                      <a:endParaRPr lang="en-US" sz="2800" b="0" i="0" u="none" strike="noStrike" dirty="0">
                        <a:solidFill>
                          <a:srgbClr val="000000"/>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851425283"/>
                  </a:ext>
                </a:extLst>
              </a:tr>
            </a:tbl>
          </a:graphicData>
        </a:graphic>
      </p:graphicFrame>
    </p:spTree>
    <p:extLst>
      <p:ext uri="{BB962C8B-B14F-4D97-AF65-F5344CB8AC3E}">
        <p14:creationId xmlns:p14="http://schemas.microsoft.com/office/powerpoint/2010/main" val="32873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4FB9A0D3-03FD-43BB-B45D-D2BE6F61CCB7}"/>
              </a:ext>
            </a:extLst>
          </p:cNvPr>
          <p:cNvSpPr txBox="1"/>
          <p:nvPr/>
        </p:nvSpPr>
        <p:spPr>
          <a:xfrm>
            <a:off x="2774991" y="378823"/>
            <a:ext cx="5932736" cy="1200329"/>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Libraries required for data visualization in Python</a:t>
            </a:r>
          </a:p>
        </p:txBody>
      </p:sp>
      <p:sp>
        <p:nvSpPr>
          <p:cNvPr id="8" name="TextBox 7">
            <a:extLst>
              <a:ext uri="{FF2B5EF4-FFF2-40B4-BE49-F238E27FC236}">
                <a16:creationId xmlns:a16="http://schemas.microsoft.com/office/drawing/2014/main" id="{0A52031E-423C-4485-8EE4-595D7C2814EF}"/>
              </a:ext>
            </a:extLst>
          </p:cNvPr>
          <p:cNvSpPr txBox="1"/>
          <p:nvPr/>
        </p:nvSpPr>
        <p:spPr>
          <a:xfrm>
            <a:off x="904602" y="1788668"/>
            <a:ext cx="10825843" cy="3970318"/>
          </a:xfrm>
          <a:prstGeom prst="rect">
            <a:avLst/>
          </a:prstGeom>
          <a:noFill/>
        </p:spPr>
        <p:txBody>
          <a:bodyPr wrap="square">
            <a:spAutoFit/>
          </a:bodyPr>
          <a:lstStyle/>
          <a:p>
            <a:pPr marL="742950" indent="-742950" algn="ctr" rtl="0">
              <a:buAutoNum type="arabicPeriod"/>
            </a:pPr>
            <a:r>
              <a:rPr lang="en-US" sz="3600" b="1" i="0" dirty="0">
                <a:solidFill>
                  <a:srgbClr val="000000"/>
                </a:solidFill>
                <a:effectLst/>
                <a:latin typeface="Open Sans" panose="020B0606030504020204" pitchFamily="34" charset="0"/>
              </a:rPr>
              <a:t>Matplotlib</a:t>
            </a:r>
          </a:p>
          <a:p>
            <a:pPr algn="ctr" rtl="0"/>
            <a:endParaRPr lang="en-US" sz="3600" b="1" i="0" dirty="0">
              <a:solidFill>
                <a:srgbClr val="231F20"/>
              </a:solidFill>
              <a:effectLst/>
              <a:latin typeface="Open Sans" panose="020B0606030504020204" pitchFamily="34" charset="0"/>
            </a:endParaRPr>
          </a:p>
          <a:p>
            <a:pPr algn="l" rtl="0"/>
            <a:r>
              <a:rPr lang="en-US" b="0" i="0" dirty="0">
                <a:solidFill>
                  <a:srgbClr val="231F20"/>
                </a:solidFill>
                <a:effectLst/>
                <a:latin typeface="Open Sans" panose="020B0606030504020204" pitchFamily="34" charset="0"/>
              </a:rPr>
              <a:t>Matplotlib is one of the best python data visualization libraries for generating powerful yet simple visualization. It is a 2-D plotting library that can be used in various ways, including Python, </a:t>
            </a:r>
            <a:r>
              <a:rPr lang="en-US" b="0" i="0" dirty="0" err="1">
                <a:solidFill>
                  <a:srgbClr val="231F20"/>
                </a:solidFill>
                <a:effectLst/>
                <a:latin typeface="Open Sans" panose="020B0606030504020204" pitchFamily="34" charset="0"/>
              </a:rPr>
              <a:t>iPython</a:t>
            </a:r>
            <a:r>
              <a:rPr lang="en-US" b="0" i="0" dirty="0">
                <a:solidFill>
                  <a:srgbClr val="231F20"/>
                </a:solidFill>
                <a:effectLst/>
                <a:latin typeface="Open Sans" panose="020B0606030504020204" pitchFamily="34" charset="0"/>
              </a:rPr>
              <a:t> sheets, and </a:t>
            </a:r>
            <a:r>
              <a:rPr lang="en-US" b="0" i="0" dirty="0" err="1">
                <a:solidFill>
                  <a:srgbClr val="231F20"/>
                </a:solidFill>
                <a:effectLst/>
                <a:latin typeface="Open Sans" panose="020B0606030504020204" pitchFamily="34" charset="0"/>
              </a:rPr>
              <a:t>Jupyter</a:t>
            </a:r>
            <a:r>
              <a:rPr lang="en-US" b="0" i="0" dirty="0">
                <a:solidFill>
                  <a:srgbClr val="231F20"/>
                </a:solidFill>
                <a:effectLst/>
                <a:latin typeface="Open Sans" panose="020B0606030504020204" pitchFamily="34" charset="0"/>
              </a:rPr>
              <a:t> notebooks. </a:t>
            </a:r>
          </a:p>
          <a:p>
            <a:pPr algn="l" rtl="0"/>
            <a:r>
              <a:rPr lang="en-US" b="1" i="0" dirty="0">
                <a:solidFill>
                  <a:srgbClr val="222222"/>
                </a:solidFill>
                <a:effectLst/>
                <a:latin typeface="unset"/>
              </a:rPr>
              <a:t>Key Features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It supports various types of graphical representation, including line graphs, bar graphs, and histograms. </a:t>
            </a:r>
          </a:p>
          <a:p>
            <a:pPr algn="l" rtl="0">
              <a:buFont typeface="Arial" panose="020B0604020202020204" pitchFamily="34" charset="0"/>
              <a:buChar char="•"/>
            </a:pPr>
            <a:r>
              <a:rPr lang="en-US" b="0" i="0" dirty="0">
                <a:solidFill>
                  <a:srgbClr val="000000"/>
                </a:solidFill>
                <a:effectLst/>
                <a:latin typeface="unset"/>
              </a:rPr>
              <a:t>It can work with the NumPy arrays and border SciPy stack. </a:t>
            </a:r>
          </a:p>
          <a:p>
            <a:pPr algn="l" rtl="0">
              <a:buFont typeface="Arial" panose="020B0604020202020204" pitchFamily="34" charset="0"/>
              <a:buChar char="•"/>
            </a:pPr>
            <a:r>
              <a:rPr lang="en-US" b="0" i="0" dirty="0">
                <a:solidFill>
                  <a:srgbClr val="000000"/>
                </a:solidFill>
                <a:effectLst/>
                <a:latin typeface="unset"/>
              </a:rPr>
              <a:t>It has a huge amount of plots for understanding trends and making correlations. </a:t>
            </a:r>
          </a:p>
          <a:p>
            <a:pPr algn="l" rtl="0"/>
            <a:r>
              <a:rPr lang="en-US" b="1" i="0" dirty="0">
                <a:solidFill>
                  <a:srgbClr val="222222"/>
                </a:solidFill>
                <a:effectLst/>
                <a:latin typeface="unset"/>
              </a:rPr>
              <a:t>Pros And Cons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Interactive platform </a:t>
            </a:r>
          </a:p>
          <a:p>
            <a:pPr algn="l" rtl="0">
              <a:buFont typeface="Arial" panose="020B0604020202020204" pitchFamily="34" charset="0"/>
              <a:buChar char="•"/>
            </a:pPr>
            <a:r>
              <a:rPr lang="en-US" b="0" i="0" dirty="0">
                <a:solidFill>
                  <a:srgbClr val="000000"/>
                </a:solidFill>
                <a:effectLst/>
                <a:latin typeface="unset"/>
              </a:rPr>
              <a:t>Versatile library </a:t>
            </a:r>
          </a:p>
        </p:txBody>
      </p:sp>
    </p:spTree>
    <p:extLst>
      <p:ext uri="{BB962C8B-B14F-4D97-AF65-F5344CB8AC3E}">
        <p14:creationId xmlns:p14="http://schemas.microsoft.com/office/powerpoint/2010/main" val="119021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4FB9A0D3-03FD-43BB-B45D-D2BE6F61CCB7}"/>
              </a:ext>
            </a:extLst>
          </p:cNvPr>
          <p:cNvSpPr txBox="1"/>
          <p:nvPr/>
        </p:nvSpPr>
        <p:spPr>
          <a:xfrm>
            <a:off x="2774991" y="378823"/>
            <a:ext cx="5932736" cy="1200329"/>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Libraries required for data visualization in Python</a:t>
            </a:r>
          </a:p>
        </p:txBody>
      </p:sp>
      <p:sp>
        <p:nvSpPr>
          <p:cNvPr id="8" name="TextBox 7">
            <a:extLst>
              <a:ext uri="{FF2B5EF4-FFF2-40B4-BE49-F238E27FC236}">
                <a16:creationId xmlns:a16="http://schemas.microsoft.com/office/drawing/2014/main" id="{AB13A1EE-3D6C-49F0-B25B-E2028C2A57F7}"/>
              </a:ext>
            </a:extLst>
          </p:cNvPr>
          <p:cNvSpPr txBox="1"/>
          <p:nvPr/>
        </p:nvSpPr>
        <p:spPr>
          <a:xfrm>
            <a:off x="1028589" y="1709780"/>
            <a:ext cx="10134822" cy="4247317"/>
          </a:xfrm>
          <a:prstGeom prst="rect">
            <a:avLst/>
          </a:prstGeom>
          <a:noFill/>
        </p:spPr>
        <p:txBody>
          <a:bodyPr wrap="square">
            <a:spAutoFit/>
          </a:bodyPr>
          <a:lstStyle/>
          <a:p>
            <a:pPr algn="ctr" rtl="0"/>
            <a:r>
              <a:rPr lang="en-US" sz="3600" b="1" i="0" dirty="0">
                <a:solidFill>
                  <a:srgbClr val="000000"/>
                </a:solidFill>
                <a:effectLst/>
                <a:latin typeface="Open Sans" panose="020B0606030504020204" pitchFamily="34" charset="0"/>
              </a:rPr>
              <a:t>2. </a:t>
            </a:r>
            <a:r>
              <a:rPr lang="en-US" sz="3600" b="1" i="0" dirty="0" err="1">
                <a:solidFill>
                  <a:srgbClr val="000000"/>
                </a:solidFill>
                <a:effectLst/>
                <a:latin typeface="Open Sans" panose="020B0606030504020204" pitchFamily="34" charset="0"/>
              </a:rPr>
              <a:t>Plotly</a:t>
            </a:r>
            <a:endParaRPr lang="en-US" sz="3600" b="1" i="0" dirty="0">
              <a:solidFill>
                <a:srgbClr val="000000"/>
              </a:solidFill>
              <a:effectLst/>
              <a:latin typeface="Open Sans" panose="020B0606030504020204" pitchFamily="34" charset="0"/>
            </a:endParaRPr>
          </a:p>
          <a:p>
            <a:pPr algn="ctr" rtl="0"/>
            <a:endParaRPr lang="en-US" sz="3600" b="1" i="0" dirty="0">
              <a:solidFill>
                <a:srgbClr val="231F20"/>
              </a:solidFill>
              <a:effectLst/>
              <a:latin typeface="Open Sans" panose="020B0606030504020204" pitchFamily="34" charset="0"/>
            </a:endParaRPr>
          </a:p>
          <a:p>
            <a:pPr algn="l" rtl="0"/>
            <a:r>
              <a:rPr lang="en-US" b="0" i="0" dirty="0">
                <a:solidFill>
                  <a:srgbClr val="231F20"/>
                </a:solidFill>
                <a:effectLst/>
                <a:latin typeface="Open Sans" panose="020B0606030504020204" pitchFamily="34" charset="0"/>
              </a:rPr>
              <a:t>The most popular data visualization library in Python is </a:t>
            </a:r>
            <a:r>
              <a:rPr lang="en-US" b="0" i="0" dirty="0" err="1">
                <a:solidFill>
                  <a:srgbClr val="231F20"/>
                </a:solidFill>
                <a:effectLst/>
                <a:latin typeface="Open Sans" panose="020B0606030504020204" pitchFamily="34" charset="0"/>
              </a:rPr>
              <a:t>Plotly</a:t>
            </a:r>
            <a:r>
              <a:rPr lang="en-US" b="0" i="0" dirty="0">
                <a:solidFill>
                  <a:srgbClr val="231F20"/>
                </a:solidFill>
                <a:effectLst/>
                <a:latin typeface="Open Sans" panose="020B0606030504020204" pitchFamily="34" charset="0"/>
              </a:rPr>
              <a:t>, which delivers an interactive plot and is easily readable to beginners. It is widely used for handling financial, geographical, statistical, and scientific data. </a:t>
            </a:r>
          </a:p>
          <a:p>
            <a:pPr algn="l" rtl="0"/>
            <a:r>
              <a:rPr lang="en-US" b="1" i="0" dirty="0">
                <a:solidFill>
                  <a:srgbClr val="222222"/>
                </a:solidFill>
                <a:effectLst/>
                <a:latin typeface="unset"/>
              </a:rPr>
              <a:t>Key Features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Its robust API functions effectively in both local and web browser modes. </a:t>
            </a:r>
          </a:p>
          <a:p>
            <a:pPr algn="l" rtl="0">
              <a:buFont typeface="Arial" panose="020B0604020202020204" pitchFamily="34" charset="0"/>
              <a:buChar char="•"/>
            </a:pPr>
            <a:r>
              <a:rPr lang="en-US" b="0" i="0" dirty="0">
                <a:solidFill>
                  <a:srgbClr val="000000"/>
                </a:solidFill>
                <a:effectLst/>
                <a:latin typeface="unset"/>
              </a:rPr>
              <a:t>It is an interactive, open-source, and high-level visualization library. </a:t>
            </a:r>
          </a:p>
          <a:p>
            <a:pPr algn="l" rtl="0">
              <a:buFont typeface="Arial" panose="020B0604020202020204" pitchFamily="34" charset="0"/>
              <a:buChar char="•"/>
            </a:pPr>
            <a:r>
              <a:rPr lang="en-US" b="0" i="0" dirty="0">
                <a:solidFill>
                  <a:srgbClr val="000000"/>
                </a:solidFill>
                <a:effectLst/>
                <a:latin typeface="unset"/>
              </a:rPr>
              <a:t>It can be viewed in </a:t>
            </a:r>
            <a:r>
              <a:rPr lang="en-US" b="0" i="0" dirty="0" err="1">
                <a:solidFill>
                  <a:srgbClr val="000000"/>
                </a:solidFill>
                <a:effectLst/>
                <a:latin typeface="unset"/>
              </a:rPr>
              <a:t>Jupyter</a:t>
            </a:r>
            <a:r>
              <a:rPr lang="en-US" b="0" i="0" dirty="0">
                <a:solidFill>
                  <a:srgbClr val="000000"/>
                </a:solidFill>
                <a:effectLst/>
                <a:latin typeface="unset"/>
              </a:rPr>
              <a:t> notebooks, standalone HTML files, or even hosted online. </a:t>
            </a:r>
          </a:p>
          <a:p>
            <a:pPr algn="l" rtl="0"/>
            <a:r>
              <a:rPr lang="en-US" b="1" i="0" dirty="0">
                <a:solidFill>
                  <a:srgbClr val="222222"/>
                </a:solidFill>
                <a:effectLst/>
                <a:latin typeface="unset"/>
              </a:rPr>
              <a:t>Pros And Cons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Offers contour plots, dimension chars, and dendrograms. </a:t>
            </a:r>
          </a:p>
          <a:p>
            <a:pPr algn="l" rtl="0">
              <a:buFont typeface="Arial" panose="020B0604020202020204" pitchFamily="34" charset="0"/>
              <a:buChar char="•"/>
            </a:pPr>
            <a:r>
              <a:rPr lang="en-US" b="0" i="0" dirty="0">
                <a:solidFill>
                  <a:srgbClr val="000000"/>
                </a:solidFill>
                <a:effectLst/>
                <a:latin typeface="unset"/>
              </a:rPr>
              <a:t>Allows 40 unique chart and plot types </a:t>
            </a:r>
          </a:p>
          <a:p>
            <a:pPr algn="l" rtl="0">
              <a:buFont typeface="Arial" panose="020B0604020202020204" pitchFamily="34" charset="0"/>
              <a:buChar char="•"/>
            </a:pPr>
            <a:r>
              <a:rPr lang="en-US" b="0" i="0" dirty="0">
                <a:solidFill>
                  <a:srgbClr val="000000"/>
                </a:solidFill>
                <a:effectLst/>
                <a:latin typeface="unset"/>
              </a:rPr>
              <a:t>Difficult to use </a:t>
            </a:r>
          </a:p>
        </p:txBody>
      </p:sp>
    </p:spTree>
    <p:extLst>
      <p:ext uri="{BB962C8B-B14F-4D97-AF65-F5344CB8AC3E}">
        <p14:creationId xmlns:p14="http://schemas.microsoft.com/office/powerpoint/2010/main" val="217415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4FB9A0D3-03FD-43BB-B45D-D2BE6F61CCB7}"/>
              </a:ext>
            </a:extLst>
          </p:cNvPr>
          <p:cNvSpPr txBox="1"/>
          <p:nvPr/>
        </p:nvSpPr>
        <p:spPr>
          <a:xfrm>
            <a:off x="2774991" y="378823"/>
            <a:ext cx="5932736" cy="1200329"/>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Libraries required for data visualization in Python</a:t>
            </a:r>
          </a:p>
        </p:txBody>
      </p:sp>
      <p:sp>
        <p:nvSpPr>
          <p:cNvPr id="8" name="TextBox 7">
            <a:extLst>
              <a:ext uri="{FF2B5EF4-FFF2-40B4-BE49-F238E27FC236}">
                <a16:creationId xmlns:a16="http://schemas.microsoft.com/office/drawing/2014/main" id="{DA24E766-E98B-4069-BE70-F2E693A49CE7}"/>
              </a:ext>
            </a:extLst>
          </p:cNvPr>
          <p:cNvSpPr txBox="1"/>
          <p:nvPr/>
        </p:nvSpPr>
        <p:spPr>
          <a:xfrm>
            <a:off x="927463" y="1579152"/>
            <a:ext cx="10404566" cy="4247317"/>
          </a:xfrm>
          <a:prstGeom prst="rect">
            <a:avLst/>
          </a:prstGeom>
          <a:noFill/>
        </p:spPr>
        <p:txBody>
          <a:bodyPr wrap="square">
            <a:spAutoFit/>
          </a:bodyPr>
          <a:lstStyle/>
          <a:p>
            <a:pPr algn="ctr" rtl="0"/>
            <a:r>
              <a:rPr lang="en-US" sz="3600" b="1" i="0" dirty="0">
                <a:solidFill>
                  <a:srgbClr val="000000"/>
                </a:solidFill>
                <a:effectLst/>
                <a:latin typeface="Open Sans" panose="020B0606030504020204" pitchFamily="34" charset="0"/>
              </a:rPr>
              <a:t>3. Seaborn</a:t>
            </a:r>
          </a:p>
          <a:p>
            <a:pPr algn="ctr" rtl="0"/>
            <a:endParaRPr lang="en-US" sz="3600" b="1" i="0" dirty="0">
              <a:solidFill>
                <a:srgbClr val="231F20"/>
              </a:solidFill>
              <a:effectLst/>
              <a:latin typeface="Open Sans" panose="020B0606030504020204" pitchFamily="34" charset="0"/>
            </a:endParaRPr>
          </a:p>
          <a:p>
            <a:pPr algn="l" rtl="0"/>
            <a:r>
              <a:rPr lang="en-US" b="0" i="0" dirty="0">
                <a:solidFill>
                  <a:srgbClr val="231F20"/>
                </a:solidFill>
                <a:effectLst/>
                <a:latin typeface="Open Sans" panose="020B0606030504020204" pitchFamily="34" charset="0"/>
              </a:rPr>
              <a:t>Seaborn is the best python library for data visualization, which offers a variety of visualized patterns. It is designed to work more compatible with Pandas data form and is widely used for statistical visualization. </a:t>
            </a:r>
          </a:p>
          <a:p>
            <a:pPr algn="l" rtl="0"/>
            <a:r>
              <a:rPr lang="en-US" b="1" i="0" dirty="0">
                <a:solidFill>
                  <a:srgbClr val="222222"/>
                </a:solidFill>
                <a:effectLst/>
                <a:latin typeface="unset"/>
              </a:rPr>
              <a:t>Key Features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It performs the necessary mapping and aggregation to form information visuals. </a:t>
            </a:r>
          </a:p>
          <a:p>
            <a:pPr algn="l" rtl="0">
              <a:buFont typeface="Arial" panose="020B0604020202020204" pitchFamily="34" charset="0"/>
              <a:buChar char="•"/>
            </a:pPr>
            <a:r>
              <a:rPr lang="en-US" b="0" i="0" dirty="0">
                <a:solidFill>
                  <a:srgbClr val="000000"/>
                </a:solidFill>
                <a:effectLst/>
                <a:latin typeface="unset"/>
              </a:rPr>
              <a:t>It is integrated to explore and understand data in a better and more detailed way. </a:t>
            </a:r>
          </a:p>
          <a:p>
            <a:pPr algn="l" rtl="0">
              <a:buFont typeface="Arial" panose="020B0604020202020204" pitchFamily="34" charset="0"/>
              <a:buChar char="•"/>
            </a:pPr>
            <a:r>
              <a:rPr lang="en-US" b="0" i="0" dirty="0">
                <a:solidFill>
                  <a:srgbClr val="000000"/>
                </a:solidFill>
                <a:effectLst/>
                <a:latin typeface="unset"/>
              </a:rPr>
              <a:t>It offers a high level of a crossing point for creating beautiful and informative algebraic graphics. </a:t>
            </a:r>
          </a:p>
          <a:p>
            <a:pPr algn="l" rtl="0"/>
            <a:r>
              <a:rPr lang="en-US" b="1" i="0" dirty="0">
                <a:solidFill>
                  <a:srgbClr val="222222"/>
                </a:solidFill>
                <a:effectLst/>
                <a:latin typeface="unset"/>
              </a:rPr>
              <a:t>Pros And Cons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Much more visually appealing representation </a:t>
            </a:r>
          </a:p>
          <a:p>
            <a:pPr algn="l" rtl="0">
              <a:buFont typeface="Arial" panose="020B0604020202020204" pitchFamily="34" charset="0"/>
              <a:buChar char="•"/>
            </a:pPr>
            <a:r>
              <a:rPr lang="en-US" b="0" i="0" dirty="0">
                <a:solidFill>
                  <a:srgbClr val="000000"/>
                </a:solidFill>
                <a:effectLst/>
                <a:latin typeface="unset"/>
              </a:rPr>
              <a:t>Switch to any other data format </a:t>
            </a:r>
          </a:p>
          <a:p>
            <a:pPr algn="l" rtl="0">
              <a:buFont typeface="Arial" panose="020B0604020202020204" pitchFamily="34" charset="0"/>
              <a:buChar char="•"/>
            </a:pPr>
            <a:r>
              <a:rPr lang="en-US" b="0" i="0" dirty="0">
                <a:solidFill>
                  <a:srgbClr val="000000"/>
                </a:solidFill>
                <a:effectLst/>
                <a:latin typeface="unset"/>
              </a:rPr>
              <a:t>Limited customizable options </a:t>
            </a:r>
          </a:p>
        </p:txBody>
      </p:sp>
    </p:spTree>
    <p:extLst>
      <p:ext uri="{BB962C8B-B14F-4D97-AF65-F5344CB8AC3E}">
        <p14:creationId xmlns:p14="http://schemas.microsoft.com/office/powerpoint/2010/main" val="97847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4FB9A0D3-03FD-43BB-B45D-D2BE6F61CCB7}"/>
              </a:ext>
            </a:extLst>
          </p:cNvPr>
          <p:cNvSpPr txBox="1"/>
          <p:nvPr/>
        </p:nvSpPr>
        <p:spPr>
          <a:xfrm>
            <a:off x="2774991" y="378823"/>
            <a:ext cx="5932736" cy="1200329"/>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Libraries required for data visualization in Python</a:t>
            </a:r>
          </a:p>
        </p:txBody>
      </p:sp>
      <p:sp>
        <p:nvSpPr>
          <p:cNvPr id="8" name="TextBox 7">
            <a:extLst>
              <a:ext uri="{FF2B5EF4-FFF2-40B4-BE49-F238E27FC236}">
                <a16:creationId xmlns:a16="http://schemas.microsoft.com/office/drawing/2014/main" id="{DD97AE4E-2669-44A8-9849-56C1BE7A35D0}"/>
              </a:ext>
            </a:extLst>
          </p:cNvPr>
          <p:cNvSpPr txBox="1"/>
          <p:nvPr/>
        </p:nvSpPr>
        <p:spPr>
          <a:xfrm>
            <a:off x="854528" y="1517725"/>
            <a:ext cx="10482944" cy="4247317"/>
          </a:xfrm>
          <a:prstGeom prst="rect">
            <a:avLst/>
          </a:prstGeom>
          <a:noFill/>
        </p:spPr>
        <p:txBody>
          <a:bodyPr wrap="square">
            <a:spAutoFit/>
          </a:bodyPr>
          <a:lstStyle/>
          <a:p>
            <a:pPr algn="ctr" rtl="0"/>
            <a:r>
              <a:rPr lang="en-US" sz="3600" b="1" i="0" dirty="0">
                <a:solidFill>
                  <a:srgbClr val="000000"/>
                </a:solidFill>
                <a:effectLst/>
                <a:latin typeface="Open Sans" panose="020B0606030504020204" pitchFamily="34" charset="0"/>
              </a:rPr>
              <a:t>4. </a:t>
            </a:r>
            <a:r>
              <a:rPr lang="en-US" sz="3600" b="1" i="0" dirty="0" err="1">
                <a:solidFill>
                  <a:srgbClr val="000000"/>
                </a:solidFill>
                <a:effectLst/>
                <a:latin typeface="Open Sans" panose="020B0606030504020204" pitchFamily="34" charset="0"/>
              </a:rPr>
              <a:t>Ggplot</a:t>
            </a:r>
            <a:endParaRPr lang="en-US" sz="3600" b="1" i="0" dirty="0">
              <a:solidFill>
                <a:srgbClr val="000000"/>
              </a:solidFill>
              <a:effectLst/>
              <a:latin typeface="Open Sans" panose="020B0606030504020204" pitchFamily="34" charset="0"/>
            </a:endParaRPr>
          </a:p>
          <a:p>
            <a:pPr algn="ctr" rtl="0"/>
            <a:endParaRPr lang="en-US" sz="3600" b="1" i="0" dirty="0">
              <a:solidFill>
                <a:srgbClr val="231F20"/>
              </a:solidFill>
              <a:effectLst/>
              <a:latin typeface="Open Sans" panose="020B0606030504020204" pitchFamily="34" charset="0"/>
            </a:endParaRPr>
          </a:p>
          <a:p>
            <a:pPr algn="l" rtl="0"/>
            <a:r>
              <a:rPr lang="en-US" b="0" i="0" dirty="0" err="1">
                <a:solidFill>
                  <a:srgbClr val="231F20"/>
                </a:solidFill>
                <a:effectLst/>
                <a:latin typeface="Open Sans" panose="020B0606030504020204" pitchFamily="34" charset="0"/>
              </a:rPr>
              <a:t>GGplot</a:t>
            </a:r>
            <a:r>
              <a:rPr lang="en-US" b="0" i="0" dirty="0">
                <a:solidFill>
                  <a:srgbClr val="231F20"/>
                </a:solidFill>
                <a:effectLst/>
                <a:latin typeface="Open Sans" panose="020B0606030504020204" pitchFamily="34" charset="0"/>
              </a:rPr>
              <a:t> is another popular data visualization library in Python, known as the python implementation of graphics grammar. It refers to the map of the data, with its aesthetic attributes including color, shape, and geometric objects like points and bars.  </a:t>
            </a:r>
          </a:p>
          <a:p>
            <a:pPr algn="l" rtl="0"/>
            <a:r>
              <a:rPr lang="en-US" b="1" i="0" dirty="0">
                <a:solidFill>
                  <a:srgbClr val="222222"/>
                </a:solidFill>
                <a:effectLst/>
                <a:latin typeface="unset"/>
              </a:rPr>
              <a:t>Key Features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It allows you to build informative visualization substantially with improved representations </a:t>
            </a:r>
          </a:p>
          <a:p>
            <a:pPr algn="l" rtl="0">
              <a:buFont typeface="Arial" panose="020B0604020202020204" pitchFamily="34" charset="0"/>
              <a:buChar char="•"/>
            </a:pPr>
            <a:r>
              <a:rPr lang="en-US" b="0" i="0" dirty="0">
                <a:solidFill>
                  <a:srgbClr val="000000"/>
                </a:solidFill>
                <a:effectLst/>
                <a:latin typeface="unset"/>
              </a:rPr>
              <a:t>It is integrated with Panda to store data in a data frame. </a:t>
            </a:r>
          </a:p>
          <a:p>
            <a:pPr algn="l" rtl="0">
              <a:buFont typeface="Arial" panose="020B0604020202020204" pitchFamily="34" charset="0"/>
              <a:buChar char="•"/>
            </a:pPr>
            <a:r>
              <a:rPr lang="en-US" b="0" i="0" dirty="0">
                <a:solidFill>
                  <a:srgbClr val="000000"/>
                </a:solidFill>
                <a:effectLst/>
                <a:latin typeface="unset"/>
              </a:rPr>
              <a:t>It is based on ggplot2, an R programming language plotting system. </a:t>
            </a:r>
          </a:p>
          <a:p>
            <a:pPr algn="l" rtl="0"/>
            <a:r>
              <a:rPr lang="en-US" b="1" i="0" dirty="0">
                <a:solidFill>
                  <a:srgbClr val="222222"/>
                </a:solidFill>
                <a:effectLst/>
                <a:latin typeface="unset"/>
              </a:rPr>
              <a:t>Pros And Cons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Documentation is simple and easy to follow. </a:t>
            </a:r>
          </a:p>
          <a:p>
            <a:pPr algn="l" rtl="0">
              <a:buFont typeface="Arial" panose="020B0604020202020204" pitchFamily="34" charset="0"/>
              <a:buChar char="•"/>
            </a:pPr>
            <a:r>
              <a:rPr lang="en-US" b="0" i="0" dirty="0">
                <a:solidFill>
                  <a:srgbClr val="000000"/>
                </a:solidFill>
                <a:effectLst/>
                <a:latin typeface="unset"/>
              </a:rPr>
              <a:t>Save method to discuss and exhibit plots </a:t>
            </a:r>
          </a:p>
          <a:p>
            <a:pPr algn="l" rtl="0">
              <a:buFont typeface="Arial" panose="020B0604020202020204" pitchFamily="34" charset="0"/>
              <a:buChar char="•"/>
            </a:pPr>
            <a:r>
              <a:rPr lang="en-US" b="0" i="0" dirty="0">
                <a:solidFill>
                  <a:srgbClr val="000000"/>
                </a:solidFill>
                <a:effectLst/>
                <a:latin typeface="unset"/>
              </a:rPr>
              <a:t>Not suitable for creating highly customized graphics. </a:t>
            </a:r>
          </a:p>
        </p:txBody>
      </p:sp>
    </p:spTree>
    <p:extLst>
      <p:ext uri="{BB962C8B-B14F-4D97-AF65-F5344CB8AC3E}">
        <p14:creationId xmlns:p14="http://schemas.microsoft.com/office/powerpoint/2010/main" val="291714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4FB9A0D3-03FD-43BB-B45D-D2BE6F61CCB7}"/>
              </a:ext>
            </a:extLst>
          </p:cNvPr>
          <p:cNvSpPr txBox="1"/>
          <p:nvPr/>
        </p:nvSpPr>
        <p:spPr>
          <a:xfrm>
            <a:off x="2774991" y="378823"/>
            <a:ext cx="5932736" cy="1200329"/>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Libraries required for data visualization in Python</a:t>
            </a:r>
          </a:p>
        </p:txBody>
      </p:sp>
      <p:sp>
        <p:nvSpPr>
          <p:cNvPr id="8" name="TextBox 7">
            <a:extLst>
              <a:ext uri="{FF2B5EF4-FFF2-40B4-BE49-F238E27FC236}">
                <a16:creationId xmlns:a16="http://schemas.microsoft.com/office/drawing/2014/main" id="{2DC8D289-703B-46BD-82F7-2F62EC11D9F8}"/>
              </a:ext>
            </a:extLst>
          </p:cNvPr>
          <p:cNvSpPr txBox="1"/>
          <p:nvPr/>
        </p:nvSpPr>
        <p:spPr>
          <a:xfrm>
            <a:off x="1188720" y="1579152"/>
            <a:ext cx="10143309" cy="4247317"/>
          </a:xfrm>
          <a:prstGeom prst="rect">
            <a:avLst/>
          </a:prstGeom>
          <a:noFill/>
        </p:spPr>
        <p:txBody>
          <a:bodyPr wrap="square">
            <a:spAutoFit/>
          </a:bodyPr>
          <a:lstStyle/>
          <a:p>
            <a:pPr algn="ctr" rtl="0"/>
            <a:r>
              <a:rPr lang="en-US" sz="3600" b="1" dirty="0">
                <a:solidFill>
                  <a:srgbClr val="000000"/>
                </a:solidFill>
                <a:latin typeface="Open Sans" panose="020B0606030504020204" pitchFamily="34" charset="0"/>
              </a:rPr>
              <a:t>5</a:t>
            </a:r>
            <a:r>
              <a:rPr lang="en-US" sz="3600" b="1" i="0" dirty="0">
                <a:solidFill>
                  <a:srgbClr val="000000"/>
                </a:solidFill>
                <a:effectLst/>
                <a:latin typeface="Open Sans" panose="020B0606030504020204" pitchFamily="34" charset="0"/>
              </a:rPr>
              <a:t>. Bokeh</a:t>
            </a:r>
          </a:p>
          <a:p>
            <a:pPr algn="ctr" rtl="0"/>
            <a:endParaRPr lang="en-US" sz="3600" b="1" i="0" dirty="0">
              <a:solidFill>
                <a:srgbClr val="231F20"/>
              </a:solidFill>
              <a:effectLst/>
              <a:latin typeface="Open Sans" panose="020B0606030504020204" pitchFamily="34" charset="0"/>
            </a:endParaRPr>
          </a:p>
          <a:p>
            <a:pPr algn="l" rtl="0"/>
            <a:r>
              <a:rPr lang="en-US" b="0" i="0" dirty="0">
                <a:solidFill>
                  <a:srgbClr val="231F20"/>
                </a:solidFill>
                <a:effectLst/>
                <a:latin typeface="Open Sans" panose="020B0606030504020204" pitchFamily="34" charset="0"/>
              </a:rPr>
              <a:t>Bokeh is another interactive python library for data visualized for modern web browsers. This is best suitable for developing interactive plots and dashboards for complex or streaming data assets. </a:t>
            </a:r>
          </a:p>
          <a:p>
            <a:pPr algn="l" rtl="0"/>
            <a:r>
              <a:rPr lang="en-US" b="1" i="0" dirty="0">
                <a:solidFill>
                  <a:srgbClr val="222222"/>
                </a:solidFill>
                <a:effectLst/>
                <a:latin typeface="unset"/>
              </a:rPr>
              <a:t>Key Features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It has a broad range of intuitive graphs which can be leveraged to form solutions. </a:t>
            </a:r>
          </a:p>
          <a:p>
            <a:pPr algn="l" rtl="0">
              <a:buFont typeface="Arial" panose="020B0604020202020204" pitchFamily="34" charset="0"/>
              <a:buChar char="•"/>
            </a:pPr>
            <a:r>
              <a:rPr lang="en-US" b="0" i="0" dirty="0">
                <a:solidFill>
                  <a:srgbClr val="000000"/>
                </a:solidFill>
                <a:effectLst/>
                <a:latin typeface="unset"/>
              </a:rPr>
              <a:t>It is well-known for creating custom-made visualizations. </a:t>
            </a:r>
          </a:p>
          <a:p>
            <a:pPr algn="l" rtl="0">
              <a:buFont typeface="Arial" panose="020B0604020202020204" pitchFamily="34" charset="0"/>
              <a:buChar char="•"/>
            </a:pPr>
            <a:r>
              <a:rPr lang="en-US" b="0" i="0" dirty="0">
                <a:solidFill>
                  <a:srgbClr val="000000"/>
                </a:solidFill>
                <a:effectLst/>
                <a:latin typeface="unset"/>
              </a:rPr>
              <a:t>It includes various generation and plot chart methods, including box plots, bar plots, and histograms. </a:t>
            </a:r>
          </a:p>
          <a:p>
            <a:pPr algn="l" rtl="0"/>
            <a:r>
              <a:rPr lang="en-US" b="1" i="0" dirty="0">
                <a:solidFill>
                  <a:srgbClr val="222222"/>
                </a:solidFill>
                <a:effectLst/>
                <a:latin typeface="unset"/>
              </a:rPr>
              <a:t>Pros And Cons  </a:t>
            </a:r>
            <a:endParaRPr lang="en-US" b="0" i="0" dirty="0">
              <a:solidFill>
                <a:srgbClr val="231F20"/>
              </a:solidFill>
              <a:effectLst/>
              <a:latin typeface="Open Sans" panose="020B0606030504020204" pitchFamily="34" charset="0"/>
            </a:endParaRPr>
          </a:p>
          <a:p>
            <a:pPr algn="l" rtl="0">
              <a:buFont typeface="Arial" panose="020B0604020202020204" pitchFamily="34" charset="0"/>
              <a:buChar char="•"/>
            </a:pPr>
            <a:r>
              <a:rPr lang="en-US" b="0" i="0" dirty="0">
                <a:solidFill>
                  <a:srgbClr val="000000"/>
                </a:solidFill>
                <a:effectLst/>
                <a:latin typeface="unset"/>
              </a:rPr>
              <a:t>Highest level of control for the rapid creation of charts </a:t>
            </a:r>
          </a:p>
          <a:p>
            <a:pPr algn="l" rtl="0">
              <a:buFont typeface="Arial" panose="020B0604020202020204" pitchFamily="34" charset="0"/>
              <a:buChar char="•"/>
            </a:pPr>
            <a:r>
              <a:rPr lang="en-US" b="0" i="0" dirty="0">
                <a:solidFill>
                  <a:srgbClr val="000000"/>
                </a:solidFill>
                <a:effectLst/>
                <a:latin typeface="unset"/>
              </a:rPr>
              <a:t>Many graphs with fewer codes and higher resolution </a:t>
            </a:r>
          </a:p>
          <a:p>
            <a:pPr algn="l" rtl="0">
              <a:buFont typeface="Arial" panose="020B0604020202020204" pitchFamily="34" charset="0"/>
              <a:buChar char="•"/>
            </a:pPr>
            <a:r>
              <a:rPr lang="en-US" b="0" i="0" dirty="0">
                <a:solidFill>
                  <a:srgbClr val="000000"/>
                </a:solidFill>
                <a:effectLst/>
                <a:latin typeface="unset"/>
              </a:rPr>
              <a:t>No pre-set defaults, and users have to define them each time. </a:t>
            </a:r>
          </a:p>
        </p:txBody>
      </p:sp>
    </p:spTree>
    <p:extLst>
      <p:ext uri="{BB962C8B-B14F-4D97-AF65-F5344CB8AC3E}">
        <p14:creationId xmlns:p14="http://schemas.microsoft.com/office/powerpoint/2010/main" val="225434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485B3330-0F82-402C-97C0-178F7317F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109" y="1058091"/>
            <a:ext cx="8180147" cy="5528456"/>
          </a:xfrm>
          <a:prstGeom prst="rect">
            <a:avLst/>
          </a:prstGeom>
        </p:spPr>
      </p:pic>
      <p:sp>
        <p:nvSpPr>
          <p:cNvPr id="8" name="TextBox 7">
            <a:extLst>
              <a:ext uri="{FF2B5EF4-FFF2-40B4-BE49-F238E27FC236}">
                <a16:creationId xmlns:a16="http://schemas.microsoft.com/office/drawing/2014/main" id="{2AD22C4E-6999-4BFD-B699-F2654335AFDE}"/>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Bar Graph</a:t>
            </a:r>
          </a:p>
        </p:txBody>
      </p:sp>
    </p:spTree>
    <p:extLst>
      <p:ext uri="{BB962C8B-B14F-4D97-AF65-F5344CB8AC3E}">
        <p14:creationId xmlns:p14="http://schemas.microsoft.com/office/powerpoint/2010/main" val="353400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F6AE4339-D8FD-4009-A338-FD8A38432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166" y="1320000"/>
            <a:ext cx="10647668" cy="4675851"/>
          </a:xfrm>
          <a:prstGeom prst="rect">
            <a:avLst/>
          </a:prstGeom>
        </p:spPr>
      </p:pic>
    </p:spTree>
    <p:extLst>
      <p:ext uri="{BB962C8B-B14F-4D97-AF65-F5344CB8AC3E}">
        <p14:creationId xmlns:p14="http://schemas.microsoft.com/office/powerpoint/2010/main" val="355214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5B99ABE4-AA79-4D73-81C2-A60E95041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66" y="1149532"/>
            <a:ext cx="10670267" cy="5195366"/>
          </a:xfrm>
          <a:prstGeom prst="rect">
            <a:avLst/>
          </a:prstGeom>
        </p:spPr>
      </p:pic>
    </p:spTree>
    <p:extLst>
      <p:ext uri="{BB962C8B-B14F-4D97-AF65-F5344CB8AC3E}">
        <p14:creationId xmlns:p14="http://schemas.microsoft.com/office/powerpoint/2010/main" val="128254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A7E3DA8E-CE20-4BF1-92F6-B31BC1EA9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7548" y="1438274"/>
            <a:ext cx="8976904" cy="4911447"/>
          </a:xfrm>
          <a:prstGeom prst="rect">
            <a:avLst/>
          </a:prstGeom>
        </p:spPr>
      </p:pic>
      <p:sp>
        <p:nvSpPr>
          <p:cNvPr id="11" name="TextBox 10">
            <a:extLst>
              <a:ext uri="{FF2B5EF4-FFF2-40B4-BE49-F238E27FC236}">
                <a16:creationId xmlns:a16="http://schemas.microsoft.com/office/drawing/2014/main" id="{73C4EB6F-08D1-4B75-89D0-9714BA648E11}"/>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Stacked Bar Graph</a:t>
            </a:r>
          </a:p>
        </p:txBody>
      </p:sp>
    </p:spTree>
    <p:extLst>
      <p:ext uri="{BB962C8B-B14F-4D97-AF65-F5344CB8AC3E}">
        <p14:creationId xmlns:p14="http://schemas.microsoft.com/office/powerpoint/2010/main" val="422010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11" name="TextBox 10">
            <a:extLst>
              <a:ext uri="{FF2B5EF4-FFF2-40B4-BE49-F238E27FC236}">
                <a16:creationId xmlns:a16="http://schemas.microsoft.com/office/drawing/2014/main" id="{73C4EB6F-08D1-4B75-89D0-9714BA648E11}"/>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Stack Bar Graph</a:t>
            </a:r>
          </a:p>
        </p:txBody>
      </p:sp>
      <p:sp>
        <p:nvSpPr>
          <p:cNvPr id="8" name="TextBox 7">
            <a:extLst>
              <a:ext uri="{FF2B5EF4-FFF2-40B4-BE49-F238E27FC236}">
                <a16:creationId xmlns:a16="http://schemas.microsoft.com/office/drawing/2014/main" id="{07671F42-5DCB-4815-8019-63BF72102989}"/>
              </a:ext>
            </a:extLst>
          </p:cNvPr>
          <p:cNvSpPr txBox="1"/>
          <p:nvPr/>
        </p:nvSpPr>
        <p:spPr>
          <a:xfrm>
            <a:off x="6438923" y="2474892"/>
            <a:ext cx="4893106" cy="1908215"/>
          </a:xfrm>
          <a:prstGeom prst="rect">
            <a:avLst/>
          </a:prstGeom>
          <a:noFill/>
        </p:spPr>
        <p:txBody>
          <a:bodyPr wrap="square">
            <a:spAutoFit/>
          </a:bodyPr>
          <a:lstStyle/>
          <a:p>
            <a:r>
              <a:rPr lang="en-US" sz="2800" b="1" dirty="0">
                <a:solidFill>
                  <a:srgbClr val="333333"/>
                </a:solidFill>
                <a:latin typeface="Gotham SSm A"/>
              </a:rPr>
              <a:t>Stack Bar Graph </a:t>
            </a:r>
            <a:r>
              <a:rPr lang="en-US" b="0" i="0" dirty="0">
                <a:solidFill>
                  <a:srgbClr val="333333"/>
                </a:solidFill>
                <a:effectLst/>
                <a:latin typeface="Gotham SSm A"/>
              </a:rPr>
              <a:t>is a form of bar chart that shows the composition and comparison of a few variables, either relative or absolute, over time. Also called a stacked bar or </a:t>
            </a:r>
            <a:r>
              <a:rPr lang="en-US" b="0" i="0" u="none" strike="noStrike" dirty="0">
                <a:effectLst/>
                <a:latin typeface="Gotham SSm A"/>
              </a:rPr>
              <a:t>column chart</a:t>
            </a:r>
            <a:r>
              <a:rPr lang="en-US" b="0" i="0" dirty="0">
                <a:solidFill>
                  <a:srgbClr val="333333"/>
                </a:solidFill>
                <a:effectLst/>
                <a:latin typeface="Gotham SSm A"/>
              </a:rPr>
              <a:t>, they look like a series of columns or bars that are stacked on top of each other.</a:t>
            </a:r>
            <a:endParaRPr lang="en-US" dirty="0"/>
          </a:p>
        </p:txBody>
      </p:sp>
      <p:pic>
        <p:nvPicPr>
          <p:cNvPr id="9" name="Picture 8">
            <a:extLst>
              <a:ext uri="{FF2B5EF4-FFF2-40B4-BE49-F238E27FC236}">
                <a16:creationId xmlns:a16="http://schemas.microsoft.com/office/drawing/2014/main" id="{3284E1A6-3D93-4797-9A30-A75F2E511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77" y="1958815"/>
            <a:ext cx="5363323" cy="3153215"/>
          </a:xfrm>
          <a:prstGeom prst="rect">
            <a:avLst/>
          </a:prstGeom>
        </p:spPr>
      </p:pic>
    </p:spTree>
    <p:extLst>
      <p:ext uri="{BB962C8B-B14F-4D97-AF65-F5344CB8AC3E}">
        <p14:creationId xmlns:p14="http://schemas.microsoft.com/office/powerpoint/2010/main" val="125256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8" name="Picture 7">
            <a:extLst>
              <a:ext uri="{FF2B5EF4-FFF2-40B4-BE49-F238E27FC236}">
                <a16:creationId xmlns:a16="http://schemas.microsoft.com/office/drawing/2014/main" id="{2F077F9C-593C-4C67-91EA-F1EA7EE3F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5087" y="1477736"/>
            <a:ext cx="6981825" cy="4686300"/>
          </a:xfrm>
          <a:prstGeom prst="rect">
            <a:avLst/>
          </a:prstGeom>
        </p:spPr>
      </p:pic>
      <p:sp>
        <p:nvSpPr>
          <p:cNvPr id="11" name="TextBox 10">
            <a:extLst>
              <a:ext uri="{FF2B5EF4-FFF2-40B4-BE49-F238E27FC236}">
                <a16:creationId xmlns:a16="http://schemas.microsoft.com/office/drawing/2014/main" id="{28167565-C0ED-47F2-89D8-5A782B79D50B}"/>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Scatter Plot</a:t>
            </a:r>
          </a:p>
        </p:txBody>
      </p:sp>
    </p:spTree>
    <p:extLst>
      <p:ext uri="{BB962C8B-B14F-4D97-AF65-F5344CB8AC3E}">
        <p14:creationId xmlns:p14="http://schemas.microsoft.com/office/powerpoint/2010/main" val="396783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16AAA430-904B-4E06-AFD9-CC230A3EABB6}"/>
              </a:ext>
            </a:extLst>
          </p:cNvPr>
          <p:cNvSpPr txBox="1"/>
          <p:nvPr/>
        </p:nvSpPr>
        <p:spPr>
          <a:xfrm>
            <a:off x="6096000" y="2613391"/>
            <a:ext cx="6093822" cy="1631216"/>
          </a:xfrm>
          <a:prstGeom prst="rect">
            <a:avLst/>
          </a:prstGeom>
          <a:noFill/>
        </p:spPr>
        <p:txBody>
          <a:bodyPr wrap="square">
            <a:spAutoFit/>
          </a:bodyPr>
          <a:lstStyle/>
          <a:p>
            <a:r>
              <a:rPr lang="en-US" sz="2800" b="1" i="0" dirty="0">
                <a:solidFill>
                  <a:srgbClr val="111111"/>
                </a:solidFill>
                <a:effectLst/>
                <a:latin typeface="Aleo"/>
              </a:rPr>
              <a:t>A scatter plot </a:t>
            </a:r>
            <a:r>
              <a:rPr lang="en-US" b="0" i="0" dirty="0">
                <a:solidFill>
                  <a:srgbClr val="111111"/>
                </a:solidFill>
                <a:effectLst/>
                <a:latin typeface="Aleo"/>
              </a:rPr>
              <a:t>uses dots to represent values for two different numeric variables. The position of each dot on the horizontal and vertical axis indicates values for an individual data point. Scatter plots are used to observe relationships between variables.</a:t>
            </a:r>
            <a:endParaRPr lang="en-US" dirty="0"/>
          </a:p>
        </p:txBody>
      </p:sp>
      <p:pic>
        <p:nvPicPr>
          <p:cNvPr id="22530" name="Picture 2" descr="Example scatter plot depicting tree heights against their diameters.">
            <a:extLst>
              <a:ext uri="{FF2B5EF4-FFF2-40B4-BE49-F238E27FC236}">
                <a16:creationId xmlns:a16="http://schemas.microsoft.com/office/drawing/2014/main" id="{79810B32-67B1-4559-B115-52A2EAB30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909" y="2033587"/>
            <a:ext cx="474345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287DB6-C3FB-4E63-A802-BCB37741A672}"/>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Scatter Plot</a:t>
            </a:r>
          </a:p>
        </p:txBody>
      </p:sp>
    </p:spTree>
    <p:extLst>
      <p:ext uri="{BB962C8B-B14F-4D97-AF65-F5344CB8AC3E}">
        <p14:creationId xmlns:p14="http://schemas.microsoft.com/office/powerpoint/2010/main" val="175516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23554" name="Picture 2" descr="Understanding Boxplots - KDnuggets">
            <a:extLst>
              <a:ext uri="{FF2B5EF4-FFF2-40B4-BE49-F238E27FC236}">
                <a16:creationId xmlns:a16="http://schemas.microsoft.com/office/drawing/2014/main" id="{66F8F4BC-DE29-4368-9EBE-F83C49A91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414" y="1672735"/>
            <a:ext cx="9827623" cy="4913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14AEA9-BF3A-410C-8F89-8D7339613EE6}"/>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Box Plot</a:t>
            </a:r>
          </a:p>
        </p:txBody>
      </p:sp>
    </p:spTree>
    <p:extLst>
      <p:ext uri="{BB962C8B-B14F-4D97-AF65-F5344CB8AC3E}">
        <p14:creationId xmlns:p14="http://schemas.microsoft.com/office/powerpoint/2010/main" val="25553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35D8620E-18A4-4C0D-B002-EA8ADB4EB790}"/>
              </a:ext>
            </a:extLst>
          </p:cNvPr>
          <p:cNvSpPr txBox="1"/>
          <p:nvPr/>
        </p:nvSpPr>
        <p:spPr>
          <a:xfrm>
            <a:off x="6096000" y="1411849"/>
            <a:ext cx="5382985" cy="1569660"/>
          </a:xfrm>
          <a:prstGeom prst="rect">
            <a:avLst/>
          </a:prstGeom>
          <a:noFill/>
        </p:spPr>
        <p:txBody>
          <a:bodyPr wrap="square">
            <a:spAutoFit/>
          </a:bodyPr>
          <a:lstStyle/>
          <a:p>
            <a:r>
              <a:rPr lang="en-US" sz="2400" b="1" i="0" dirty="0">
                <a:solidFill>
                  <a:srgbClr val="333333"/>
                </a:solidFill>
                <a:effectLst/>
                <a:latin typeface="Arial" panose="020B0604020202020204" pitchFamily="34" charset="0"/>
                <a:cs typeface="Arial" panose="020B0604020202020204" pitchFamily="34" charset="0"/>
              </a:rPr>
              <a:t>A box plot </a:t>
            </a:r>
            <a:r>
              <a:rPr lang="en-US" b="0" i="0" dirty="0">
                <a:solidFill>
                  <a:srgbClr val="333333"/>
                </a:solidFill>
                <a:effectLst/>
                <a:latin typeface="Arial" panose="020B0604020202020204" pitchFamily="34" charset="0"/>
                <a:cs typeface="Arial" panose="020B0604020202020204" pitchFamily="34" charset="0"/>
              </a:rPr>
              <a:t>is a chart that shows data from a five-number summary including one of the measures of</a:t>
            </a:r>
            <a:r>
              <a:rPr lang="en-US" b="0" i="0" dirty="0">
                <a:effectLst/>
                <a:latin typeface="Arial" panose="020B0604020202020204" pitchFamily="34" charset="0"/>
                <a:cs typeface="Arial" panose="020B0604020202020204" pitchFamily="34" charset="0"/>
              </a:rPr>
              <a:t> </a:t>
            </a:r>
            <a:r>
              <a:rPr lang="en-US" b="0" i="0" u="none" strike="noStrike" dirty="0">
                <a:effectLst/>
                <a:latin typeface="Arial" panose="020B0604020202020204" pitchFamily="34" charset="0"/>
                <a:cs typeface="Arial" panose="020B0604020202020204" pitchFamily="34" charset="0"/>
              </a:rPr>
              <a:t>central tendency</a:t>
            </a:r>
            <a:r>
              <a:rPr lang="en-US" b="0" i="0" dirty="0">
                <a:effectLst/>
                <a:latin typeface="Arial" panose="020B0604020202020204" pitchFamily="34" charset="0"/>
                <a:cs typeface="Arial" panose="020B0604020202020204" pitchFamily="34" charset="0"/>
              </a:rPr>
              <a:t>.</a:t>
            </a:r>
          </a:p>
          <a:p>
            <a:r>
              <a:rPr lang="en-US" b="0" i="0" dirty="0">
                <a:solidFill>
                  <a:srgbClr val="333333"/>
                </a:solidFill>
                <a:effectLst/>
                <a:latin typeface="Roboto" panose="02000000000000000000" pitchFamily="2" charset="0"/>
              </a:rPr>
              <a:t>It helps to find out how much the data values vary or spread out with the help of graphs.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F965B49-B13E-4605-BE8B-62C753950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15" y="757647"/>
            <a:ext cx="5153744" cy="3334215"/>
          </a:xfrm>
          <a:prstGeom prst="rect">
            <a:avLst/>
          </a:prstGeom>
        </p:spPr>
      </p:pic>
      <p:sp>
        <p:nvSpPr>
          <p:cNvPr id="11" name="TextBox 10">
            <a:extLst>
              <a:ext uri="{FF2B5EF4-FFF2-40B4-BE49-F238E27FC236}">
                <a16:creationId xmlns:a16="http://schemas.microsoft.com/office/drawing/2014/main" id="{BE04417F-A7B8-4F7F-BD4A-A3C4E81B9B32}"/>
              </a:ext>
            </a:extLst>
          </p:cNvPr>
          <p:cNvSpPr txBox="1"/>
          <p:nvPr/>
        </p:nvSpPr>
        <p:spPr>
          <a:xfrm>
            <a:off x="666207" y="3908891"/>
            <a:ext cx="11155679" cy="2677656"/>
          </a:xfrm>
          <a:prstGeom prst="rect">
            <a:avLst/>
          </a:prstGeom>
          <a:noFill/>
        </p:spPr>
        <p:txBody>
          <a:bodyPr wrap="square">
            <a:spAutoFit/>
          </a:bodyPr>
          <a:lstStyle/>
          <a:p>
            <a:pPr algn="l"/>
            <a:r>
              <a:rPr lang="en-US" sz="1400" b="1" i="0" dirty="0">
                <a:solidFill>
                  <a:srgbClr val="333333"/>
                </a:solidFill>
                <a:effectLst/>
                <a:latin typeface="Arial" panose="020B0604020202020204" pitchFamily="34" charset="0"/>
                <a:cs typeface="Arial" panose="020B0604020202020204" pitchFamily="34" charset="0"/>
              </a:rPr>
              <a:t>Minimum</a:t>
            </a:r>
            <a:r>
              <a:rPr lang="en-US" sz="1400" b="0" i="0" dirty="0">
                <a:solidFill>
                  <a:srgbClr val="333333"/>
                </a:solidFill>
                <a:effectLst/>
                <a:latin typeface="Arial" panose="020B0604020202020204" pitchFamily="34" charset="0"/>
                <a:cs typeface="Arial" panose="020B0604020202020204" pitchFamily="34" charset="0"/>
              </a:rPr>
              <a:t>: The minimum value in the given dataset</a:t>
            </a:r>
          </a:p>
          <a:p>
            <a:pPr algn="l"/>
            <a:r>
              <a:rPr lang="en-US" sz="1400" b="1" i="0" dirty="0">
                <a:solidFill>
                  <a:srgbClr val="333333"/>
                </a:solidFill>
                <a:effectLst/>
                <a:latin typeface="Arial" panose="020B0604020202020204" pitchFamily="34" charset="0"/>
                <a:cs typeface="Arial" panose="020B0604020202020204" pitchFamily="34" charset="0"/>
              </a:rPr>
              <a:t>First Quartile (Q1)</a:t>
            </a:r>
            <a:r>
              <a:rPr lang="en-US" sz="1400" b="0" i="0" dirty="0">
                <a:solidFill>
                  <a:srgbClr val="333333"/>
                </a:solidFill>
                <a:effectLst/>
                <a:latin typeface="Arial" panose="020B0604020202020204" pitchFamily="34" charset="0"/>
                <a:cs typeface="Arial" panose="020B0604020202020204" pitchFamily="34" charset="0"/>
              </a:rPr>
              <a:t>: The first quartile is the median of the lower half of the data set.</a:t>
            </a:r>
          </a:p>
          <a:p>
            <a:pPr algn="l"/>
            <a:r>
              <a:rPr lang="en-US" sz="1400" b="1" i="0" dirty="0">
                <a:solidFill>
                  <a:srgbClr val="333333"/>
                </a:solidFill>
                <a:effectLst/>
                <a:latin typeface="Arial" panose="020B0604020202020204" pitchFamily="34" charset="0"/>
                <a:cs typeface="Arial" panose="020B0604020202020204" pitchFamily="34" charset="0"/>
              </a:rPr>
              <a:t>Median: </a:t>
            </a:r>
            <a:r>
              <a:rPr lang="en-US" sz="1400" b="0" i="0" dirty="0">
                <a:solidFill>
                  <a:srgbClr val="333333"/>
                </a:solidFill>
                <a:effectLst/>
                <a:latin typeface="Arial" panose="020B0604020202020204" pitchFamily="34" charset="0"/>
                <a:cs typeface="Arial" panose="020B0604020202020204" pitchFamily="34" charset="0"/>
              </a:rPr>
              <a:t>The median is the middle value of the dataset, which divides the given dataset into two equal parts. The median is considered as the second quartile.</a:t>
            </a:r>
          </a:p>
          <a:p>
            <a:pPr algn="l"/>
            <a:r>
              <a:rPr lang="en-US" sz="1400" b="1" i="0" dirty="0">
                <a:solidFill>
                  <a:srgbClr val="333333"/>
                </a:solidFill>
                <a:effectLst/>
                <a:latin typeface="Arial" panose="020B0604020202020204" pitchFamily="34" charset="0"/>
                <a:cs typeface="Arial" panose="020B0604020202020204" pitchFamily="34" charset="0"/>
              </a:rPr>
              <a:t>Third Quartile (Q3): </a:t>
            </a:r>
            <a:r>
              <a:rPr lang="en-US" sz="1400" b="0" i="0" dirty="0">
                <a:solidFill>
                  <a:srgbClr val="333333"/>
                </a:solidFill>
                <a:effectLst/>
                <a:latin typeface="Arial" panose="020B0604020202020204" pitchFamily="34" charset="0"/>
                <a:cs typeface="Arial" panose="020B0604020202020204" pitchFamily="34" charset="0"/>
              </a:rPr>
              <a:t>The third quartile is the median of the upper half of the data.</a:t>
            </a:r>
          </a:p>
          <a:p>
            <a:pPr algn="l"/>
            <a:r>
              <a:rPr lang="en-US" sz="1400" b="1" i="0" dirty="0">
                <a:solidFill>
                  <a:srgbClr val="333333"/>
                </a:solidFill>
                <a:effectLst/>
                <a:latin typeface="Arial" panose="020B0604020202020204" pitchFamily="34" charset="0"/>
                <a:cs typeface="Arial" panose="020B0604020202020204" pitchFamily="34" charset="0"/>
              </a:rPr>
              <a:t>Maximum: </a:t>
            </a:r>
            <a:r>
              <a:rPr lang="en-US" sz="1400" b="0" i="0" dirty="0">
                <a:solidFill>
                  <a:srgbClr val="333333"/>
                </a:solidFill>
                <a:effectLst/>
                <a:latin typeface="Arial" panose="020B0604020202020204" pitchFamily="34" charset="0"/>
                <a:cs typeface="Arial" panose="020B0604020202020204" pitchFamily="34" charset="0"/>
              </a:rPr>
              <a:t>The maximum value in the given dataset.</a:t>
            </a:r>
          </a:p>
          <a:p>
            <a:pPr algn="l"/>
            <a:r>
              <a:rPr lang="en-US" sz="1400" b="0" i="0" dirty="0">
                <a:solidFill>
                  <a:srgbClr val="333333"/>
                </a:solidFill>
                <a:effectLst/>
                <a:latin typeface="Arial" panose="020B0604020202020204" pitchFamily="34" charset="0"/>
                <a:cs typeface="Arial" panose="020B0604020202020204" pitchFamily="34" charset="0"/>
              </a:rPr>
              <a:t>Apart from these five terms, the other terms used in the box plot are:</a:t>
            </a:r>
          </a:p>
          <a:p>
            <a:pPr algn="l"/>
            <a:r>
              <a:rPr lang="en-US" sz="1400" b="1" i="0" dirty="0">
                <a:solidFill>
                  <a:srgbClr val="333333"/>
                </a:solidFill>
                <a:effectLst/>
                <a:latin typeface="Arial" panose="020B0604020202020204" pitchFamily="34" charset="0"/>
                <a:cs typeface="Arial" panose="020B0604020202020204" pitchFamily="34" charset="0"/>
              </a:rPr>
              <a:t>Interquartile Range (IQR): </a:t>
            </a:r>
            <a:r>
              <a:rPr lang="en-US" sz="1400" b="0" i="0" dirty="0">
                <a:solidFill>
                  <a:srgbClr val="333333"/>
                </a:solidFill>
                <a:effectLst/>
                <a:latin typeface="Arial" panose="020B0604020202020204" pitchFamily="34" charset="0"/>
                <a:cs typeface="Arial" panose="020B0604020202020204" pitchFamily="34" charset="0"/>
              </a:rPr>
              <a:t>The difference between the third quartile and first quartile is known as the interquartile range. (i.e.) IQR = Q3-Q1</a:t>
            </a:r>
          </a:p>
          <a:p>
            <a:pPr algn="l"/>
            <a:r>
              <a:rPr lang="en-US" sz="1400" b="1" i="0" dirty="0">
                <a:solidFill>
                  <a:srgbClr val="333333"/>
                </a:solidFill>
                <a:effectLst/>
                <a:latin typeface="Arial" panose="020B0604020202020204" pitchFamily="34" charset="0"/>
                <a:cs typeface="Arial" panose="020B0604020202020204" pitchFamily="34" charset="0"/>
              </a:rPr>
              <a:t>Outlier: </a:t>
            </a:r>
            <a:r>
              <a:rPr lang="en-US" sz="1400" b="0" i="0" dirty="0">
                <a:solidFill>
                  <a:srgbClr val="333333"/>
                </a:solidFill>
                <a:effectLst/>
                <a:latin typeface="Arial" panose="020B0604020202020204" pitchFamily="34" charset="0"/>
                <a:cs typeface="Arial" panose="020B0604020202020204" pitchFamily="34" charset="0"/>
              </a:rPr>
              <a:t>The data that falls on the far left or right side of the ordered data is tested to be the outliers. Generally, the outliers fall more than the specified distance from the first and third quartile. </a:t>
            </a:r>
          </a:p>
          <a:p>
            <a:pPr algn="l"/>
            <a:r>
              <a:rPr lang="en-US" sz="1400" b="0" i="0" dirty="0">
                <a:solidFill>
                  <a:srgbClr val="333333"/>
                </a:solidFill>
                <a:effectLst/>
                <a:latin typeface="Arial" panose="020B0604020202020204" pitchFamily="34" charset="0"/>
                <a:cs typeface="Arial" panose="020B0604020202020204" pitchFamily="34" charset="0"/>
              </a:rPr>
              <a:t>(i.e.) Outliers are greater than Q3+(1.5 . IQR) or less than Q1-(1.5 . IQR).</a:t>
            </a:r>
          </a:p>
        </p:txBody>
      </p:sp>
      <p:sp>
        <p:nvSpPr>
          <p:cNvPr id="12" name="TextBox 11">
            <a:extLst>
              <a:ext uri="{FF2B5EF4-FFF2-40B4-BE49-F238E27FC236}">
                <a16:creationId xmlns:a16="http://schemas.microsoft.com/office/drawing/2014/main" id="{C421E986-3FC4-466C-A0C0-C773898B0164}"/>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Box Plot</a:t>
            </a:r>
          </a:p>
        </p:txBody>
      </p:sp>
    </p:spTree>
    <p:extLst>
      <p:ext uri="{BB962C8B-B14F-4D97-AF65-F5344CB8AC3E}">
        <p14:creationId xmlns:p14="http://schemas.microsoft.com/office/powerpoint/2010/main" val="424529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8E307F8A-C6B3-4793-805A-B00DAEE6E0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267" y="1616889"/>
            <a:ext cx="6353465" cy="4386671"/>
          </a:xfrm>
          <a:prstGeom prst="rect">
            <a:avLst/>
          </a:prstGeom>
        </p:spPr>
      </p:pic>
      <p:sp>
        <p:nvSpPr>
          <p:cNvPr id="9" name="TextBox 8">
            <a:extLst>
              <a:ext uri="{FF2B5EF4-FFF2-40B4-BE49-F238E27FC236}">
                <a16:creationId xmlns:a16="http://schemas.microsoft.com/office/drawing/2014/main" id="{719060DC-CF84-4DA7-B99D-D598A6983DF3}"/>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Histogram </a:t>
            </a:r>
          </a:p>
        </p:txBody>
      </p:sp>
    </p:spTree>
    <p:extLst>
      <p:ext uri="{BB962C8B-B14F-4D97-AF65-F5344CB8AC3E}">
        <p14:creationId xmlns:p14="http://schemas.microsoft.com/office/powerpoint/2010/main" val="2949928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3746F2ED-01D8-4422-82FC-37E906262509}"/>
              </a:ext>
            </a:extLst>
          </p:cNvPr>
          <p:cNvSpPr txBox="1"/>
          <p:nvPr/>
        </p:nvSpPr>
        <p:spPr>
          <a:xfrm>
            <a:off x="5672546" y="2336393"/>
            <a:ext cx="6093822" cy="2185214"/>
          </a:xfrm>
          <a:prstGeom prst="rect">
            <a:avLst/>
          </a:prstGeom>
          <a:noFill/>
        </p:spPr>
        <p:txBody>
          <a:bodyPr wrap="square">
            <a:spAutoFit/>
          </a:bodyPr>
          <a:lstStyle/>
          <a:p>
            <a:pPr algn="l"/>
            <a:r>
              <a:rPr lang="en-US" sz="2800" b="1" i="0" dirty="0">
                <a:solidFill>
                  <a:srgbClr val="333333"/>
                </a:solidFill>
                <a:effectLst/>
                <a:latin typeface="Arial" panose="020B0604020202020204" pitchFamily="34" charset="0"/>
                <a:cs typeface="Arial" panose="020B0604020202020204" pitchFamily="34" charset="0"/>
              </a:rPr>
              <a:t>A</a:t>
            </a:r>
            <a:r>
              <a:rPr lang="en-US" sz="2800" b="0" i="0" dirty="0">
                <a:solidFill>
                  <a:srgbClr val="333333"/>
                </a:solidFill>
                <a:effectLst/>
                <a:latin typeface="Arial" panose="020B0604020202020204" pitchFamily="34" charset="0"/>
                <a:cs typeface="Arial" panose="020B0604020202020204" pitchFamily="34" charset="0"/>
              </a:rPr>
              <a:t> </a:t>
            </a:r>
            <a:r>
              <a:rPr lang="en-US" sz="2800" b="1" i="0" dirty="0">
                <a:solidFill>
                  <a:srgbClr val="333333"/>
                </a:solidFill>
                <a:effectLst/>
                <a:latin typeface="Arial" panose="020B0604020202020204" pitchFamily="34" charset="0"/>
                <a:cs typeface="Arial" panose="020B0604020202020204" pitchFamily="34" charset="0"/>
              </a:rPr>
              <a:t>histogram</a:t>
            </a:r>
            <a:r>
              <a:rPr lang="en-US" sz="2800" b="0" i="0" dirty="0">
                <a:solidFill>
                  <a:srgbClr val="333333"/>
                </a:solidFill>
                <a:effectLst/>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cs typeface="Arial" panose="020B0604020202020204" pitchFamily="34" charset="0"/>
              </a:rPr>
              <a:t>is a graph used to represent the frequency distribution of a few data points of one variable. Histograms often classify data into various “bins” or “range groups” and count how many data points belong to each of those bins.</a:t>
            </a: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24578" name="Picture 2" descr="Student Score Histogram Example">
            <a:extLst>
              <a:ext uri="{FF2B5EF4-FFF2-40B4-BE49-F238E27FC236}">
                <a16:creationId xmlns:a16="http://schemas.microsoft.com/office/drawing/2014/main" id="{1AB54636-BB47-4378-877D-F88D47E98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02" y="2062524"/>
            <a:ext cx="5235641" cy="37243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3B82038-C9F1-4C28-BE2A-DACE7E79E3A9}"/>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Histogram </a:t>
            </a:r>
          </a:p>
        </p:txBody>
      </p:sp>
    </p:spTree>
    <p:extLst>
      <p:ext uri="{BB962C8B-B14F-4D97-AF65-F5344CB8AC3E}">
        <p14:creationId xmlns:p14="http://schemas.microsoft.com/office/powerpoint/2010/main" val="100603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6B8B69CE-CF3E-4488-9902-004AF38BC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752" y="2050135"/>
            <a:ext cx="6780495" cy="3488516"/>
          </a:xfrm>
          <a:prstGeom prst="rect">
            <a:avLst/>
          </a:prstGeom>
        </p:spPr>
      </p:pic>
      <p:sp>
        <p:nvSpPr>
          <p:cNvPr id="8" name="TextBox 7">
            <a:extLst>
              <a:ext uri="{FF2B5EF4-FFF2-40B4-BE49-F238E27FC236}">
                <a16:creationId xmlns:a16="http://schemas.microsoft.com/office/drawing/2014/main" id="{C874F0B2-DA58-4070-8363-C8D828BBDE1C}"/>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Pie Chart</a:t>
            </a:r>
          </a:p>
        </p:txBody>
      </p:sp>
    </p:spTree>
    <p:extLst>
      <p:ext uri="{BB962C8B-B14F-4D97-AF65-F5344CB8AC3E}">
        <p14:creationId xmlns:p14="http://schemas.microsoft.com/office/powerpoint/2010/main" val="1101003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5363383C-D63C-4310-B499-B8405E57D254}"/>
              </a:ext>
            </a:extLst>
          </p:cNvPr>
          <p:cNvSpPr txBox="1"/>
          <p:nvPr/>
        </p:nvSpPr>
        <p:spPr>
          <a:xfrm>
            <a:off x="2774991" y="37882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Pie Chart</a:t>
            </a:r>
          </a:p>
        </p:txBody>
      </p:sp>
      <p:sp>
        <p:nvSpPr>
          <p:cNvPr id="8" name="TextBox 7">
            <a:extLst>
              <a:ext uri="{FF2B5EF4-FFF2-40B4-BE49-F238E27FC236}">
                <a16:creationId xmlns:a16="http://schemas.microsoft.com/office/drawing/2014/main" id="{94A8942B-0253-4024-8F9E-3E3B02A08B34}"/>
              </a:ext>
            </a:extLst>
          </p:cNvPr>
          <p:cNvSpPr txBox="1"/>
          <p:nvPr/>
        </p:nvSpPr>
        <p:spPr>
          <a:xfrm>
            <a:off x="5689941" y="2336393"/>
            <a:ext cx="5932736" cy="2185214"/>
          </a:xfrm>
          <a:prstGeom prst="rect">
            <a:avLst/>
          </a:prstGeom>
          <a:noFill/>
        </p:spPr>
        <p:txBody>
          <a:bodyPr wrap="square">
            <a:spAutoFit/>
          </a:bodyPr>
          <a:lstStyle/>
          <a:p>
            <a:r>
              <a:rPr lang="en-US" sz="2800" b="1" i="0" dirty="0">
                <a:effectLst/>
                <a:latin typeface="Arial" panose="020B0604020202020204" pitchFamily="34" charset="0"/>
                <a:cs typeface="Arial" panose="020B0604020202020204" pitchFamily="34" charset="0"/>
              </a:rPr>
              <a:t>A</a:t>
            </a:r>
            <a:r>
              <a:rPr lang="en-US" b="0" i="0" dirty="0">
                <a:effectLst/>
                <a:latin typeface="Arial" panose="020B0604020202020204" pitchFamily="34" charset="0"/>
                <a:cs typeface="Arial" panose="020B0604020202020204" pitchFamily="34" charset="0"/>
              </a:rPr>
              <a:t> </a:t>
            </a:r>
            <a:r>
              <a:rPr lang="en-US" sz="2800" b="1" i="0" dirty="0">
                <a:effectLst/>
                <a:latin typeface="Arial" panose="020B0604020202020204" pitchFamily="34" charset="0"/>
                <a:cs typeface="Arial" panose="020B0604020202020204" pitchFamily="34" charset="0"/>
              </a:rPr>
              <a:t>pie chart</a:t>
            </a:r>
            <a:r>
              <a:rPr lang="en-US" sz="2800" b="0" i="0" dirty="0">
                <a:effectLst/>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is a type of graph that represents the data in the circular graph. The slices of pie show the relative size of the data, and it is a type of </a:t>
            </a:r>
            <a:r>
              <a:rPr lang="en-US" b="0" i="0" u="none" strike="noStrike" dirty="0">
                <a:effectLst/>
                <a:latin typeface="Arial" panose="020B0604020202020204" pitchFamily="34" charset="0"/>
                <a:cs typeface="Arial" panose="020B0604020202020204" pitchFamily="34" charset="0"/>
              </a:rPr>
              <a:t>pictorial representation of data</a:t>
            </a:r>
            <a:r>
              <a:rPr lang="en-US" b="0" i="0" dirty="0">
                <a:effectLst/>
                <a:latin typeface="Arial" panose="020B0604020202020204" pitchFamily="34" charset="0"/>
                <a:cs typeface="Arial" panose="020B0604020202020204" pitchFamily="34" charset="0"/>
              </a:rPr>
              <a:t>. A pie chart requires a list of categorical variables and numerical variables. Here, the term “pie” represents the whole, and the “slices” represent the parts of the whole.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343D55-0AE0-4FEC-B593-00C03CA71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868" y="2005324"/>
            <a:ext cx="4696480" cy="3343742"/>
          </a:xfrm>
          <a:prstGeom prst="rect">
            <a:avLst/>
          </a:prstGeom>
        </p:spPr>
      </p:pic>
    </p:spTree>
    <p:extLst>
      <p:ext uri="{BB962C8B-B14F-4D97-AF65-F5344CB8AC3E}">
        <p14:creationId xmlns:p14="http://schemas.microsoft.com/office/powerpoint/2010/main" val="416168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7CB27A19-62D1-4BEF-8720-E3821E1C3A20}"/>
              </a:ext>
            </a:extLst>
          </p:cNvPr>
          <p:cNvSpPr txBox="1"/>
          <p:nvPr/>
        </p:nvSpPr>
        <p:spPr>
          <a:xfrm>
            <a:off x="2936944" y="598023"/>
            <a:ext cx="5932736" cy="646331"/>
          </a:xfrm>
          <a:prstGeom prst="rect">
            <a:avLst/>
          </a:prstGeom>
          <a:noFill/>
        </p:spPr>
        <p:txBody>
          <a:bodyPr wrap="square">
            <a:spAutoFit/>
          </a:bodyPr>
          <a:lstStyle/>
          <a:p>
            <a:pPr algn="l"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What is Data Visualization</a:t>
            </a:r>
          </a:p>
        </p:txBody>
      </p:sp>
      <p:pic>
        <p:nvPicPr>
          <p:cNvPr id="8" name="Picture 7">
            <a:extLst>
              <a:ext uri="{FF2B5EF4-FFF2-40B4-BE49-F238E27FC236}">
                <a16:creationId xmlns:a16="http://schemas.microsoft.com/office/drawing/2014/main" id="{0DB138F5-150F-4AF4-80DE-2EBB0ABCE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1286" y="1244354"/>
            <a:ext cx="7944051" cy="5107714"/>
          </a:xfrm>
          <a:prstGeom prst="rect">
            <a:avLst/>
          </a:prstGeom>
        </p:spPr>
      </p:pic>
    </p:spTree>
    <p:extLst>
      <p:ext uri="{BB962C8B-B14F-4D97-AF65-F5344CB8AC3E}">
        <p14:creationId xmlns:p14="http://schemas.microsoft.com/office/powerpoint/2010/main" val="1313051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84D8CB9D-F4D2-4611-A4DD-88FF6B102517}"/>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27650" name="Picture 2">
            <a:extLst>
              <a:ext uri="{FF2B5EF4-FFF2-40B4-BE49-F238E27FC236}">
                <a16:creationId xmlns:a16="http://schemas.microsoft.com/office/drawing/2014/main" id="{7A8E0A53-8D75-4683-A539-7C862DF48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443" y="54738"/>
            <a:ext cx="5091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40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566;p18">
            <a:extLst>
              <a:ext uri="{FF2B5EF4-FFF2-40B4-BE49-F238E27FC236}">
                <a16:creationId xmlns:a16="http://schemas.microsoft.com/office/drawing/2014/main" id="{77A82C05-AE3C-4010-93C0-1D3E62F835CD}"/>
              </a:ext>
            </a:extLst>
          </p:cNvPr>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dirty="0">
                <a:solidFill>
                  <a:srgbClr val="FF4B05"/>
                </a:solidFill>
                <a:latin typeface="Helvetica Neue"/>
                <a:ea typeface="Helvetica Neue"/>
                <a:cs typeface="Helvetica Neue"/>
                <a:sym typeface="Helvetica Neue"/>
              </a:rPr>
              <a:t>THANK </a:t>
            </a:r>
            <a:r>
              <a:rPr lang="en-US" sz="9600" dirty="0">
                <a:solidFill>
                  <a:srgbClr val="FFC000"/>
                </a:solidFill>
                <a:latin typeface="Helvetica Neue"/>
                <a:ea typeface="Helvetica Neue"/>
                <a:cs typeface="Helvetica Neue"/>
                <a:sym typeface="Helvetica Neue"/>
              </a:rPr>
              <a:t>YOU!</a:t>
            </a:r>
            <a:endParaRPr sz="9600" i="1" dirty="0">
              <a:solidFill>
                <a:srgbClr val="FFC000"/>
              </a:solidFill>
              <a:latin typeface="Helvetica Neue"/>
              <a:ea typeface="Helvetica Neue"/>
              <a:cs typeface="Helvetica Neue"/>
              <a:sym typeface="Helvetica Neue"/>
            </a:endParaRPr>
          </a:p>
        </p:txBody>
      </p:sp>
      <p:sp>
        <p:nvSpPr>
          <p:cNvPr id="5" name="Google Shape;319;p8">
            <a:extLst>
              <a:ext uri="{FF2B5EF4-FFF2-40B4-BE49-F238E27FC236}">
                <a16:creationId xmlns:a16="http://schemas.microsoft.com/office/drawing/2014/main" id="{84D8CB9D-F4D2-4611-A4DD-88FF6B102517}"/>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3309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6" name="TextBox 5">
            <a:extLst>
              <a:ext uri="{FF2B5EF4-FFF2-40B4-BE49-F238E27FC236}">
                <a16:creationId xmlns:a16="http://schemas.microsoft.com/office/drawing/2014/main" id="{7CB27A19-62D1-4BEF-8720-E3821E1C3A20}"/>
              </a:ext>
            </a:extLst>
          </p:cNvPr>
          <p:cNvSpPr txBox="1"/>
          <p:nvPr/>
        </p:nvSpPr>
        <p:spPr>
          <a:xfrm>
            <a:off x="2936944" y="598023"/>
            <a:ext cx="5932736" cy="646331"/>
          </a:xfrm>
          <a:prstGeom prst="rect">
            <a:avLst/>
          </a:prstGeom>
          <a:noFill/>
        </p:spPr>
        <p:txBody>
          <a:bodyPr wrap="square">
            <a:spAutoFit/>
          </a:bodyPr>
          <a:lstStyle/>
          <a:p>
            <a:pPr algn="l"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What is Data Visualization</a:t>
            </a:r>
          </a:p>
        </p:txBody>
      </p:sp>
      <p:sp>
        <p:nvSpPr>
          <p:cNvPr id="12" name="TextBox 11">
            <a:extLst>
              <a:ext uri="{FF2B5EF4-FFF2-40B4-BE49-F238E27FC236}">
                <a16:creationId xmlns:a16="http://schemas.microsoft.com/office/drawing/2014/main" id="{BA331E04-296C-42C0-9ED5-B564E94AEC54}"/>
              </a:ext>
            </a:extLst>
          </p:cNvPr>
          <p:cNvSpPr txBox="1"/>
          <p:nvPr/>
        </p:nvSpPr>
        <p:spPr>
          <a:xfrm>
            <a:off x="831669" y="1474619"/>
            <a:ext cx="10528662" cy="3908762"/>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rgbClr val="111111"/>
                </a:solidFill>
                <a:effectLst/>
                <a:latin typeface="Helvetica Neue"/>
              </a:rPr>
              <a:t>Data visualization </a:t>
            </a:r>
            <a:r>
              <a:rPr lang="en-US" b="0" i="0" dirty="0">
                <a:solidFill>
                  <a:srgbClr val="111111"/>
                </a:solidFill>
                <a:effectLst/>
                <a:latin typeface="Helvetica Neue"/>
              </a:rPr>
              <a:t>is the visual presentation of data or information. </a:t>
            </a:r>
          </a:p>
          <a:p>
            <a:pPr marL="285750" indent="-285750" algn="l">
              <a:buFont typeface="Wingdings" panose="05000000000000000000" pitchFamily="2" charset="2"/>
              <a:buChar char="Ø"/>
            </a:pPr>
            <a:endParaRPr lang="en-US" b="0" i="0" dirty="0">
              <a:solidFill>
                <a:srgbClr val="111111"/>
              </a:solidFill>
              <a:effectLst/>
              <a:latin typeface="Helvetica Neue"/>
            </a:endParaRPr>
          </a:p>
          <a:p>
            <a:pPr marL="285750" indent="-285750" algn="l">
              <a:buFont typeface="Wingdings" panose="05000000000000000000" pitchFamily="2" charset="2"/>
              <a:buChar char="Ø"/>
            </a:pPr>
            <a:r>
              <a:rPr lang="en-US" b="0" i="0" dirty="0">
                <a:solidFill>
                  <a:srgbClr val="111111"/>
                </a:solidFill>
                <a:effectLst/>
                <a:latin typeface="Helvetica Neue"/>
              </a:rPr>
              <a:t>The goal of data visualization is to communicate data or information clearly and effectively to readers.</a:t>
            </a:r>
          </a:p>
          <a:p>
            <a:pPr marL="285750" indent="-285750" algn="l">
              <a:buFont typeface="Wingdings" panose="05000000000000000000" pitchFamily="2" charset="2"/>
              <a:buChar char="Ø"/>
            </a:pPr>
            <a:endParaRPr lang="en-US" dirty="0">
              <a:solidFill>
                <a:srgbClr val="111111"/>
              </a:solidFill>
              <a:latin typeface="Helvetica Neue"/>
            </a:endParaRPr>
          </a:p>
          <a:p>
            <a:pPr marL="285750" indent="-285750" algn="l">
              <a:buFont typeface="Wingdings" panose="05000000000000000000" pitchFamily="2" charset="2"/>
              <a:buChar char="Ø"/>
            </a:pPr>
            <a:r>
              <a:rPr lang="en-US" b="0" i="0" dirty="0">
                <a:solidFill>
                  <a:srgbClr val="111111"/>
                </a:solidFill>
                <a:effectLst/>
                <a:latin typeface="Helvetica Neue"/>
              </a:rPr>
              <a:t>Typically, data is visualized in the form of a chart, infographic, diagram, map and more.</a:t>
            </a:r>
          </a:p>
          <a:p>
            <a:pPr algn="l"/>
            <a:endParaRPr lang="en-US" b="0" i="0" dirty="0">
              <a:solidFill>
                <a:srgbClr val="111111"/>
              </a:solidFill>
              <a:effectLst/>
              <a:latin typeface="Helvetica Neue"/>
            </a:endParaRPr>
          </a:p>
          <a:p>
            <a:pPr algn="l"/>
            <a:endParaRPr lang="en-US" b="0" i="0" dirty="0">
              <a:solidFill>
                <a:srgbClr val="111111"/>
              </a:solidFill>
              <a:effectLst/>
              <a:latin typeface="Helvetica Neue"/>
            </a:endParaRPr>
          </a:p>
          <a:p>
            <a:pPr algn="ctr"/>
            <a:r>
              <a:rPr lang="en-US" sz="3200" b="1" i="0" dirty="0">
                <a:solidFill>
                  <a:srgbClr val="111111"/>
                </a:solidFill>
                <a:effectLst/>
                <a:latin typeface="Helvetica Neue"/>
              </a:rPr>
              <a:t>How does it help?</a:t>
            </a:r>
          </a:p>
          <a:p>
            <a:pPr algn="ctr">
              <a:buFont typeface="Arial" panose="020B0604020202020204" pitchFamily="34" charset="0"/>
              <a:buChar char="•"/>
            </a:pPr>
            <a:r>
              <a:rPr lang="en-US" b="0" i="0" dirty="0">
                <a:solidFill>
                  <a:srgbClr val="111111"/>
                </a:solidFill>
                <a:effectLst/>
                <a:latin typeface="Helvetica Neue"/>
              </a:rPr>
              <a:t>Identify trends and outliers</a:t>
            </a:r>
          </a:p>
          <a:p>
            <a:pPr algn="ctr">
              <a:buFont typeface="Arial" panose="020B0604020202020204" pitchFamily="34" charset="0"/>
              <a:buChar char="•"/>
            </a:pPr>
            <a:r>
              <a:rPr lang="en-US" b="0" i="0" dirty="0">
                <a:solidFill>
                  <a:srgbClr val="111111"/>
                </a:solidFill>
                <a:effectLst/>
                <a:latin typeface="Helvetica Neue"/>
              </a:rPr>
              <a:t>Tell a story within the data</a:t>
            </a:r>
          </a:p>
          <a:p>
            <a:pPr algn="ctr">
              <a:buFont typeface="Arial" panose="020B0604020202020204" pitchFamily="34" charset="0"/>
              <a:buChar char="•"/>
            </a:pPr>
            <a:r>
              <a:rPr lang="en-US" b="0" i="0" dirty="0">
                <a:solidFill>
                  <a:srgbClr val="111111"/>
                </a:solidFill>
                <a:effectLst/>
                <a:latin typeface="Helvetica Neue"/>
              </a:rPr>
              <a:t>Reinforce an argument or opinion</a:t>
            </a:r>
          </a:p>
          <a:p>
            <a:pPr algn="ctr">
              <a:buFont typeface="Arial" panose="020B0604020202020204" pitchFamily="34" charset="0"/>
              <a:buChar char="•"/>
            </a:pPr>
            <a:r>
              <a:rPr lang="en-US" b="0" i="0" dirty="0">
                <a:solidFill>
                  <a:srgbClr val="111111"/>
                </a:solidFill>
                <a:effectLst/>
                <a:latin typeface="Helvetica Neue"/>
              </a:rPr>
              <a:t>Highlight an important point in a set of data</a:t>
            </a:r>
          </a:p>
        </p:txBody>
      </p:sp>
    </p:spTree>
    <p:extLst>
      <p:ext uri="{BB962C8B-B14F-4D97-AF65-F5344CB8AC3E}">
        <p14:creationId xmlns:p14="http://schemas.microsoft.com/office/powerpoint/2010/main" val="213753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15B24137-F950-402C-A9E1-5080E6FD5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8146" y="1232750"/>
            <a:ext cx="5458587" cy="5353797"/>
          </a:xfrm>
          <a:prstGeom prst="rect">
            <a:avLst/>
          </a:prstGeom>
        </p:spPr>
      </p:pic>
      <p:sp>
        <p:nvSpPr>
          <p:cNvPr id="8" name="TextBox 7">
            <a:extLst>
              <a:ext uri="{FF2B5EF4-FFF2-40B4-BE49-F238E27FC236}">
                <a16:creationId xmlns:a16="http://schemas.microsoft.com/office/drawing/2014/main" id="{83526CF2-FE93-4C47-A018-FDA747D32F55}"/>
              </a:ext>
            </a:extLst>
          </p:cNvPr>
          <p:cNvSpPr txBox="1"/>
          <p:nvPr/>
        </p:nvSpPr>
        <p:spPr>
          <a:xfrm>
            <a:off x="2983997" y="271453"/>
            <a:ext cx="5932736" cy="1200329"/>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What makes </a:t>
            </a:r>
            <a:r>
              <a:rPr lang="en-US" sz="3600" b="1" dirty="0">
                <a:solidFill>
                  <a:srgbClr val="FF6600"/>
                </a:solidFill>
                <a:latin typeface="Nirmala UI" panose="020B0502040204020203" pitchFamily="34" charset="0"/>
                <a:ea typeface="Nirmala UI" panose="020B0502040204020203" pitchFamily="34" charset="0"/>
                <a:cs typeface="Nirmala UI" panose="020B0502040204020203" pitchFamily="34" charset="0"/>
              </a:rPr>
              <a:t>good </a:t>
            </a:r>
          </a:p>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Data Visualization </a:t>
            </a:r>
          </a:p>
        </p:txBody>
      </p:sp>
    </p:spTree>
    <p:extLst>
      <p:ext uri="{BB962C8B-B14F-4D97-AF65-F5344CB8AC3E}">
        <p14:creationId xmlns:p14="http://schemas.microsoft.com/office/powerpoint/2010/main" val="420896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6" name="Picture 5">
            <a:extLst>
              <a:ext uri="{FF2B5EF4-FFF2-40B4-BE49-F238E27FC236}">
                <a16:creationId xmlns:a16="http://schemas.microsoft.com/office/drawing/2014/main" id="{F21C0DF6-EF24-4ED3-98B3-2BE1DC612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3493" y="900846"/>
            <a:ext cx="7211763" cy="5542501"/>
          </a:xfrm>
          <a:prstGeom prst="rect">
            <a:avLst/>
          </a:prstGeom>
        </p:spPr>
      </p:pic>
      <p:sp>
        <p:nvSpPr>
          <p:cNvPr id="11" name="TextBox 10">
            <a:extLst>
              <a:ext uri="{FF2B5EF4-FFF2-40B4-BE49-F238E27FC236}">
                <a16:creationId xmlns:a16="http://schemas.microsoft.com/office/drawing/2014/main" id="{E19DC44E-26BD-4BF1-96E2-823E8CD8C69A}"/>
              </a:ext>
            </a:extLst>
          </p:cNvPr>
          <p:cNvSpPr txBox="1"/>
          <p:nvPr/>
        </p:nvSpPr>
        <p:spPr>
          <a:xfrm>
            <a:off x="2983997" y="27145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Types of Data Analysis</a:t>
            </a:r>
          </a:p>
        </p:txBody>
      </p:sp>
    </p:spTree>
    <p:extLst>
      <p:ext uri="{BB962C8B-B14F-4D97-AF65-F5344CB8AC3E}">
        <p14:creationId xmlns:p14="http://schemas.microsoft.com/office/powerpoint/2010/main" val="82655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1026" name="Picture 2" descr="What is Exploratory Data Analysis – EDA Types With Examples">
            <a:extLst>
              <a:ext uri="{FF2B5EF4-FFF2-40B4-BE49-F238E27FC236}">
                <a16:creationId xmlns:a16="http://schemas.microsoft.com/office/drawing/2014/main" id="{659C6992-AF3B-476C-AB6D-D4A91725E4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863" y="1332411"/>
            <a:ext cx="8190411" cy="5254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FB5D67-8054-4FED-A090-CA3BC68E3A43}"/>
              </a:ext>
            </a:extLst>
          </p:cNvPr>
          <p:cNvSpPr txBox="1"/>
          <p:nvPr/>
        </p:nvSpPr>
        <p:spPr>
          <a:xfrm>
            <a:off x="2983997" y="271453"/>
            <a:ext cx="5932736" cy="646331"/>
          </a:xfrm>
          <a:prstGeom prst="rect">
            <a:avLst/>
          </a:prstGeom>
          <a:noFill/>
        </p:spPr>
        <p:txBody>
          <a:bodyPr wrap="square">
            <a:spAutoFit/>
          </a:bodyPr>
          <a:lstStyle/>
          <a:p>
            <a:pPr algn="ctr"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Exploratory Data Analysis</a:t>
            </a:r>
          </a:p>
        </p:txBody>
      </p:sp>
    </p:spTree>
    <p:extLst>
      <p:ext uri="{BB962C8B-B14F-4D97-AF65-F5344CB8AC3E}">
        <p14:creationId xmlns:p14="http://schemas.microsoft.com/office/powerpoint/2010/main" val="351648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12" name="Picture 11">
            <a:extLst>
              <a:ext uri="{FF2B5EF4-FFF2-40B4-BE49-F238E27FC236}">
                <a16:creationId xmlns:a16="http://schemas.microsoft.com/office/drawing/2014/main" id="{722CD7B6-C7B6-4FDE-B919-A13086C3C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2308" y="447451"/>
            <a:ext cx="7461547" cy="5575434"/>
          </a:xfrm>
          <a:prstGeom prst="rect">
            <a:avLst/>
          </a:prstGeom>
        </p:spPr>
      </p:pic>
    </p:spTree>
    <p:extLst>
      <p:ext uri="{BB962C8B-B14F-4D97-AF65-F5344CB8AC3E}">
        <p14:creationId xmlns:p14="http://schemas.microsoft.com/office/powerpoint/2010/main" val="34725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3" name="Picture 2">
            <a:extLst>
              <a:ext uri="{FF2B5EF4-FFF2-40B4-BE49-F238E27FC236}">
                <a16:creationId xmlns:a16="http://schemas.microsoft.com/office/drawing/2014/main" id="{B9ADE516-0A21-4B81-A229-E2245F0F0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0686" y="757647"/>
            <a:ext cx="7512095" cy="5563351"/>
          </a:xfrm>
          <a:prstGeom prst="rect">
            <a:avLst/>
          </a:prstGeom>
        </p:spPr>
      </p:pic>
    </p:spTree>
    <p:extLst>
      <p:ext uri="{BB962C8B-B14F-4D97-AF65-F5344CB8AC3E}">
        <p14:creationId xmlns:p14="http://schemas.microsoft.com/office/powerpoint/2010/main" val="3632390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1402</Words>
  <Application>Microsoft Office PowerPoint</Application>
  <PresentationFormat>Widescreen</PresentationFormat>
  <Paragraphs>148</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Aleo</vt:lpstr>
      <vt:lpstr>Arial</vt:lpstr>
      <vt:lpstr>Calibri</vt:lpstr>
      <vt:lpstr>Calibri Light</vt:lpstr>
      <vt:lpstr>Gotham SSm A</vt:lpstr>
      <vt:lpstr>Helvetica Neue</vt:lpstr>
      <vt:lpstr>Nirmala UI</vt:lpstr>
      <vt:lpstr>Open Sans</vt:lpstr>
      <vt:lpstr>Roboto</vt:lpstr>
      <vt:lpstr>unset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bagal</dc:creator>
  <cp:lastModifiedBy>sparsh bagal</cp:lastModifiedBy>
  <cp:revision>58</cp:revision>
  <dcterms:created xsi:type="dcterms:W3CDTF">2022-11-07T08:36:52Z</dcterms:created>
  <dcterms:modified xsi:type="dcterms:W3CDTF">2022-12-17T12:37:54Z</dcterms:modified>
</cp:coreProperties>
</file>