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7" r:id="rId3"/>
    <p:sldId id="298" r:id="rId4"/>
    <p:sldId id="299" r:id="rId5"/>
    <p:sldId id="300" r:id="rId6"/>
    <p:sldId id="301" r:id="rId7"/>
    <p:sldId id="302" r:id="rId8"/>
    <p:sldId id="304" r:id="rId9"/>
    <p:sldId id="305" r:id="rId10"/>
    <p:sldId id="306" r:id="rId11"/>
    <p:sldId id="307" r:id="rId12"/>
    <p:sldId id="308" r:id="rId13"/>
    <p:sldId id="310" r:id="rId14"/>
    <p:sldId id="311" r:id="rId15"/>
    <p:sldId id="312" r:id="rId16"/>
    <p:sldId id="313" r:id="rId17"/>
    <p:sldId id="316" r:id="rId18"/>
    <p:sldId id="319" r:id="rId19"/>
    <p:sldId id="320" r:id="rId20"/>
    <p:sldId id="296" r:id="rId21"/>
    <p:sldId id="256" r:id="rId22"/>
    <p:sldId id="258" r:id="rId23"/>
    <p:sldId id="259" r:id="rId24"/>
    <p:sldId id="263" r:id="rId25"/>
    <p:sldId id="261" r:id="rId26"/>
    <p:sldId id="262" r:id="rId27"/>
    <p:sldId id="266" r:id="rId28"/>
    <p:sldId id="294" r:id="rId29"/>
    <p:sldId id="267" r:id="rId30"/>
    <p:sldId id="268" r:id="rId31"/>
    <p:sldId id="295"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4660"/>
  </p:normalViewPr>
  <p:slideViewPr>
    <p:cSldViewPr snapToGrid="0">
      <p:cViewPr varScale="1">
        <p:scale>
          <a:sx n="73" d="100"/>
          <a:sy n="73" d="100"/>
        </p:scale>
        <p:origin x="57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277B-0A21-4DA8-B3C4-FCE8508D3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8FD8DB-8D81-4A00-9332-CC7986891A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90D07C-B8A7-458D-B887-494DD2042601}"/>
              </a:ext>
            </a:extLst>
          </p:cNvPr>
          <p:cNvSpPr>
            <a:spLocks noGrp="1"/>
          </p:cNvSpPr>
          <p:nvPr>
            <p:ph type="dt" sz="half" idx="10"/>
          </p:nvPr>
        </p:nvSpPr>
        <p:spPr/>
        <p:txBody>
          <a:bodyPr/>
          <a:lstStyle/>
          <a:p>
            <a:fld id="{4B8228B6-82F0-4D51-9D10-B8AE5BE1837A}" type="datetimeFigureOut">
              <a:rPr lang="en-US" smtClean="0"/>
              <a:t>12/11/2022</a:t>
            </a:fld>
            <a:endParaRPr lang="en-US"/>
          </a:p>
        </p:txBody>
      </p:sp>
      <p:sp>
        <p:nvSpPr>
          <p:cNvPr id="5" name="Footer Placeholder 4">
            <a:extLst>
              <a:ext uri="{FF2B5EF4-FFF2-40B4-BE49-F238E27FC236}">
                <a16:creationId xmlns:a16="http://schemas.microsoft.com/office/drawing/2014/main" id="{B3BF83CB-FB88-42C9-AF2D-A741FA552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ED485-5828-4789-91C1-289C744A9A20}"/>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379975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48EA-FDAF-4BD1-B000-0511C43A5C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189C4E-DA94-44EB-92EE-18FF45D60D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29E66-F749-4B50-AE12-1B982A2D7FBD}"/>
              </a:ext>
            </a:extLst>
          </p:cNvPr>
          <p:cNvSpPr>
            <a:spLocks noGrp="1"/>
          </p:cNvSpPr>
          <p:nvPr>
            <p:ph type="dt" sz="half" idx="10"/>
          </p:nvPr>
        </p:nvSpPr>
        <p:spPr/>
        <p:txBody>
          <a:bodyPr/>
          <a:lstStyle/>
          <a:p>
            <a:fld id="{4B8228B6-82F0-4D51-9D10-B8AE5BE1837A}" type="datetimeFigureOut">
              <a:rPr lang="en-US" smtClean="0"/>
              <a:t>12/11/2022</a:t>
            </a:fld>
            <a:endParaRPr lang="en-US"/>
          </a:p>
        </p:txBody>
      </p:sp>
      <p:sp>
        <p:nvSpPr>
          <p:cNvPr id="5" name="Footer Placeholder 4">
            <a:extLst>
              <a:ext uri="{FF2B5EF4-FFF2-40B4-BE49-F238E27FC236}">
                <a16:creationId xmlns:a16="http://schemas.microsoft.com/office/drawing/2014/main" id="{FB4B1D1F-2F70-47A7-BDFF-31262ABB4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C9E9F-3E07-4F8D-9CB5-9419AE17EC6D}"/>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1099066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1D69C3-7531-465E-B393-2900BD47AA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CC7F9F-BA17-4084-8DBB-79F4E2814B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B06B6-7936-42C1-B566-BD2F2CAB628A}"/>
              </a:ext>
            </a:extLst>
          </p:cNvPr>
          <p:cNvSpPr>
            <a:spLocks noGrp="1"/>
          </p:cNvSpPr>
          <p:nvPr>
            <p:ph type="dt" sz="half" idx="10"/>
          </p:nvPr>
        </p:nvSpPr>
        <p:spPr/>
        <p:txBody>
          <a:bodyPr/>
          <a:lstStyle/>
          <a:p>
            <a:fld id="{4B8228B6-82F0-4D51-9D10-B8AE5BE1837A}" type="datetimeFigureOut">
              <a:rPr lang="en-US" smtClean="0"/>
              <a:t>12/11/2022</a:t>
            </a:fld>
            <a:endParaRPr lang="en-US"/>
          </a:p>
        </p:txBody>
      </p:sp>
      <p:sp>
        <p:nvSpPr>
          <p:cNvPr id="5" name="Footer Placeholder 4">
            <a:extLst>
              <a:ext uri="{FF2B5EF4-FFF2-40B4-BE49-F238E27FC236}">
                <a16:creationId xmlns:a16="http://schemas.microsoft.com/office/drawing/2014/main" id="{0ADDE510-4989-493F-AACA-C9D644C0C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F9051-4092-406E-8610-325FC1EBFAC5}"/>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138806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2C6E-C1BC-4DF5-93A9-88F2491AD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CA487-26CC-40BA-B005-8721D398C9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74B15-A126-45A3-BCFE-38AD2A958B82}"/>
              </a:ext>
            </a:extLst>
          </p:cNvPr>
          <p:cNvSpPr>
            <a:spLocks noGrp="1"/>
          </p:cNvSpPr>
          <p:nvPr>
            <p:ph type="dt" sz="half" idx="10"/>
          </p:nvPr>
        </p:nvSpPr>
        <p:spPr/>
        <p:txBody>
          <a:bodyPr/>
          <a:lstStyle/>
          <a:p>
            <a:fld id="{4B8228B6-82F0-4D51-9D10-B8AE5BE1837A}" type="datetimeFigureOut">
              <a:rPr lang="en-US" smtClean="0"/>
              <a:t>12/11/2022</a:t>
            </a:fld>
            <a:endParaRPr lang="en-US"/>
          </a:p>
        </p:txBody>
      </p:sp>
      <p:sp>
        <p:nvSpPr>
          <p:cNvPr id="5" name="Footer Placeholder 4">
            <a:extLst>
              <a:ext uri="{FF2B5EF4-FFF2-40B4-BE49-F238E27FC236}">
                <a16:creationId xmlns:a16="http://schemas.microsoft.com/office/drawing/2014/main" id="{739845EF-8289-4D49-A166-0058A720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696B8-2F38-4F73-BCBD-BE01551F877A}"/>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287834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C38B-43AB-4E69-9B18-ACE68BBA9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758B86-E96E-41EA-8EF5-BD0E9E373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982138-0415-4957-AEE8-9BDCEE151164}"/>
              </a:ext>
            </a:extLst>
          </p:cNvPr>
          <p:cNvSpPr>
            <a:spLocks noGrp="1"/>
          </p:cNvSpPr>
          <p:nvPr>
            <p:ph type="dt" sz="half" idx="10"/>
          </p:nvPr>
        </p:nvSpPr>
        <p:spPr/>
        <p:txBody>
          <a:bodyPr/>
          <a:lstStyle/>
          <a:p>
            <a:fld id="{4B8228B6-82F0-4D51-9D10-B8AE5BE1837A}" type="datetimeFigureOut">
              <a:rPr lang="en-US" smtClean="0"/>
              <a:t>12/11/2022</a:t>
            </a:fld>
            <a:endParaRPr lang="en-US"/>
          </a:p>
        </p:txBody>
      </p:sp>
      <p:sp>
        <p:nvSpPr>
          <p:cNvPr id="5" name="Footer Placeholder 4">
            <a:extLst>
              <a:ext uri="{FF2B5EF4-FFF2-40B4-BE49-F238E27FC236}">
                <a16:creationId xmlns:a16="http://schemas.microsoft.com/office/drawing/2014/main" id="{3C89B374-1C88-450A-84CF-E1C5DCBA6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AE004-D64F-44AC-AB69-3A59867F8586}"/>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402786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51A3-AD94-40A4-BEF6-DB67429BBD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36514C-F85D-4542-9A29-9F574203A0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21C8D3-8FDF-4250-910C-55FD7C295F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BFE328-F88D-41D0-A5EE-791532012BE0}"/>
              </a:ext>
            </a:extLst>
          </p:cNvPr>
          <p:cNvSpPr>
            <a:spLocks noGrp="1"/>
          </p:cNvSpPr>
          <p:nvPr>
            <p:ph type="dt" sz="half" idx="10"/>
          </p:nvPr>
        </p:nvSpPr>
        <p:spPr/>
        <p:txBody>
          <a:bodyPr/>
          <a:lstStyle/>
          <a:p>
            <a:fld id="{4B8228B6-82F0-4D51-9D10-B8AE5BE1837A}" type="datetimeFigureOut">
              <a:rPr lang="en-US" smtClean="0"/>
              <a:t>12/11/2022</a:t>
            </a:fld>
            <a:endParaRPr lang="en-US"/>
          </a:p>
        </p:txBody>
      </p:sp>
      <p:sp>
        <p:nvSpPr>
          <p:cNvPr id="6" name="Footer Placeholder 5">
            <a:extLst>
              <a:ext uri="{FF2B5EF4-FFF2-40B4-BE49-F238E27FC236}">
                <a16:creationId xmlns:a16="http://schemas.microsoft.com/office/drawing/2014/main" id="{4DAB1C26-CFEA-4171-B9CE-CE83C1C54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6CB8E-A63E-4970-BBCE-74542D8AF073}"/>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105998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3823-6E67-4138-8E7A-0A3557B287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9E053D-761B-45C7-8F2C-F362FCE90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8FE773-0FB8-4310-9CF8-79BEC031BA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A7D0B-01A3-4376-A4BD-2066BEAFD8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62E491-09F2-41C3-9C6F-D07040BC7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27678B-D4DB-4AEF-A7AE-E09EDE4EA0F8}"/>
              </a:ext>
            </a:extLst>
          </p:cNvPr>
          <p:cNvSpPr>
            <a:spLocks noGrp="1"/>
          </p:cNvSpPr>
          <p:nvPr>
            <p:ph type="dt" sz="half" idx="10"/>
          </p:nvPr>
        </p:nvSpPr>
        <p:spPr/>
        <p:txBody>
          <a:bodyPr/>
          <a:lstStyle/>
          <a:p>
            <a:fld id="{4B8228B6-82F0-4D51-9D10-B8AE5BE1837A}" type="datetimeFigureOut">
              <a:rPr lang="en-US" smtClean="0"/>
              <a:t>12/11/2022</a:t>
            </a:fld>
            <a:endParaRPr lang="en-US"/>
          </a:p>
        </p:txBody>
      </p:sp>
      <p:sp>
        <p:nvSpPr>
          <p:cNvPr id="8" name="Footer Placeholder 7">
            <a:extLst>
              <a:ext uri="{FF2B5EF4-FFF2-40B4-BE49-F238E27FC236}">
                <a16:creationId xmlns:a16="http://schemas.microsoft.com/office/drawing/2014/main" id="{B0464F79-2955-4179-8DE0-03B5D2FEA9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858E70-BEB5-4046-9D84-8B358758D1BB}"/>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410274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414F6-B5D6-49D0-B623-735F5D4E3B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2B19E9-DB14-422E-8CC1-7BFB7D6B002F}"/>
              </a:ext>
            </a:extLst>
          </p:cNvPr>
          <p:cNvSpPr>
            <a:spLocks noGrp="1"/>
          </p:cNvSpPr>
          <p:nvPr>
            <p:ph type="dt" sz="half" idx="10"/>
          </p:nvPr>
        </p:nvSpPr>
        <p:spPr/>
        <p:txBody>
          <a:bodyPr/>
          <a:lstStyle/>
          <a:p>
            <a:fld id="{4B8228B6-82F0-4D51-9D10-B8AE5BE1837A}" type="datetimeFigureOut">
              <a:rPr lang="en-US" smtClean="0"/>
              <a:t>12/11/2022</a:t>
            </a:fld>
            <a:endParaRPr lang="en-US"/>
          </a:p>
        </p:txBody>
      </p:sp>
      <p:sp>
        <p:nvSpPr>
          <p:cNvPr id="4" name="Footer Placeholder 3">
            <a:extLst>
              <a:ext uri="{FF2B5EF4-FFF2-40B4-BE49-F238E27FC236}">
                <a16:creationId xmlns:a16="http://schemas.microsoft.com/office/drawing/2014/main" id="{B51E084F-33C8-4F42-A652-76258E56BC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6BA5C8-8D36-4CF1-95F7-C4F0A573A3F1}"/>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147859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E65184-967F-4641-AD3C-14C6074D14CC}"/>
              </a:ext>
            </a:extLst>
          </p:cNvPr>
          <p:cNvSpPr>
            <a:spLocks noGrp="1"/>
          </p:cNvSpPr>
          <p:nvPr>
            <p:ph type="dt" sz="half" idx="10"/>
          </p:nvPr>
        </p:nvSpPr>
        <p:spPr/>
        <p:txBody>
          <a:bodyPr/>
          <a:lstStyle/>
          <a:p>
            <a:fld id="{4B8228B6-82F0-4D51-9D10-B8AE5BE1837A}" type="datetimeFigureOut">
              <a:rPr lang="en-US" smtClean="0"/>
              <a:t>12/11/2022</a:t>
            </a:fld>
            <a:endParaRPr lang="en-US"/>
          </a:p>
        </p:txBody>
      </p:sp>
      <p:sp>
        <p:nvSpPr>
          <p:cNvPr id="3" name="Footer Placeholder 2">
            <a:extLst>
              <a:ext uri="{FF2B5EF4-FFF2-40B4-BE49-F238E27FC236}">
                <a16:creationId xmlns:a16="http://schemas.microsoft.com/office/drawing/2014/main" id="{E1375B23-10C8-4CB4-A335-D8E02DE39A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1AF9D-F292-4DC1-8F80-F2DD6FA093AA}"/>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68183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DC28-D0A8-4304-B706-EC7F5CEE3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D2DB20-7EBA-4132-B72A-C313E5EBC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00C24-281C-44BD-9461-E2716518D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3D84D-B4AE-4F45-A2F9-A230FECE730D}"/>
              </a:ext>
            </a:extLst>
          </p:cNvPr>
          <p:cNvSpPr>
            <a:spLocks noGrp="1"/>
          </p:cNvSpPr>
          <p:nvPr>
            <p:ph type="dt" sz="half" idx="10"/>
          </p:nvPr>
        </p:nvSpPr>
        <p:spPr/>
        <p:txBody>
          <a:bodyPr/>
          <a:lstStyle/>
          <a:p>
            <a:fld id="{4B8228B6-82F0-4D51-9D10-B8AE5BE1837A}" type="datetimeFigureOut">
              <a:rPr lang="en-US" smtClean="0"/>
              <a:t>12/11/2022</a:t>
            </a:fld>
            <a:endParaRPr lang="en-US"/>
          </a:p>
        </p:txBody>
      </p:sp>
      <p:sp>
        <p:nvSpPr>
          <p:cNvPr id="6" name="Footer Placeholder 5">
            <a:extLst>
              <a:ext uri="{FF2B5EF4-FFF2-40B4-BE49-F238E27FC236}">
                <a16:creationId xmlns:a16="http://schemas.microsoft.com/office/drawing/2014/main" id="{023793D0-9CE0-4085-9FD0-2DC6F0E2E1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7A634-987D-4ABC-A506-77E9F710CE1B}"/>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42519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B027-83D9-4409-AF06-B0F67486A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3FBA4C-F774-4180-A66C-5E8751589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9A9CA4-B3B4-4BE0-8141-785815208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15EAF5-92C2-4202-95C8-77ECC841BE75}"/>
              </a:ext>
            </a:extLst>
          </p:cNvPr>
          <p:cNvSpPr>
            <a:spLocks noGrp="1"/>
          </p:cNvSpPr>
          <p:nvPr>
            <p:ph type="dt" sz="half" idx="10"/>
          </p:nvPr>
        </p:nvSpPr>
        <p:spPr/>
        <p:txBody>
          <a:bodyPr/>
          <a:lstStyle/>
          <a:p>
            <a:fld id="{4B8228B6-82F0-4D51-9D10-B8AE5BE1837A}" type="datetimeFigureOut">
              <a:rPr lang="en-US" smtClean="0"/>
              <a:t>12/11/2022</a:t>
            </a:fld>
            <a:endParaRPr lang="en-US"/>
          </a:p>
        </p:txBody>
      </p:sp>
      <p:sp>
        <p:nvSpPr>
          <p:cNvPr id="6" name="Footer Placeholder 5">
            <a:extLst>
              <a:ext uri="{FF2B5EF4-FFF2-40B4-BE49-F238E27FC236}">
                <a16:creationId xmlns:a16="http://schemas.microsoft.com/office/drawing/2014/main" id="{BF5655D3-DAD6-4D55-AD23-CCDAE64256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CD206-8A68-4349-A041-92F11F0019F1}"/>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370472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4B81FC-FF7B-4506-8992-DA46FF7632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964D36-45CF-40BC-AF0A-901FB2A4F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AF460-EEE6-4C81-8239-721D3D522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228B6-82F0-4D51-9D10-B8AE5BE1837A}" type="datetimeFigureOut">
              <a:rPr lang="en-US" smtClean="0"/>
              <a:t>12/11/2022</a:t>
            </a:fld>
            <a:endParaRPr lang="en-US"/>
          </a:p>
        </p:txBody>
      </p:sp>
      <p:sp>
        <p:nvSpPr>
          <p:cNvPr id="5" name="Footer Placeholder 4">
            <a:extLst>
              <a:ext uri="{FF2B5EF4-FFF2-40B4-BE49-F238E27FC236}">
                <a16:creationId xmlns:a16="http://schemas.microsoft.com/office/drawing/2014/main" id="{2A4B1C0D-C103-418C-9F18-83DAEE6ABB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359A28-439E-4816-93F4-05FB0666FF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E77B8-CE6E-4012-9312-1BF41B32F28C}" type="slidenum">
              <a:rPr lang="en-US" smtClean="0"/>
              <a:t>‹#›</a:t>
            </a:fld>
            <a:endParaRPr lang="en-US"/>
          </a:p>
        </p:txBody>
      </p:sp>
    </p:spTree>
    <p:extLst>
      <p:ext uri="{BB962C8B-B14F-4D97-AF65-F5344CB8AC3E}">
        <p14:creationId xmlns:p14="http://schemas.microsoft.com/office/powerpoint/2010/main" val="1660507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jp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1.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5122" name="Picture 2">
            <a:extLst>
              <a:ext uri="{FF2B5EF4-FFF2-40B4-BE49-F238E27FC236}">
                <a16:creationId xmlns:a16="http://schemas.microsoft.com/office/drawing/2014/main" id="{DC32B73F-9131-491E-B45D-7D1397E734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293" y="979714"/>
            <a:ext cx="10285413" cy="56068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829314F-6C96-4C8D-AB3B-DDA29CFB69D4}"/>
              </a:ext>
            </a:extLst>
          </p:cNvPr>
          <p:cNvSpPr txBox="1"/>
          <p:nvPr/>
        </p:nvSpPr>
        <p:spPr>
          <a:xfrm>
            <a:off x="2950007" y="271452"/>
            <a:ext cx="6821926" cy="646331"/>
          </a:xfrm>
          <a:prstGeom prst="rect">
            <a:avLst/>
          </a:prstGeom>
          <a:noFill/>
        </p:spPr>
        <p:txBody>
          <a:bodyPr wrap="square">
            <a:spAutoFit/>
          </a:bodyPr>
          <a:lstStyle/>
          <a:p>
            <a:pPr algn="l"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Learn Something Every Day</a:t>
            </a:r>
          </a:p>
        </p:txBody>
      </p:sp>
    </p:spTree>
    <p:extLst>
      <p:ext uri="{BB962C8B-B14F-4D97-AF65-F5344CB8AC3E}">
        <p14:creationId xmlns:p14="http://schemas.microsoft.com/office/powerpoint/2010/main" val="1745592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6" name="Picture 5">
            <a:extLst>
              <a:ext uri="{FF2B5EF4-FFF2-40B4-BE49-F238E27FC236}">
                <a16:creationId xmlns:a16="http://schemas.microsoft.com/office/drawing/2014/main" id="{BF37F8AA-6EBC-4350-9BF7-2B041657ED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7468" y="842601"/>
            <a:ext cx="6897063" cy="5172797"/>
          </a:xfrm>
          <a:prstGeom prst="rect">
            <a:avLst/>
          </a:prstGeom>
        </p:spPr>
      </p:pic>
    </p:spTree>
    <p:extLst>
      <p:ext uri="{BB962C8B-B14F-4D97-AF65-F5344CB8AC3E}">
        <p14:creationId xmlns:p14="http://schemas.microsoft.com/office/powerpoint/2010/main" val="423799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6" name="Picture 5">
            <a:extLst>
              <a:ext uri="{FF2B5EF4-FFF2-40B4-BE49-F238E27FC236}">
                <a16:creationId xmlns:a16="http://schemas.microsoft.com/office/drawing/2014/main" id="{C055BFDF-F3AA-47AB-8943-3C43D3279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6995" y="833075"/>
            <a:ext cx="6878010" cy="5191850"/>
          </a:xfrm>
          <a:prstGeom prst="rect">
            <a:avLst/>
          </a:prstGeom>
        </p:spPr>
      </p:pic>
    </p:spTree>
    <p:extLst>
      <p:ext uri="{BB962C8B-B14F-4D97-AF65-F5344CB8AC3E}">
        <p14:creationId xmlns:p14="http://schemas.microsoft.com/office/powerpoint/2010/main" val="391422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6" name="Picture 5">
            <a:extLst>
              <a:ext uri="{FF2B5EF4-FFF2-40B4-BE49-F238E27FC236}">
                <a16:creationId xmlns:a16="http://schemas.microsoft.com/office/drawing/2014/main" id="{C01B8D7C-6C7F-422E-AA98-DCB32CA4E0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0811" y="856891"/>
            <a:ext cx="6830378" cy="5144218"/>
          </a:xfrm>
          <a:prstGeom prst="rect">
            <a:avLst/>
          </a:prstGeom>
        </p:spPr>
      </p:pic>
    </p:spTree>
    <p:extLst>
      <p:ext uri="{BB962C8B-B14F-4D97-AF65-F5344CB8AC3E}">
        <p14:creationId xmlns:p14="http://schemas.microsoft.com/office/powerpoint/2010/main" val="2267808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6" name="Picture 5">
            <a:extLst>
              <a:ext uri="{FF2B5EF4-FFF2-40B4-BE49-F238E27FC236}">
                <a16:creationId xmlns:a16="http://schemas.microsoft.com/office/drawing/2014/main" id="{205973C9-6BDA-4DF6-96BE-B289F17F3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3179" y="861654"/>
            <a:ext cx="6925642" cy="5134692"/>
          </a:xfrm>
          <a:prstGeom prst="rect">
            <a:avLst/>
          </a:prstGeom>
        </p:spPr>
      </p:pic>
    </p:spTree>
    <p:extLst>
      <p:ext uri="{BB962C8B-B14F-4D97-AF65-F5344CB8AC3E}">
        <p14:creationId xmlns:p14="http://schemas.microsoft.com/office/powerpoint/2010/main" val="381939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6" name="Picture 5">
            <a:extLst>
              <a:ext uri="{FF2B5EF4-FFF2-40B4-BE49-F238E27FC236}">
                <a16:creationId xmlns:a16="http://schemas.microsoft.com/office/drawing/2014/main" id="{DA05E0F2-8333-4ACC-A99B-D78816302E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416" y="852128"/>
            <a:ext cx="6935168" cy="5153744"/>
          </a:xfrm>
          <a:prstGeom prst="rect">
            <a:avLst/>
          </a:prstGeom>
        </p:spPr>
      </p:pic>
    </p:spTree>
    <p:extLst>
      <p:ext uri="{BB962C8B-B14F-4D97-AF65-F5344CB8AC3E}">
        <p14:creationId xmlns:p14="http://schemas.microsoft.com/office/powerpoint/2010/main" val="190488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6" name="Picture 5">
            <a:extLst>
              <a:ext uri="{FF2B5EF4-FFF2-40B4-BE49-F238E27FC236}">
                <a16:creationId xmlns:a16="http://schemas.microsoft.com/office/drawing/2014/main" id="{7103EA59-A564-4FC4-A3C8-B6830335E6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3179" y="828312"/>
            <a:ext cx="6925642" cy="5201376"/>
          </a:xfrm>
          <a:prstGeom prst="rect">
            <a:avLst/>
          </a:prstGeom>
        </p:spPr>
      </p:pic>
    </p:spTree>
    <p:extLst>
      <p:ext uri="{BB962C8B-B14F-4D97-AF65-F5344CB8AC3E}">
        <p14:creationId xmlns:p14="http://schemas.microsoft.com/office/powerpoint/2010/main" val="2446868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6" name="Picture 5">
            <a:extLst>
              <a:ext uri="{FF2B5EF4-FFF2-40B4-BE49-F238E27FC236}">
                <a16:creationId xmlns:a16="http://schemas.microsoft.com/office/drawing/2014/main" id="{993F96DB-5B09-457B-A192-F1B1FB6DE2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7468" y="823549"/>
            <a:ext cx="6897063" cy="5210902"/>
          </a:xfrm>
          <a:prstGeom prst="rect">
            <a:avLst/>
          </a:prstGeom>
        </p:spPr>
      </p:pic>
    </p:spTree>
    <p:extLst>
      <p:ext uri="{BB962C8B-B14F-4D97-AF65-F5344CB8AC3E}">
        <p14:creationId xmlns:p14="http://schemas.microsoft.com/office/powerpoint/2010/main" val="2275809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6" name="Picture 5">
            <a:extLst>
              <a:ext uri="{FF2B5EF4-FFF2-40B4-BE49-F238E27FC236}">
                <a16:creationId xmlns:a16="http://schemas.microsoft.com/office/drawing/2014/main" id="{156CEDE5-061E-460D-9BCA-8EDA9C5EC5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9363" y="804496"/>
            <a:ext cx="6973273" cy="5249008"/>
          </a:xfrm>
          <a:prstGeom prst="rect">
            <a:avLst/>
          </a:prstGeom>
        </p:spPr>
      </p:pic>
    </p:spTree>
    <p:extLst>
      <p:ext uri="{BB962C8B-B14F-4D97-AF65-F5344CB8AC3E}">
        <p14:creationId xmlns:p14="http://schemas.microsoft.com/office/powerpoint/2010/main" val="1093550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3" name="Picture 2">
            <a:extLst>
              <a:ext uri="{FF2B5EF4-FFF2-40B4-BE49-F238E27FC236}">
                <a16:creationId xmlns:a16="http://schemas.microsoft.com/office/drawing/2014/main" id="{79FA0A55-4721-496B-899C-0EDD13285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9363" y="794970"/>
            <a:ext cx="6973273" cy="5268060"/>
          </a:xfrm>
          <a:prstGeom prst="rect">
            <a:avLst/>
          </a:prstGeom>
        </p:spPr>
      </p:pic>
    </p:spTree>
    <p:extLst>
      <p:ext uri="{BB962C8B-B14F-4D97-AF65-F5344CB8AC3E}">
        <p14:creationId xmlns:p14="http://schemas.microsoft.com/office/powerpoint/2010/main" val="312519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3" name="Picture 2">
            <a:extLst>
              <a:ext uri="{FF2B5EF4-FFF2-40B4-BE49-F238E27FC236}">
                <a16:creationId xmlns:a16="http://schemas.microsoft.com/office/drawing/2014/main" id="{212830F7-C70C-4D87-88EA-F6CD08096C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416" y="847364"/>
            <a:ext cx="6935168" cy="5163271"/>
          </a:xfrm>
          <a:prstGeom prst="rect">
            <a:avLst/>
          </a:prstGeom>
        </p:spPr>
      </p:pic>
    </p:spTree>
    <p:extLst>
      <p:ext uri="{BB962C8B-B14F-4D97-AF65-F5344CB8AC3E}">
        <p14:creationId xmlns:p14="http://schemas.microsoft.com/office/powerpoint/2010/main" val="108210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6" name="Picture 5">
            <a:extLst>
              <a:ext uri="{FF2B5EF4-FFF2-40B4-BE49-F238E27FC236}">
                <a16:creationId xmlns:a16="http://schemas.microsoft.com/office/drawing/2014/main" id="{A197174D-A6A8-4482-ACCE-FA7AFE480E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2494" y="223390"/>
            <a:ext cx="8507012" cy="6411220"/>
          </a:xfrm>
          <a:prstGeom prst="rect">
            <a:avLst/>
          </a:prstGeom>
        </p:spPr>
      </p:pic>
    </p:spTree>
    <p:extLst>
      <p:ext uri="{BB962C8B-B14F-4D97-AF65-F5344CB8AC3E}">
        <p14:creationId xmlns:p14="http://schemas.microsoft.com/office/powerpoint/2010/main" val="1282547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2" name="Rectangle 1">
            <a:extLst>
              <a:ext uri="{FF2B5EF4-FFF2-40B4-BE49-F238E27FC236}">
                <a16:creationId xmlns:a16="http://schemas.microsoft.com/office/drawing/2014/main" id="{A403A682-D335-4331-8B9F-C8DBFCDC51DA}"/>
              </a:ext>
            </a:extLst>
          </p:cNvPr>
          <p:cNvSpPr/>
          <p:nvPr/>
        </p:nvSpPr>
        <p:spPr>
          <a:xfrm>
            <a:off x="2378386" y="1577949"/>
            <a:ext cx="7486870" cy="1323439"/>
          </a:xfrm>
          <a:prstGeom prst="rect">
            <a:avLst/>
          </a:prstGeom>
          <a:noFill/>
        </p:spPr>
        <p:txBody>
          <a:bodyPr wrap="square" lIns="91440" tIns="45720" rIns="91440" bIns="45720">
            <a:spAutoFit/>
          </a:bodyPr>
          <a:lstStyle/>
          <a:p>
            <a:pPr algn="ctr"/>
            <a:r>
              <a:rPr lang="en-US" sz="8000" b="1" cap="none" spc="0" dirty="0">
                <a:ln w="0"/>
                <a:solidFill>
                  <a:srgbClr val="FF6600"/>
                </a:solidFill>
                <a:effectLst>
                  <a:outerShdw blurRad="38100" dist="19050" dir="2700000" algn="tl" rotWithShape="0">
                    <a:schemeClr val="dk1">
                      <a:alpha val="40000"/>
                    </a:schemeClr>
                  </a:outerShdw>
                </a:effectLst>
              </a:rPr>
              <a:t>Data Wrangling </a:t>
            </a:r>
          </a:p>
        </p:txBody>
      </p:sp>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8" name="TextBox 7">
            <a:extLst>
              <a:ext uri="{FF2B5EF4-FFF2-40B4-BE49-F238E27FC236}">
                <a16:creationId xmlns:a16="http://schemas.microsoft.com/office/drawing/2014/main" id="{AEB2E5C9-74B6-4199-BD3B-1A5CBEE96478}"/>
              </a:ext>
            </a:extLst>
          </p:cNvPr>
          <p:cNvSpPr txBox="1"/>
          <p:nvPr/>
        </p:nvSpPr>
        <p:spPr>
          <a:xfrm>
            <a:off x="2903220" y="3266639"/>
            <a:ext cx="6093822" cy="2246769"/>
          </a:xfrm>
          <a:prstGeom prst="rect">
            <a:avLst/>
          </a:prstGeom>
          <a:noFill/>
        </p:spPr>
        <p:txBody>
          <a:bodyPr wrap="square">
            <a:spAutoFit/>
          </a:bodyPr>
          <a:lstStyle/>
          <a:p>
            <a:pPr marL="457200" indent="-457200" algn="l">
              <a:buFont typeface="Wingdings" panose="05000000000000000000" pitchFamily="2" charset="2"/>
              <a:buChar char="Ø"/>
            </a:pPr>
            <a:r>
              <a:rPr lang="en-US" sz="2800" b="0" i="0" u="none" strike="noStrike" dirty="0">
                <a:solidFill>
                  <a:srgbClr val="FF0000"/>
                </a:solidFill>
                <a:effectLst/>
                <a:latin typeface="+mj-lt"/>
              </a:rPr>
              <a:t>What Is Data Wrangling?</a:t>
            </a:r>
            <a:endParaRPr lang="en-US" sz="2800" b="0" i="0" dirty="0">
              <a:solidFill>
                <a:srgbClr val="FF0000"/>
              </a:solidFill>
              <a:effectLst/>
              <a:latin typeface="+mj-lt"/>
            </a:endParaRPr>
          </a:p>
          <a:p>
            <a:pPr marL="457200" indent="-457200" algn="l">
              <a:buFont typeface="Wingdings" panose="05000000000000000000" pitchFamily="2" charset="2"/>
              <a:buChar char="Ø"/>
            </a:pPr>
            <a:r>
              <a:rPr lang="en-US" sz="2800" b="0" i="0" u="none" strike="noStrike" dirty="0">
                <a:solidFill>
                  <a:srgbClr val="FF0000"/>
                </a:solidFill>
                <a:effectLst/>
                <a:latin typeface="+mj-lt"/>
              </a:rPr>
              <a:t>Importance of Data Wrangling</a:t>
            </a:r>
            <a:endParaRPr lang="en-US" sz="2800" b="0" i="0" dirty="0">
              <a:solidFill>
                <a:srgbClr val="FF0000"/>
              </a:solidFill>
              <a:effectLst/>
              <a:latin typeface="+mj-lt"/>
            </a:endParaRPr>
          </a:p>
          <a:p>
            <a:pPr marL="457200" indent="-457200" algn="l">
              <a:buFont typeface="Wingdings" panose="05000000000000000000" pitchFamily="2" charset="2"/>
              <a:buChar char="Ø"/>
            </a:pPr>
            <a:r>
              <a:rPr lang="en-US" sz="2800" b="0" i="0" u="none" strike="noStrike" dirty="0">
                <a:solidFill>
                  <a:srgbClr val="FF0000"/>
                </a:solidFill>
                <a:effectLst/>
                <a:latin typeface="+mj-lt"/>
              </a:rPr>
              <a:t>Benefits of Data Wrangling</a:t>
            </a:r>
            <a:endParaRPr lang="en-US" sz="2800" b="0" i="0" dirty="0">
              <a:solidFill>
                <a:srgbClr val="FF0000"/>
              </a:solidFill>
              <a:effectLst/>
              <a:latin typeface="+mj-lt"/>
            </a:endParaRPr>
          </a:p>
          <a:p>
            <a:pPr marL="457200" indent="-457200" algn="l">
              <a:buFont typeface="Wingdings" panose="05000000000000000000" pitchFamily="2" charset="2"/>
              <a:buChar char="Ø"/>
            </a:pPr>
            <a:r>
              <a:rPr lang="en-US" sz="2800" b="0" i="0" u="none" strike="noStrike" dirty="0">
                <a:solidFill>
                  <a:srgbClr val="FF0000"/>
                </a:solidFill>
                <a:effectLst/>
                <a:latin typeface="+mj-lt"/>
              </a:rPr>
              <a:t>Data Wrangling Tools</a:t>
            </a:r>
            <a:endParaRPr lang="en-US" sz="2800" b="0" i="0" dirty="0">
              <a:solidFill>
                <a:srgbClr val="FF0000"/>
              </a:solidFill>
              <a:effectLst/>
              <a:latin typeface="+mj-lt"/>
            </a:endParaRPr>
          </a:p>
          <a:p>
            <a:pPr marL="457200" indent="-457200" algn="l">
              <a:buFont typeface="Wingdings" panose="05000000000000000000" pitchFamily="2" charset="2"/>
              <a:buChar char="Ø"/>
            </a:pPr>
            <a:r>
              <a:rPr lang="en-US" sz="2800" b="0" i="0" u="none" strike="noStrike" dirty="0">
                <a:solidFill>
                  <a:srgbClr val="FF0000"/>
                </a:solidFill>
                <a:effectLst/>
                <a:latin typeface="+mj-lt"/>
              </a:rPr>
              <a:t>Data Wrangling Examples</a:t>
            </a:r>
            <a:endParaRPr lang="en-US" sz="2800" b="0" i="0" dirty="0">
              <a:solidFill>
                <a:srgbClr val="FF0000"/>
              </a:solidFill>
              <a:effectLst/>
              <a:latin typeface="+mj-lt"/>
            </a:endParaRPr>
          </a:p>
        </p:txBody>
      </p:sp>
    </p:spTree>
    <p:extLst>
      <p:ext uri="{BB962C8B-B14F-4D97-AF65-F5344CB8AC3E}">
        <p14:creationId xmlns:p14="http://schemas.microsoft.com/office/powerpoint/2010/main" val="2740618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3" name="Picture 2">
            <a:extLst>
              <a:ext uri="{FF2B5EF4-FFF2-40B4-BE49-F238E27FC236}">
                <a16:creationId xmlns:a16="http://schemas.microsoft.com/office/drawing/2014/main" id="{C5402B60-2BD7-4C46-A044-8D3D36D232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8294" y="1756066"/>
            <a:ext cx="5480141" cy="5101934"/>
          </a:xfrm>
          <a:prstGeom prst="rect">
            <a:avLst/>
          </a:prstGeom>
        </p:spPr>
      </p:pic>
      <p:sp>
        <p:nvSpPr>
          <p:cNvPr id="6" name="Rectangle 5">
            <a:extLst>
              <a:ext uri="{FF2B5EF4-FFF2-40B4-BE49-F238E27FC236}">
                <a16:creationId xmlns:a16="http://schemas.microsoft.com/office/drawing/2014/main" id="{186B7DB3-C9D7-4B32-B5F3-52853CA232F0}"/>
              </a:ext>
            </a:extLst>
          </p:cNvPr>
          <p:cNvSpPr/>
          <p:nvPr/>
        </p:nvSpPr>
        <p:spPr>
          <a:xfrm>
            <a:off x="6003634" y="572720"/>
            <a:ext cx="184731" cy="923330"/>
          </a:xfrm>
          <a:prstGeom prst="rect">
            <a:avLst/>
          </a:prstGeom>
          <a:noFill/>
        </p:spPr>
        <p:txBody>
          <a:bodyPr wrap="none" lIns="91440" tIns="45720" rIns="91440" bIns="45720">
            <a:spAutoFit/>
          </a:bodyPr>
          <a:lstStyle/>
          <a:p>
            <a:pPr algn="ctr"/>
            <a:endParaRPr lang="en-US" sz="5400" b="1" cap="none" spc="0" dirty="0">
              <a:ln w="0"/>
              <a:solidFill>
                <a:srgbClr val="FF6600"/>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67CBFC39-43E0-4B65-8FB5-AA9FEA5D5156}"/>
              </a:ext>
            </a:extLst>
          </p:cNvPr>
          <p:cNvSpPr txBox="1"/>
          <p:nvPr/>
        </p:nvSpPr>
        <p:spPr>
          <a:xfrm>
            <a:off x="1894114" y="659073"/>
            <a:ext cx="7971142" cy="1384995"/>
          </a:xfrm>
          <a:prstGeom prst="rect">
            <a:avLst/>
          </a:prstGeom>
          <a:noFill/>
        </p:spPr>
        <p:txBody>
          <a:bodyPr wrap="square">
            <a:spAutoFit/>
          </a:bodyPr>
          <a:lstStyle/>
          <a:p>
            <a:r>
              <a:rPr lang="en-US" sz="3600" b="1" i="0" dirty="0">
                <a:solidFill>
                  <a:srgbClr val="FF0000"/>
                </a:solidFill>
                <a:effectLst/>
                <a:latin typeface="+mj-lt"/>
              </a:rPr>
              <a:t>Data Wrangling</a:t>
            </a:r>
            <a:r>
              <a:rPr lang="en-US" sz="2400" b="1" i="0" dirty="0">
                <a:solidFill>
                  <a:srgbClr val="FF0000"/>
                </a:solidFill>
                <a:effectLst/>
                <a:latin typeface="+mj-lt"/>
              </a:rPr>
              <a:t> </a:t>
            </a:r>
            <a:r>
              <a:rPr lang="en-US" sz="2400" i="0" dirty="0">
                <a:effectLst/>
                <a:latin typeface="+mj-lt"/>
              </a:rPr>
              <a:t>is the process of removing errors and combining complex data sets to make them more accessible and easier to analyze. </a:t>
            </a:r>
            <a:endParaRPr lang="en-US" sz="2400" dirty="0">
              <a:latin typeface="+mj-lt"/>
            </a:endParaRPr>
          </a:p>
        </p:txBody>
      </p:sp>
      <p:sp>
        <p:nvSpPr>
          <p:cNvPr id="12" name="Google Shape;319;p8">
            <a:extLst>
              <a:ext uri="{FF2B5EF4-FFF2-40B4-BE49-F238E27FC236}">
                <a16:creationId xmlns:a16="http://schemas.microsoft.com/office/drawing/2014/main" id="{82A24A89-0D16-4CA1-ADC0-EA15FD9FEC95}"/>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413510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4" name="Picture 3">
            <a:extLst>
              <a:ext uri="{FF2B5EF4-FFF2-40B4-BE49-F238E27FC236}">
                <a16:creationId xmlns:a16="http://schemas.microsoft.com/office/drawing/2014/main" id="{EDE1723B-1B3F-4120-BEB8-891A1C90B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7875" y="1612991"/>
            <a:ext cx="8096250" cy="4781550"/>
          </a:xfrm>
          <a:prstGeom prst="rect">
            <a:avLst/>
          </a:prstGeom>
        </p:spPr>
      </p:pic>
      <p:sp>
        <p:nvSpPr>
          <p:cNvPr id="8" name="TextBox 7">
            <a:extLst>
              <a:ext uri="{FF2B5EF4-FFF2-40B4-BE49-F238E27FC236}">
                <a16:creationId xmlns:a16="http://schemas.microsoft.com/office/drawing/2014/main" id="{2ECB27E2-E02A-4BF1-9CD0-5E1D2C7AA1FF}"/>
              </a:ext>
            </a:extLst>
          </p:cNvPr>
          <p:cNvSpPr txBox="1"/>
          <p:nvPr/>
        </p:nvSpPr>
        <p:spPr>
          <a:xfrm>
            <a:off x="3086644" y="640081"/>
            <a:ext cx="6018711" cy="830997"/>
          </a:xfrm>
          <a:prstGeom prst="rect">
            <a:avLst/>
          </a:prstGeom>
          <a:noFill/>
        </p:spPr>
        <p:txBody>
          <a:bodyPr wrap="square">
            <a:spAutoFit/>
          </a:bodyPr>
          <a:lstStyle/>
          <a:p>
            <a:r>
              <a:rPr lang="en-US" sz="4800" b="1" i="0" dirty="0">
                <a:solidFill>
                  <a:srgbClr val="FF0000"/>
                </a:solidFill>
                <a:effectLst/>
                <a:latin typeface="+mj-lt"/>
              </a:rPr>
              <a:t>Need of Data Wrangling </a:t>
            </a:r>
            <a:endParaRPr lang="en-US" sz="4800" dirty="0"/>
          </a:p>
        </p:txBody>
      </p:sp>
      <p:sp>
        <p:nvSpPr>
          <p:cNvPr id="9" name="Google Shape;319;p8">
            <a:extLst>
              <a:ext uri="{FF2B5EF4-FFF2-40B4-BE49-F238E27FC236}">
                <a16:creationId xmlns:a16="http://schemas.microsoft.com/office/drawing/2014/main" id="{B5485728-DB62-435D-9E9C-A6F80D554A54}"/>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2796472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TextBox 4">
            <a:extLst>
              <a:ext uri="{FF2B5EF4-FFF2-40B4-BE49-F238E27FC236}">
                <a16:creationId xmlns:a16="http://schemas.microsoft.com/office/drawing/2014/main" id="{3D166056-6A00-4E34-B57F-27CB290B5FB6}"/>
              </a:ext>
            </a:extLst>
          </p:cNvPr>
          <p:cNvSpPr txBox="1"/>
          <p:nvPr/>
        </p:nvSpPr>
        <p:spPr>
          <a:xfrm>
            <a:off x="1201786" y="2018441"/>
            <a:ext cx="9431380" cy="3416320"/>
          </a:xfrm>
          <a:prstGeom prst="rect">
            <a:avLst/>
          </a:prstGeom>
          <a:noFill/>
        </p:spPr>
        <p:txBody>
          <a:bodyPr wrap="square">
            <a:spAutoFit/>
          </a:bodyPr>
          <a:lstStyle/>
          <a:p>
            <a:pPr marL="285750" indent="-285750" algn="l">
              <a:buFont typeface="Wingdings" panose="05000000000000000000" pitchFamily="2" charset="2"/>
              <a:buChar char="Ø"/>
            </a:pPr>
            <a:r>
              <a:rPr lang="en-US" b="0" i="0" dirty="0">
                <a:effectLst/>
                <a:latin typeface="+mj-lt"/>
              </a:rPr>
              <a:t>Making raw data usable. Accurately wrangled data guarantees that quality data is entered into the downstream analysis. </a:t>
            </a:r>
          </a:p>
          <a:p>
            <a:pPr marL="285750" indent="-285750" algn="l">
              <a:buFont typeface="Wingdings" panose="05000000000000000000" pitchFamily="2" charset="2"/>
              <a:buChar char="Ø"/>
            </a:pPr>
            <a:r>
              <a:rPr lang="en-US" b="0" i="0" dirty="0">
                <a:effectLst/>
                <a:latin typeface="+mj-lt"/>
              </a:rPr>
              <a:t>Getting all data from various sources into a centralized location so it can be used.</a:t>
            </a:r>
          </a:p>
          <a:p>
            <a:pPr marL="285750" indent="-285750" algn="l">
              <a:buFont typeface="Wingdings" panose="05000000000000000000" pitchFamily="2" charset="2"/>
              <a:buChar char="Ø"/>
            </a:pPr>
            <a:r>
              <a:rPr lang="en-US" b="0" i="0" dirty="0">
                <a:effectLst/>
                <a:latin typeface="+mj-lt"/>
              </a:rPr>
              <a:t>Piecing together raw data according to the required format and understanding the business context of data</a:t>
            </a:r>
          </a:p>
          <a:p>
            <a:pPr marL="285750" indent="-285750" algn="l">
              <a:buFont typeface="Wingdings" panose="05000000000000000000" pitchFamily="2" charset="2"/>
              <a:buChar char="Ø"/>
            </a:pPr>
            <a:r>
              <a:rPr lang="en-US" b="0" i="0" dirty="0">
                <a:effectLst/>
                <a:latin typeface="+mj-lt"/>
              </a:rPr>
              <a:t>Automated data integration tools are used as data wrangling techniques that clean and convert source data into a standard format that can be used repeatedly according to end requirements. Businesses use this standardized data to perform crucial, cross-data set analytics. </a:t>
            </a:r>
          </a:p>
          <a:p>
            <a:pPr marL="285750" indent="-285750" algn="l">
              <a:buFont typeface="Wingdings" panose="05000000000000000000" pitchFamily="2" charset="2"/>
              <a:buChar char="Ø"/>
            </a:pPr>
            <a:r>
              <a:rPr lang="en-US" b="0" i="0" dirty="0">
                <a:effectLst/>
                <a:latin typeface="+mj-lt"/>
              </a:rPr>
              <a:t>Cleansing the data from the noise or flawed, missing elements</a:t>
            </a:r>
          </a:p>
          <a:p>
            <a:pPr marL="285750" indent="-285750" algn="l">
              <a:buFont typeface="Wingdings" panose="05000000000000000000" pitchFamily="2" charset="2"/>
              <a:buChar char="Ø"/>
            </a:pPr>
            <a:r>
              <a:rPr lang="en-US" b="0" i="0" dirty="0">
                <a:effectLst/>
                <a:latin typeface="+mj-lt"/>
              </a:rPr>
              <a:t>Data wrangling acts as a preparation stage for the </a:t>
            </a:r>
            <a:r>
              <a:rPr lang="en-US" b="0" i="0" u="none" strike="noStrike" dirty="0">
                <a:effectLst/>
                <a:latin typeface="+mj-lt"/>
              </a:rPr>
              <a:t>data mining process</a:t>
            </a:r>
            <a:r>
              <a:rPr lang="en-US" b="0" i="0" dirty="0">
                <a:effectLst/>
                <a:latin typeface="+mj-lt"/>
              </a:rPr>
              <a:t>, which involves gathering data and making sense of it. </a:t>
            </a:r>
          </a:p>
          <a:p>
            <a:pPr marL="285750" indent="-285750" algn="l">
              <a:buFont typeface="Wingdings" panose="05000000000000000000" pitchFamily="2" charset="2"/>
              <a:buChar char="Ø"/>
            </a:pPr>
            <a:r>
              <a:rPr lang="en-US" b="0" i="0" dirty="0">
                <a:effectLst/>
                <a:latin typeface="+mj-lt"/>
              </a:rPr>
              <a:t>Helping business users make concrete, timely decisions</a:t>
            </a:r>
          </a:p>
        </p:txBody>
      </p:sp>
      <p:sp>
        <p:nvSpPr>
          <p:cNvPr id="8" name="TextBox 7">
            <a:extLst>
              <a:ext uri="{FF2B5EF4-FFF2-40B4-BE49-F238E27FC236}">
                <a16:creationId xmlns:a16="http://schemas.microsoft.com/office/drawing/2014/main" id="{ECE294AD-A006-4BC3-A0F1-D7CC7E4A5EA6}"/>
              </a:ext>
            </a:extLst>
          </p:cNvPr>
          <p:cNvSpPr txBox="1"/>
          <p:nvPr/>
        </p:nvSpPr>
        <p:spPr>
          <a:xfrm>
            <a:off x="2730137" y="757647"/>
            <a:ext cx="7377249" cy="769441"/>
          </a:xfrm>
          <a:prstGeom prst="rect">
            <a:avLst/>
          </a:prstGeom>
          <a:noFill/>
        </p:spPr>
        <p:txBody>
          <a:bodyPr wrap="square">
            <a:spAutoFit/>
          </a:bodyPr>
          <a:lstStyle/>
          <a:p>
            <a:pPr algn="l"/>
            <a:r>
              <a:rPr lang="en-US" sz="4400" b="1" i="0" u="none" strike="noStrike" dirty="0">
                <a:solidFill>
                  <a:srgbClr val="FF0000"/>
                </a:solidFill>
                <a:effectLst/>
                <a:latin typeface="+mj-lt"/>
              </a:rPr>
              <a:t>Importance of Data Wrangling</a:t>
            </a:r>
            <a:endParaRPr lang="en-US" sz="4400" b="1" i="0" dirty="0">
              <a:solidFill>
                <a:srgbClr val="FF0000"/>
              </a:solidFill>
              <a:effectLst/>
              <a:latin typeface="+mj-lt"/>
            </a:endParaRPr>
          </a:p>
        </p:txBody>
      </p:sp>
      <p:sp>
        <p:nvSpPr>
          <p:cNvPr id="9" name="Google Shape;319;p8">
            <a:extLst>
              <a:ext uri="{FF2B5EF4-FFF2-40B4-BE49-F238E27FC236}">
                <a16:creationId xmlns:a16="http://schemas.microsoft.com/office/drawing/2014/main" id="{BAA9A927-5B0D-41B8-A62D-5DEA7EFE99F6}"/>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695394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4" name="Google Shape;319;p8">
            <a:extLst>
              <a:ext uri="{FF2B5EF4-FFF2-40B4-BE49-F238E27FC236}">
                <a16:creationId xmlns:a16="http://schemas.microsoft.com/office/drawing/2014/main" id="{1D032E6B-8E88-46CA-89B4-41AC662CDFD1}"/>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6" name="Picture 5">
            <a:extLst>
              <a:ext uri="{FF2B5EF4-FFF2-40B4-BE49-F238E27FC236}">
                <a16:creationId xmlns:a16="http://schemas.microsoft.com/office/drawing/2014/main" id="{86C1EAC6-1E8C-4B70-AFFD-4AAE42FB45F6}"/>
              </a:ext>
            </a:extLst>
          </p:cNvPr>
          <p:cNvPicPr>
            <a:picLocks noChangeAspect="1"/>
          </p:cNvPicPr>
          <p:nvPr/>
        </p:nvPicPr>
        <p:blipFill>
          <a:blip r:embed="rId4"/>
          <a:stretch>
            <a:fillRect/>
          </a:stretch>
        </p:blipFill>
        <p:spPr>
          <a:xfrm>
            <a:off x="531446" y="2864517"/>
            <a:ext cx="1426061" cy="1128966"/>
          </a:xfrm>
          <a:prstGeom prst="rect">
            <a:avLst/>
          </a:prstGeom>
        </p:spPr>
      </p:pic>
      <p:pic>
        <p:nvPicPr>
          <p:cNvPr id="9" name="Picture 8">
            <a:extLst>
              <a:ext uri="{FF2B5EF4-FFF2-40B4-BE49-F238E27FC236}">
                <a16:creationId xmlns:a16="http://schemas.microsoft.com/office/drawing/2014/main" id="{DF1E4140-DCCC-4673-A5E7-5FC9B91FC9CE}"/>
              </a:ext>
            </a:extLst>
          </p:cNvPr>
          <p:cNvPicPr>
            <a:picLocks noChangeAspect="1"/>
          </p:cNvPicPr>
          <p:nvPr/>
        </p:nvPicPr>
        <p:blipFill>
          <a:blip r:embed="rId5"/>
          <a:stretch>
            <a:fillRect/>
          </a:stretch>
        </p:blipFill>
        <p:spPr>
          <a:xfrm>
            <a:off x="2798680" y="2785706"/>
            <a:ext cx="1485478" cy="1128966"/>
          </a:xfrm>
          <a:prstGeom prst="rect">
            <a:avLst/>
          </a:prstGeom>
        </p:spPr>
      </p:pic>
      <p:pic>
        <p:nvPicPr>
          <p:cNvPr id="12" name="Picture 11">
            <a:extLst>
              <a:ext uri="{FF2B5EF4-FFF2-40B4-BE49-F238E27FC236}">
                <a16:creationId xmlns:a16="http://schemas.microsoft.com/office/drawing/2014/main" id="{7B0528EB-7E4D-4C89-A5B5-87E6035BD030}"/>
              </a:ext>
            </a:extLst>
          </p:cNvPr>
          <p:cNvPicPr>
            <a:picLocks noChangeAspect="1"/>
          </p:cNvPicPr>
          <p:nvPr/>
        </p:nvPicPr>
        <p:blipFill>
          <a:blip r:embed="rId6"/>
          <a:stretch>
            <a:fillRect/>
          </a:stretch>
        </p:blipFill>
        <p:spPr>
          <a:xfrm>
            <a:off x="5383296" y="2898292"/>
            <a:ext cx="1485478" cy="1016380"/>
          </a:xfrm>
          <a:prstGeom prst="rect">
            <a:avLst/>
          </a:prstGeom>
        </p:spPr>
      </p:pic>
      <p:pic>
        <p:nvPicPr>
          <p:cNvPr id="14" name="Picture 13">
            <a:extLst>
              <a:ext uri="{FF2B5EF4-FFF2-40B4-BE49-F238E27FC236}">
                <a16:creationId xmlns:a16="http://schemas.microsoft.com/office/drawing/2014/main" id="{D297877A-8C8F-4EC2-9BB6-8C5E27B4A680}"/>
              </a:ext>
            </a:extLst>
          </p:cNvPr>
          <p:cNvPicPr>
            <a:picLocks noChangeAspect="1"/>
          </p:cNvPicPr>
          <p:nvPr/>
        </p:nvPicPr>
        <p:blipFill>
          <a:blip r:embed="rId7"/>
          <a:stretch>
            <a:fillRect/>
          </a:stretch>
        </p:blipFill>
        <p:spPr>
          <a:xfrm>
            <a:off x="7875625" y="2913558"/>
            <a:ext cx="1198887" cy="918298"/>
          </a:xfrm>
          <a:prstGeom prst="rect">
            <a:avLst/>
          </a:prstGeom>
        </p:spPr>
      </p:pic>
      <p:pic>
        <p:nvPicPr>
          <p:cNvPr id="16" name="Picture 15">
            <a:extLst>
              <a:ext uri="{FF2B5EF4-FFF2-40B4-BE49-F238E27FC236}">
                <a16:creationId xmlns:a16="http://schemas.microsoft.com/office/drawing/2014/main" id="{C11FF274-FC73-4BC1-B630-50C6F56035B9}"/>
              </a:ext>
            </a:extLst>
          </p:cNvPr>
          <p:cNvPicPr>
            <a:picLocks noChangeAspect="1"/>
          </p:cNvPicPr>
          <p:nvPr/>
        </p:nvPicPr>
        <p:blipFill>
          <a:blip r:embed="rId8"/>
          <a:stretch>
            <a:fillRect/>
          </a:stretch>
        </p:blipFill>
        <p:spPr>
          <a:xfrm>
            <a:off x="10211330" y="2891040"/>
            <a:ext cx="1285616" cy="918298"/>
          </a:xfrm>
          <a:prstGeom prst="rect">
            <a:avLst/>
          </a:prstGeom>
        </p:spPr>
      </p:pic>
      <p:sp>
        <p:nvSpPr>
          <p:cNvPr id="17" name="Rectangle 16">
            <a:extLst>
              <a:ext uri="{FF2B5EF4-FFF2-40B4-BE49-F238E27FC236}">
                <a16:creationId xmlns:a16="http://schemas.microsoft.com/office/drawing/2014/main" id="{4240E523-7BE8-428C-AF87-D996976FA6B2}"/>
              </a:ext>
            </a:extLst>
          </p:cNvPr>
          <p:cNvSpPr/>
          <p:nvPr/>
        </p:nvSpPr>
        <p:spPr>
          <a:xfrm>
            <a:off x="411959" y="3993483"/>
            <a:ext cx="1545548" cy="75764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9A34B1F-7993-44CF-82E6-1EAE06CF57D6}"/>
              </a:ext>
            </a:extLst>
          </p:cNvPr>
          <p:cNvSpPr/>
          <p:nvPr/>
        </p:nvSpPr>
        <p:spPr>
          <a:xfrm>
            <a:off x="2798679" y="3993483"/>
            <a:ext cx="1691025" cy="75764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B4F998F-D2E9-4AC6-8A0D-3FF9E5518207}"/>
              </a:ext>
            </a:extLst>
          </p:cNvPr>
          <p:cNvSpPr/>
          <p:nvPr/>
        </p:nvSpPr>
        <p:spPr>
          <a:xfrm>
            <a:off x="5323226" y="3993483"/>
            <a:ext cx="1545548" cy="75764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C691E09-A2BC-4E6E-A10F-EB9FE40D6697}"/>
              </a:ext>
            </a:extLst>
          </p:cNvPr>
          <p:cNvSpPr/>
          <p:nvPr/>
        </p:nvSpPr>
        <p:spPr>
          <a:xfrm>
            <a:off x="7702294" y="3988458"/>
            <a:ext cx="1691025" cy="75764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6B443C4-AC84-4AF4-8C7C-D781132D19AD}"/>
              </a:ext>
            </a:extLst>
          </p:cNvPr>
          <p:cNvSpPr/>
          <p:nvPr/>
        </p:nvSpPr>
        <p:spPr>
          <a:xfrm>
            <a:off x="10081364" y="3988457"/>
            <a:ext cx="1545548" cy="75764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6F347E87-EEFD-497A-ADC8-36117101CA30}"/>
              </a:ext>
            </a:extLst>
          </p:cNvPr>
          <p:cNvSpPr/>
          <p:nvPr/>
        </p:nvSpPr>
        <p:spPr>
          <a:xfrm>
            <a:off x="1957507" y="4251857"/>
            <a:ext cx="833521" cy="230846"/>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8E0ED26E-9170-44CC-A0D6-1D5568BD313C}"/>
              </a:ext>
            </a:extLst>
          </p:cNvPr>
          <p:cNvSpPr/>
          <p:nvPr/>
        </p:nvSpPr>
        <p:spPr>
          <a:xfrm>
            <a:off x="4497062" y="4263354"/>
            <a:ext cx="818511" cy="23084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AC6F2228-C416-499B-A303-67742CF016CF}"/>
              </a:ext>
            </a:extLst>
          </p:cNvPr>
          <p:cNvSpPr/>
          <p:nvPr/>
        </p:nvSpPr>
        <p:spPr>
          <a:xfrm>
            <a:off x="6876426" y="4251857"/>
            <a:ext cx="833521" cy="230846"/>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32C4652-9F6C-4E6A-9D36-6FF9982A2860}"/>
              </a:ext>
            </a:extLst>
          </p:cNvPr>
          <p:cNvSpPr/>
          <p:nvPr/>
        </p:nvSpPr>
        <p:spPr>
          <a:xfrm>
            <a:off x="9393321" y="4251857"/>
            <a:ext cx="680391" cy="21671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183EF35-D2D3-41ED-B7FE-A17AB4438725}"/>
              </a:ext>
            </a:extLst>
          </p:cNvPr>
          <p:cNvSpPr txBox="1"/>
          <p:nvPr/>
        </p:nvSpPr>
        <p:spPr>
          <a:xfrm>
            <a:off x="404307" y="4187640"/>
            <a:ext cx="1832931" cy="369332"/>
          </a:xfrm>
          <a:prstGeom prst="rect">
            <a:avLst/>
          </a:prstGeom>
          <a:noFill/>
        </p:spPr>
        <p:txBody>
          <a:bodyPr wrap="square" rtlCol="0">
            <a:spAutoFit/>
          </a:bodyPr>
          <a:lstStyle/>
          <a:p>
            <a:r>
              <a:rPr lang="en-US" dirty="0"/>
              <a:t>Data Collection</a:t>
            </a:r>
          </a:p>
        </p:txBody>
      </p:sp>
      <p:sp>
        <p:nvSpPr>
          <p:cNvPr id="27" name="TextBox 26">
            <a:extLst>
              <a:ext uri="{FF2B5EF4-FFF2-40B4-BE49-F238E27FC236}">
                <a16:creationId xmlns:a16="http://schemas.microsoft.com/office/drawing/2014/main" id="{97463A7C-14D3-4EC8-9A94-84DB19BFB6B0}"/>
              </a:ext>
            </a:extLst>
          </p:cNvPr>
          <p:cNvSpPr txBox="1"/>
          <p:nvPr/>
        </p:nvSpPr>
        <p:spPr>
          <a:xfrm>
            <a:off x="2725173" y="4190434"/>
            <a:ext cx="1832931" cy="369332"/>
          </a:xfrm>
          <a:prstGeom prst="rect">
            <a:avLst/>
          </a:prstGeom>
          <a:noFill/>
        </p:spPr>
        <p:txBody>
          <a:bodyPr wrap="square" rtlCol="0">
            <a:spAutoFit/>
          </a:bodyPr>
          <a:lstStyle/>
          <a:p>
            <a:r>
              <a:rPr lang="en-US" dirty="0"/>
              <a:t>Data Discovering</a:t>
            </a:r>
          </a:p>
        </p:txBody>
      </p:sp>
      <p:sp>
        <p:nvSpPr>
          <p:cNvPr id="28" name="TextBox 27">
            <a:extLst>
              <a:ext uri="{FF2B5EF4-FFF2-40B4-BE49-F238E27FC236}">
                <a16:creationId xmlns:a16="http://schemas.microsoft.com/office/drawing/2014/main" id="{8BD78FC3-FA25-4A8B-8B52-604EB246A5E4}"/>
              </a:ext>
            </a:extLst>
          </p:cNvPr>
          <p:cNvSpPr txBox="1"/>
          <p:nvPr/>
        </p:nvSpPr>
        <p:spPr>
          <a:xfrm>
            <a:off x="5322931" y="4182614"/>
            <a:ext cx="1832931" cy="369332"/>
          </a:xfrm>
          <a:prstGeom prst="rect">
            <a:avLst/>
          </a:prstGeom>
          <a:noFill/>
        </p:spPr>
        <p:txBody>
          <a:bodyPr wrap="square" rtlCol="0">
            <a:spAutoFit/>
          </a:bodyPr>
          <a:lstStyle/>
          <a:p>
            <a:r>
              <a:rPr lang="en-US" dirty="0"/>
              <a:t>Data Cleansing</a:t>
            </a:r>
          </a:p>
        </p:txBody>
      </p:sp>
      <p:sp>
        <p:nvSpPr>
          <p:cNvPr id="29" name="TextBox 28">
            <a:extLst>
              <a:ext uri="{FF2B5EF4-FFF2-40B4-BE49-F238E27FC236}">
                <a16:creationId xmlns:a16="http://schemas.microsoft.com/office/drawing/2014/main" id="{5B10E1CA-B0A0-42A6-BA34-17F1252D5AF5}"/>
              </a:ext>
            </a:extLst>
          </p:cNvPr>
          <p:cNvSpPr txBox="1"/>
          <p:nvPr/>
        </p:nvSpPr>
        <p:spPr>
          <a:xfrm>
            <a:off x="7702294" y="4182614"/>
            <a:ext cx="1832931" cy="369332"/>
          </a:xfrm>
          <a:prstGeom prst="rect">
            <a:avLst/>
          </a:prstGeom>
          <a:noFill/>
        </p:spPr>
        <p:txBody>
          <a:bodyPr wrap="square" rtlCol="0">
            <a:spAutoFit/>
          </a:bodyPr>
          <a:lstStyle/>
          <a:p>
            <a:r>
              <a:rPr lang="en-US" dirty="0"/>
              <a:t>Data Structuring</a:t>
            </a:r>
          </a:p>
        </p:txBody>
      </p:sp>
      <p:sp>
        <p:nvSpPr>
          <p:cNvPr id="30" name="TextBox 29">
            <a:extLst>
              <a:ext uri="{FF2B5EF4-FFF2-40B4-BE49-F238E27FC236}">
                <a16:creationId xmlns:a16="http://schemas.microsoft.com/office/drawing/2014/main" id="{F22D20D1-C3EA-4B3C-A77E-F1A080B4DA2D}"/>
              </a:ext>
            </a:extLst>
          </p:cNvPr>
          <p:cNvSpPr txBox="1"/>
          <p:nvPr/>
        </p:nvSpPr>
        <p:spPr>
          <a:xfrm>
            <a:off x="9937672" y="4037048"/>
            <a:ext cx="1832931" cy="646331"/>
          </a:xfrm>
          <a:prstGeom prst="rect">
            <a:avLst/>
          </a:prstGeom>
          <a:noFill/>
        </p:spPr>
        <p:txBody>
          <a:bodyPr wrap="square" rtlCol="0">
            <a:spAutoFit/>
          </a:bodyPr>
          <a:lstStyle/>
          <a:p>
            <a:pPr algn="ctr"/>
            <a:r>
              <a:rPr lang="en-US" dirty="0"/>
              <a:t>Data Transformation</a:t>
            </a:r>
          </a:p>
        </p:txBody>
      </p:sp>
      <p:sp>
        <p:nvSpPr>
          <p:cNvPr id="31" name="TextBox 30">
            <a:extLst>
              <a:ext uri="{FF2B5EF4-FFF2-40B4-BE49-F238E27FC236}">
                <a16:creationId xmlns:a16="http://schemas.microsoft.com/office/drawing/2014/main" id="{572F0FD7-7D0D-4635-986F-69AA763D0621}"/>
              </a:ext>
            </a:extLst>
          </p:cNvPr>
          <p:cNvSpPr txBox="1"/>
          <p:nvPr/>
        </p:nvSpPr>
        <p:spPr>
          <a:xfrm>
            <a:off x="3960756" y="720236"/>
            <a:ext cx="4270488" cy="769441"/>
          </a:xfrm>
          <a:prstGeom prst="rect">
            <a:avLst/>
          </a:prstGeom>
          <a:noFill/>
        </p:spPr>
        <p:txBody>
          <a:bodyPr wrap="square">
            <a:spAutoFit/>
          </a:bodyPr>
          <a:lstStyle/>
          <a:p>
            <a:pPr algn="l"/>
            <a:r>
              <a:rPr lang="en-US" sz="4400" b="1" i="0" u="none" strike="noStrike" dirty="0">
                <a:solidFill>
                  <a:srgbClr val="FF0000"/>
                </a:solidFill>
                <a:effectLst/>
                <a:latin typeface="+mj-lt"/>
              </a:rPr>
              <a:t>Data Preparation</a:t>
            </a:r>
            <a:endParaRPr lang="en-US" sz="4400" b="1" i="0" dirty="0">
              <a:solidFill>
                <a:srgbClr val="FF0000"/>
              </a:solidFill>
              <a:effectLst/>
              <a:latin typeface="+mj-lt"/>
            </a:endParaRPr>
          </a:p>
        </p:txBody>
      </p:sp>
      <p:sp>
        <p:nvSpPr>
          <p:cNvPr id="33" name="TextBox 32">
            <a:extLst>
              <a:ext uri="{FF2B5EF4-FFF2-40B4-BE49-F238E27FC236}">
                <a16:creationId xmlns:a16="http://schemas.microsoft.com/office/drawing/2014/main" id="{1739A36F-FF95-470E-9EA5-E79AEBEDDC1A}"/>
              </a:ext>
            </a:extLst>
          </p:cNvPr>
          <p:cNvSpPr txBox="1"/>
          <p:nvPr/>
        </p:nvSpPr>
        <p:spPr>
          <a:xfrm>
            <a:off x="627018" y="1515204"/>
            <a:ext cx="11143585" cy="523220"/>
          </a:xfrm>
          <a:prstGeom prst="rect">
            <a:avLst/>
          </a:prstGeom>
          <a:noFill/>
        </p:spPr>
        <p:txBody>
          <a:bodyPr wrap="square">
            <a:spAutoFit/>
          </a:bodyPr>
          <a:lstStyle/>
          <a:p>
            <a:r>
              <a:rPr lang="en-US" sz="2800" b="1" i="0" dirty="0">
                <a:effectLst/>
                <a:latin typeface="+mj-lt"/>
              </a:rPr>
              <a:t>Data preparation </a:t>
            </a:r>
            <a:r>
              <a:rPr lang="en-US" i="0" dirty="0">
                <a:effectLst/>
                <a:latin typeface="+mj-lt"/>
              </a:rPr>
              <a:t>is the process of preparing raw data so that it is suitable for further processing and analysis. </a:t>
            </a:r>
            <a:endParaRPr lang="en-US" dirty="0">
              <a:latin typeface="+mj-lt"/>
            </a:endParaRPr>
          </a:p>
        </p:txBody>
      </p:sp>
    </p:spTree>
    <p:extLst>
      <p:ext uri="{BB962C8B-B14F-4D97-AF65-F5344CB8AC3E}">
        <p14:creationId xmlns:p14="http://schemas.microsoft.com/office/powerpoint/2010/main" val="2000380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3" name="Picture 2">
            <a:extLst>
              <a:ext uri="{FF2B5EF4-FFF2-40B4-BE49-F238E27FC236}">
                <a16:creationId xmlns:a16="http://schemas.microsoft.com/office/drawing/2014/main" id="{03798068-0FB0-4157-B1AF-DC5AAB1A29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9958" y="1245053"/>
            <a:ext cx="8512084" cy="5044967"/>
          </a:xfrm>
          <a:prstGeom prst="rect">
            <a:avLst/>
          </a:prstGeom>
        </p:spPr>
      </p:pic>
      <p:sp>
        <p:nvSpPr>
          <p:cNvPr id="6" name="Google Shape;319;p8">
            <a:extLst>
              <a:ext uri="{FF2B5EF4-FFF2-40B4-BE49-F238E27FC236}">
                <a16:creationId xmlns:a16="http://schemas.microsoft.com/office/drawing/2014/main" id="{CFEEF279-DDD8-4772-AB55-C66E73DC0860}"/>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4005016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5" name="Picture 4">
            <a:extLst>
              <a:ext uri="{FF2B5EF4-FFF2-40B4-BE49-F238E27FC236}">
                <a16:creationId xmlns:a16="http://schemas.microsoft.com/office/drawing/2014/main" id="{07F1EDD3-6D4B-4D51-9C43-7A2A0FBBC8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2414" y="1645920"/>
            <a:ext cx="9228267" cy="4940627"/>
          </a:xfrm>
          <a:prstGeom prst="rect">
            <a:avLst/>
          </a:prstGeom>
        </p:spPr>
      </p:pic>
      <p:sp>
        <p:nvSpPr>
          <p:cNvPr id="8" name="Google Shape;319;p8">
            <a:extLst>
              <a:ext uri="{FF2B5EF4-FFF2-40B4-BE49-F238E27FC236}">
                <a16:creationId xmlns:a16="http://schemas.microsoft.com/office/drawing/2014/main" id="{EBE811FA-7223-4ADB-981B-9E51907B390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9" name="TextBox 8">
            <a:extLst>
              <a:ext uri="{FF2B5EF4-FFF2-40B4-BE49-F238E27FC236}">
                <a16:creationId xmlns:a16="http://schemas.microsoft.com/office/drawing/2014/main" id="{C356DDDE-AFB7-4E12-B180-74D3F17B19AD}"/>
              </a:ext>
            </a:extLst>
          </p:cNvPr>
          <p:cNvSpPr txBox="1"/>
          <p:nvPr/>
        </p:nvSpPr>
        <p:spPr>
          <a:xfrm>
            <a:off x="4599192" y="659764"/>
            <a:ext cx="3017520" cy="769441"/>
          </a:xfrm>
          <a:prstGeom prst="rect">
            <a:avLst/>
          </a:prstGeom>
          <a:noFill/>
        </p:spPr>
        <p:txBody>
          <a:bodyPr wrap="square">
            <a:spAutoFit/>
          </a:bodyPr>
          <a:lstStyle/>
          <a:p>
            <a:pPr algn="l"/>
            <a:r>
              <a:rPr lang="en-US" sz="4400" b="1" i="0" u="none" strike="noStrike" dirty="0">
                <a:solidFill>
                  <a:srgbClr val="FF0000"/>
                </a:solidFill>
                <a:effectLst/>
                <a:latin typeface="+mj-lt"/>
              </a:rPr>
              <a:t>Data Quality</a:t>
            </a:r>
            <a:endParaRPr lang="en-US" sz="4400" b="1" i="0" dirty="0">
              <a:solidFill>
                <a:srgbClr val="FF0000"/>
              </a:solidFill>
              <a:effectLst/>
              <a:latin typeface="+mj-lt"/>
            </a:endParaRPr>
          </a:p>
        </p:txBody>
      </p:sp>
    </p:spTree>
    <p:extLst>
      <p:ext uri="{BB962C8B-B14F-4D97-AF65-F5344CB8AC3E}">
        <p14:creationId xmlns:p14="http://schemas.microsoft.com/office/powerpoint/2010/main" val="4093904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4" name="Google Shape;319;p8">
            <a:extLst>
              <a:ext uri="{FF2B5EF4-FFF2-40B4-BE49-F238E27FC236}">
                <a16:creationId xmlns:a16="http://schemas.microsoft.com/office/drawing/2014/main" id="{F02068C2-8A62-44A2-8239-9B427E3E9F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6" name="TextBox 5">
            <a:extLst>
              <a:ext uri="{FF2B5EF4-FFF2-40B4-BE49-F238E27FC236}">
                <a16:creationId xmlns:a16="http://schemas.microsoft.com/office/drawing/2014/main" id="{8F06A327-17A4-4279-A8AC-FF218330BC09}"/>
              </a:ext>
            </a:extLst>
          </p:cNvPr>
          <p:cNvSpPr txBox="1"/>
          <p:nvPr/>
        </p:nvSpPr>
        <p:spPr>
          <a:xfrm>
            <a:off x="966651" y="582025"/>
            <a:ext cx="9958634" cy="1815882"/>
          </a:xfrm>
          <a:prstGeom prst="rect">
            <a:avLst/>
          </a:prstGeom>
          <a:noFill/>
        </p:spPr>
        <p:txBody>
          <a:bodyPr wrap="square">
            <a:spAutoFit/>
          </a:bodyPr>
          <a:lstStyle/>
          <a:p>
            <a:pPr algn="ctr"/>
            <a:r>
              <a:rPr lang="en-US" sz="4000" b="1" i="0" dirty="0">
                <a:solidFill>
                  <a:srgbClr val="FF0000"/>
                </a:solidFill>
                <a:effectLst/>
                <a:latin typeface="+mj-lt"/>
              </a:rPr>
              <a:t>Data Discovery</a:t>
            </a:r>
          </a:p>
          <a:p>
            <a:pPr algn="ctr"/>
            <a:endParaRPr lang="en-US" b="1" dirty="0">
              <a:solidFill>
                <a:srgbClr val="32325D"/>
              </a:solidFill>
              <a:latin typeface="+mj-lt"/>
            </a:endParaRPr>
          </a:p>
          <a:p>
            <a:pPr algn="ctr"/>
            <a:endParaRPr lang="en-US" b="1" i="0" dirty="0">
              <a:solidFill>
                <a:srgbClr val="32325D"/>
              </a:solidFill>
              <a:effectLst/>
              <a:latin typeface="+mj-lt"/>
            </a:endParaRPr>
          </a:p>
          <a:p>
            <a:pPr algn="l"/>
            <a:r>
              <a:rPr lang="en-US" b="0" i="0" dirty="0">
                <a:solidFill>
                  <a:srgbClr val="32325D"/>
                </a:solidFill>
                <a:effectLst/>
                <a:latin typeface="+mj-lt"/>
              </a:rPr>
              <a:t>The </a:t>
            </a:r>
            <a:r>
              <a:rPr lang="en-US" dirty="0">
                <a:solidFill>
                  <a:srgbClr val="32325D"/>
                </a:solidFill>
                <a:latin typeface="+mj-lt"/>
              </a:rPr>
              <a:t>second</a:t>
            </a:r>
            <a:r>
              <a:rPr lang="en-US" b="0" i="0" dirty="0">
                <a:solidFill>
                  <a:srgbClr val="32325D"/>
                </a:solidFill>
                <a:effectLst/>
                <a:latin typeface="+mj-lt"/>
              </a:rPr>
              <a:t> step in the Data Wrangling process is </a:t>
            </a:r>
            <a:r>
              <a:rPr lang="en-US" b="1" i="0" dirty="0">
                <a:solidFill>
                  <a:srgbClr val="32325D"/>
                </a:solidFill>
                <a:effectLst/>
                <a:latin typeface="+mj-lt"/>
              </a:rPr>
              <a:t>Discovery. </a:t>
            </a:r>
            <a:r>
              <a:rPr lang="en-US" b="0" i="0" dirty="0">
                <a:solidFill>
                  <a:srgbClr val="32325D"/>
                </a:solidFill>
                <a:effectLst/>
                <a:latin typeface="+mj-lt"/>
              </a:rPr>
              <a:t>This is an all-encompassing term for understanding or getting familiar with your data.</a:t>
            </a:r>
          </a:p>
        </p:txBody>
      </p:sp>
      <p:pic>
        <p:nvPicPr>
          <p:cNvPr id="2050" name="Picture 2" descr="What is Data Discovery? Definition and FAQs | HEAVY.AI">
            <a:extLst>
              <a:ext uri="{FF2B5EF4-FFF2-40B4-BE49-F238E27FC236}">
                <a16:creationId xmlns:a16="http://schemas.microsoft.com/office/drawing/2014/main" id="{1B8318F2-FADE-4228-A0B4-626DD5B332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497" y="2397907"/>
            <a:ext cx="9353006" cy="4029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895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4" name="Google Shape;319;p8">
            <a:extLst>
              <a:ext uri="{FF2B5EF4-FFF2-40B4-BE49-F238E27FC236}">
                <a16:creationId xmlns:a16="http://schemas.microsoft.com/office/drawing/2014/main" id="{F02068C2-8A62-44A2-8239-9B427E3E9F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6" name="TextBox 5">
            <a:extLst>
              <a:ext uri="{FF2B5EF4-FFF2-40B4-BE49-F238E27FC236}">
                <a16:creationId xmlns:a16="http://schemas.microsoft.com/office/drawing/2014/main" id="{D63574DF-0EED-4D86-9414-2AF807FC9D14}"/>
              </a:ext>
            </a:extLst>
          </p:cNvPr>
          <p:cNvSpPr txBox="1"/>
          <p:nvPr/>
        </p:nvSpPr>
        <p:spPr>
          <a:xfrm>
            <a:off x="914400" y="1527088"/>
            <a:ext cx="10136777" cy="646331"/>
          </a:xfrm>
          <a:prstGeom prst="rect">
            <a:avLst/>
          </a:prstGeom>
          <a:noFill/>
        </p:spPr>
        <p:txBody>
          <a:bodyPr wrap="square">
            <a:spAutoFit/>
          </a:bodyPr>
          <a:lstStyle/>
          <a:p>
            <a:r>
              <a:rPr lang="en-US" i="0" dirty="0">
                <a:solidFill>
                  <a:srgbClr val="32325D"/>
                </a:solidFill>
                <a:effectLst/>
                <a:latin typeface="+mj-lt"/>
              </a:rPr>
              <a:t>Data Cleaning involves Tackling Outliers, Making Corrections, Deleting Bad Data completely, etc. This is done by applying algorithms to tidy up and sanitize the dataset.</a:t>
            </a:r>
            <a:endParaRPr lang="en-US" dirty="0">
              <a:latin typeface="+mj-lt"/>
            </a:endParaRPr>
          </a:p>
        </p:txBody>
      </p:sp>
      <p:sp>
        <p:nvSpPr>
          <p:cNvPr id="8" name="TextBox 7">
            <a:extLst>
              <a:ext uri="{FF2B5EF4-FFF2-40B4-BE49-F238E27FC236}">
                <a16:creationId xmlns:a16="http://schemas.microsoft.com/office/drawing/2014/main" id="{349A3741-57EC-4D88-8671-2E62CC2F7D34}"/>
              </a:ext>
            </a:extLst>
          </p:cNvPr>
          <p:cNvSpPr txBox="1"/>
          <p:nvPr/>
        </p:nvSpPr>
        <p:spPr>
          <a:xfrm>
            <a:off x="2655026" y="757647"/>
            <a:ext cx="6093822" cy="769441"/>
          </a:xfrm>
          <a:prstGeom prst="rect">
            <a:avLst/>
          </a:prstGeom>
          <a:noFill/>
        </p:spPr>
        <p:txBody>
          <a:bodyPr wrap="square">
            <a:spAutoFit/>
          </a:bodyPr>
          <a:lstStyle/>
          <a:p>
            <a:pPr algn="ctr"/>
            <a:r>
              <a:rPr lang="en-US" sz="4400" b="1" i="0" dirty="0">
                <a:solidFill>
                  <a:srgbClr val="FF0000"/>
                </a:solidFill>
                <a:effectLst/>
                <a:latin typeface="+mj-lt"/>
              </a:rPr>
              <a:t>Data Cleaning</a:t>
            </a:r>
          </a:p>
        </p:txBody>
      </p:sp>
      <p:pic>
        <p:nvPicPr>
          <p:cNvPr id="4098" name="Picture 2" descr="Data Cleaning In 5 Easy Steps + Examples | Iterators">
            <a:extLst>
              <a:ext uri="{FF2B5EF4-FFF2-40B4-BE49-F238E27FC236}">
                <a16:creationId xmlns:a16="http://schemas.microsoft.com/office/drawing/2014/main" id="{C1E55257-1707-4965-A3BF-A63CEEB60B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602" y="2173419"/>
            <a:ext cx="5606795" cy="438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68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4" name="Google Shape;319;p8">
            <a:extLst>
              <a:ext uri="{FF2B5EF4-FFF2-40B4-BE49-F238E27FC236}">
                <a16:creationId xmlns:a16="http://schemas.microsoft.com/office/drawing/2014/main" id="{C218DF17-A93A-4274-A627-B6D4181ED98F}"/>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6" name="TextBox 5">
            <a:extLst>
              <a:ext uri="{FF2B5EF4-FFF2-40B4-BE49-F238E27FC236}">
                <a16:creationId xmlns:a16="http://schemas.microsoft.com/office/drawing/2014/main" id="{67D73E66-7C69-4679-9226-5EFDA824C2FD}"/>
              </a:ext>
            </a:extLst>
          </p:cNvPr>
          <p:cNvSpPr txBox="1"/>
          <p:nvPr/>
        </p:nvSpPr>
        <p:spPr>
          <a:xfrm>
            <a:off x="967718" y="757647"/>
            <a:ext cx="10371909" cy="2215991"/>
          </a:xfrm>
          <a:prstGeom prst="rect">
            <a:avLst/>
          </a:prstGeom>
          <a:noFill/>
        </p:spPr>
        <p:txBody>
          <a:bodyPr wrap="square">
            <a:spAutoFit/>
          </a:bodyPr>
          <a:lstStyle/>
          <a:p>
            <a:pPr algn="ctr"/>
            <a:r>
              <a:rPr lang="en-US" sz="2800" b="1" i="0" dirty="0">
                <a:solidFill>
                  <a:srgbClr val="FF0000"/>
                </a:solidFill>
                <a:effectLst/>
                <a:latin typeface="+mj-lt"/>
              </a:rPr>
              <a:t>Data Structuring</a:t>
            </a:r>
          </a:p>
          <a:p>
            <a:pPr algn="l"/>
            <a:endParaRPr lang="en-US" sz="1000" b="1" dirty="0">
              <a:solidFill>
                <a:srgbClr val="32325D"/>
              </a:solidFill>
              <a:latin typeface="proxima-nova"/>
            </a:endParaRPr>
          </a:p>
          <a:p>
            <a:pPr algn="l"/>
            <a:endParaRPr lang="en-US" sz="2000" b="1" i="0" dirty="0">
              <a:effectLst/>
              <a:latin typeface="+mj-lt"/>
            </a:endParaRPr>
          </a:p>
          <a:p>
            <a:pPr algn="l"/>
            <a:r>
              <a:rPr lang="en-US" sz="2000" b="0" i="0" dirty="0">
                <a:effectLst/>
                <a:latin typeface="+mj-lt"/>
              </a:rPr>
              <a:t>When raw data is collected, it’s in a wide range of formats and sizes. It has no definite structure, which means that it lacks an existing model and is completely disorganized. It needs to be restructured to fit in with the </a:t>
            </a:r>
            <a:r>
              <a:rPr lang="en-US" sz="2000" b="1" i="0" dirty="0">
                <a:effectLst/>
                <a:latin typeface="+mj-lt"/>
              </a:rPr>
              <a:t>Analytical Model </a:t>
            </a:r>
            <a:r>
              <a:rPr lang="en-US" sz="2000" b="0" i="0" dirty="0">
                <a:effectLst/>
                <a:latin typeface="+mj-lt"/>
              </a:rPr>
              <a:t>deployed by your business, and giving it a structure allows for better analysis. </a:t>
            </a:r>
          </a:p>
        </p:txBody>
      </p:sp>
      <p:pic>
        <p:nvPicPr>
          <p:cNvPr id="3074" name="Picture 2" descr="Unstructured VS Structured Data: 4 Key Differences [Infographic]">
            <a:extLst>
              <a:ext uri="{FF2B5EF4-FFF2-40B4-BE49-F238E27FC236}">
                <a16:creationId xmlns:a16="http://schemas.microsoft.com/office/drawing/2014/main" id="{C16AD61B-D992-4760-B365-183AAA5B25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095896"/>
            <a:ext cx="9753600" cy="3431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87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9" name="Picture 8">
            <a:extLst>
              <a:ext uri="{FF2B5EF4-FFF2-40B4-BE49-F238E27FC236}">
                <a16:creationId xmlns:a16="http://schemas.microsoft.com/office/drawing/2014/main" id="{F9FA4B9F-FB0E-49DB-9ED9-3B500EC7AA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126" y="847364"/>
            <a:ext cx="6963747" cy="5163271"/>
          </a:xfrm>
          <a:prstGeom prst="rect">
            <a:avLst/>
          </a:prstGeom>
        </p:spPr>
      </p:pic>
    </p:spTree>
    <p:extLst>
      <p:ext uri="{BB962C8B-B14F-4D97-AF65-F5344CB8AC3E}">
        <p14:creationId xmlns:p14="http://schemas.microsoft.com/office/powerpoint/2010/main" val="2137533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4" name="Google Shape;319;p8">
            <a:extLst>
              <a:ext uri="{FF2B5EF4-FFF2-40B4-BE49-F238E27FC236}">
                <a16:creationId xmlns:a16="http://schemas.microsoft.com/office/drawing/2014/main" id="{00E3F7D4-45AB-4E78-951C-9D23FDAEE012}"/>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3" name="Picture 2">
            <a:extLst>
              <a:ext uri="{FF2B5EF4-FFF2-40B4-BE49-F238E27FC236}">
                <a16:creationId xmlns:a16="http://schemas.microsoft.com/office/drawing/2014/main" id="{6C867EFF-E571-42F7-A0DB-725B6E4A2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4926" y="1334409"/>
            <a:ext cx="8229600" cy="5071241"/>
          </a:xfrm>
          <a:prstGeom prst="rect">
            <a:avLst/>
          </a:prstGeom>
        </p:spPr>
      </p:pic>
    </p:spTree>
    <p:extLst>
      <p:ext uri="{BB962C8B-B14F-4D97-AF65-F5344CB8AC3E}">
        <p14:creationId xmlns:p14="http://schemas.microsoft.com/office/powerpoint/2010/main" val="2987847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4" name="Google Shape;319;p8">
            <a:extLst>
              <a:ext uri="{FF2B5EF4-FFF2-40B4-BE49-F238E27FC236}">
                <a16:creationId xmlns:a16="http://schemas.microsoft.com/office/drawing/2014/main" id="{C218DF17-A93A-4274-A627-B6D4181ED98F}"/>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3" name="Picture 2">
            <a:extLst>
              <a:ext uri="{FF2B5EF4-FFF2-40B4-BE49-F238E27FC236}">
                <a16:creationId xmlns:a16="http://schemas.microsoft.com/office/drawing/2014/main" id="{AF7E766C-3E41-42EA-992E-FE43D3F62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8750" y="2055472"/>
            <a:ext cx="7474499" cy="3875066"/>
          </a:xfrm>
          <a:prstGeom prst="rect">
            <a:avLst/>
          </a:prstGeom>
        </p:spPr>
      </p:pic>
      <p:sp>
        <p:nvSpPr>
          <p:cNvPr id="8" name="TextBox 7">
            <a:extLst>
              <a:ext uri="{FF2B5EF4-FFF2-40B4-BE49-F238E27FC236}">
                <a16:creationId xmlns:a16="http://schemas.microsoft.com/office/drawing/2014/main" id="{7500577C-288C-4F70-BCEE-AF24B49F48B6}"/>
              </a:ext>
            </a:extLst>
          </p:cNvPr>
          <p:cNvSpPr txBox="1"/>
          <p:nvPr/>
        </p:nvSpPr>
        <p:spPr>
          <a:xfrm>
            <a:off x="3049088" y="783774"/>
            <a:ext cx="6093822" cy="769441"/>
          </a:xfrm>
          <a:prstGeom prst="rect">
            <a:avLst/>
          </a:prstGeom>
          <a:noFill/>
        </p:spPr>
        <p:txBody>
          <a:bodyPr wrap="square">
            <a:spAutoFit/>
          </a:bodyPr>
          <a:lstStyle/>
          <a:p>
            <a:pPr algn="ctr"/>
            <a:r>
              <a:rPr lang="en-US" sz="4400" b="1" i="0" dirty="0">
                <a:solidFill>
                  <a:srgbClr val="FF0000"/>
                </a:solidFill>
                <a:effectLst/>
                <a:latin typeface="+mj-lt"/>
              </a:rPr>
              <a:t>Data Transformation</a:t>
            </a:r>
          </a:p>
        </p:txBody>
      </p:sp>
    </p:spTree>
    <p:extLst>
      <p:ext uri="{BB962C8B-B14F-4D97-AF65-F5344CB8AC3E}">
        <p14:creationId xmlns:p14="http://schemas.microsoft.com/office/powerpoint/2010/main" val="1725239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4" name="Google Shape;566;p18">
            <a:extLst>
              <a:ext uri="{FF2B5EF4-FFF2-40B4-BE49-F238E27FC236}">
                <a16:creationId xmlns:a16="http://schemas.microsoft.com/office/drawing/2014/main" id="{77A82C05-AE3C-4010-93C0-1D3E62F835CD}"/>
              </a:ext>
            </a:extLst>
          </p:cNvPr>
          <p:cNvSpPr txBox="1"/>
          <p:nvPr/>
        </p:nvSpPr>
        <p:spPr>
          <a:xfrm>
            <a:off x="0" y="2644170"/>
            <a:ext cx="121920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b="1" dirty="0">
                <a:solidFill>
                  <a:srgbClr val="FF4B05"/>
                </a:solidFill>
                <a:latin typeface="Helvetica Neue"/>
                <a:ea typeface="Helvetica Neue"/>
                <a:cs typeface="Helvetica Neue"/>
                <a:sym typeface="Helvetica Neue"/>
              </a:rPr>
              <a:t>THANK </a:t>
            </a:r>
            <a:r>
              <a:rPr lang="en-US" sz="9600" dirty="0">
                <a:solidFill>
                  <a:srgbClr val="FFC000"/>
                </a:solidFill>
                <a:latin typeface="Helvetica Neue"/>
                <a:ea typeface="Helvetica Neue"/>
                <a:cs typeface="Helvetica Neue"/>
                <a:sym typeface="Helvetica Neue"/>
              </a:rPr>
              <a:t>YOU!</a:t>
            </a:r>
            <a:endParaRPr sz="9600" i="1" dirty="0">
              <a:solidFill>
                <a:srgbClr val="FFC000"/>
              </a:solidFill>
              <a:latin typeface="Helvetica Neue"/>
              <a:ea typeface="Helvetica Neue"/>
              <a:cs typeface="Helvetica Neue"/>
              <a:sym typeface="Helvetica Neue"/>
            </a:endParaRPr>
          </a:p>
        </p:txBody>
      </p:sp>
      <p:sp>
        <p:nvSpPr>
          <p:cNvPr id="5" name="Google Shape;319;p8">
            <a:extLst>
              <a:ext uri="{FF2B5EF4-FFF2-40B4-BE49-F238E27FC236}">
                <a16:creationId xmlns:a16="http://schemas.microsoft.com/office/drawing/2014/main" id="{84D8CB9D-F4D2-4611-A4DD-88FF6B102517}"/>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14134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9" name="Picture 8">
            <a:extLst>
              <a:ext uri="{FF2B5EF4-FFF2-40B4-BE49-F238E27FC236}">
                <a16:creationId xmlns:a16="http://schemas.microsoft.com/office/drawing/2014/main" id="{22562201-E415-4E99-9523-F6ACD74EF8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1073" y="247206"/>
            <a:ext cx="8449854" cy="6363588"/>
          </a:xfrm>
          <a:prstGeom prst="rect">
            <a:avLst/>
          </a:prstGeom>
        </p:spPr>
      </p:pic>
    </p:spTree>
    <p:extLst>
      <p:ext uri="{BB962C8B-B14F-4D97-AF65-F5344CB8AC3E}">
        <p14:creationId xmlns:p14="http://schemas.microsoft.com/office/powerpoint/2010/main" val="420896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9" name="Picture 8">
            <a:extLst>
              <a:ext uri="{FF2B5EF4-FFF2-40B4-BE49-F238E27FC236}">
                <a16:creationId xmlns:a16="http://schemas.microsoft.com/office/drawing/2014/main" id="{23F4D0BF-B413-4070-B13C-A77C318732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3179" y="804496"/>
            <a:ext cx="6925642" cy="5249008"/>
          </a:xfrm>
          <a:prstGeom prst="rect">
            <a:avLst/>
          </a:prstGeom>
        </p:spPr>
      </p:pic>
    </p:spTree>
    <p:extLst>
      <p:ext uri="{BB962C8B-B14F-4D97-AF65-F5344CB8AC3E}">
        <p14:creationId xmlns:p14="http://schemas.microsoft.com/office/powerpoint/2010/main" val="826558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9" name="Picture 8">
            <a:extLst>
              <a:ext uri="{FF2B5EF4-FFF2-40B4-BE49-F238E27FC236}">
                <a16:creationId xmlns:a16="http://schemas.microsoft.com/office/drawing/2014/main" id="{9F68D24A-3E71-4D9D-A4B3-0304A6FFF9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2705" y="799733"/>
            <a:ext cx="6906589" cy="5258534"/>
          </a:xfrm>
          <a:prstGeom prst="rect">
            <a:avLst/>
          </a:prstGeom>
        </p:spPr>
      </p:pic>
    </p:spTree>
    <p:extLst>
      <p:ext uri="{BB962C8B-B14F-4D97-AF65-F5344CB8AC3E}">
        <p14:creationId xmlns:p14="http://schemas.microsoft.com/office/powerpoint/2010/main" val="2541245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6" name="Picture 5">
            <a:extLst>
              <a:ext uri="{FF2B5EF4-FFF2-40B4-BE49-F238E27FC236}">
                <a16:creationId xmlns:a16="http://schemas.microsoft.com/office/drawing/2014/main" id="{092998E6-5E9E-4F93-965C-994601628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416" y="852128"/>
            <a:ext cx="6935168" cy="5153744"/>
          </a:xfrm>
          <a:prstGeom prst="rect">
            <a:avLst/>
          </a:prstGeom>
        </p:spPr>
      </p:pic>
    </p:spTree>
    <p:extLst>
      <p:ext uri="{BB962C8B-B14F-4D97-AF65-F5344CB8AC3E}">
        <p14:creationId xmlns:p14="http://schemas.microsoft.com/office/powerpoint/2010/main" val="1870228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6" name="Picture 5">
            <a:extLst>
              <a:ext uri="{FF2B5EF4-FFF2-40B4-BE49-F238E27FC236}">
                <a16:creationId xmlns:a16="http://schemas.microsoft.com/office/drawing/2014/main" id="{51B11AA4-D24B-4176-BD0C-CC127CCCA0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416" y="833075"/>
            <a:ext cx="6935168" cy="5191850"/>
          </a:xfrm>
          <a:prstGeom prst="rect">
            <a:avLst/>
          </a:prstGeom>
        </p:spPr>
      </p:pic>
    </p:spTree>
    <p:extLst>
      <p:ext uri="{BB962C8B-B14F-4D97-AF65-F5344CB8AC3E}">
        <p14:creationId xmlns:p14="http://schemas.microsoft.com/office/powerpoint/2010/main" val="126454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6" name="Picture 5">
            <a:extLst>
              <a:ext uri="{FF2B5EF4-FFF2-40B4-BE49-F238E27FC236}">
                <a16:creationId xmlns:a16="http://schemas.microsoft.com/office/drawing/2014/main" id="{7853F0FC-A8D0-42B4-9533-CE2B6676B1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416" y="833075"/>
            <a:ext cx="6935168" cy="5191850"/>
          </a:xfrm>
          <a:prstGeom prst="rect">
            <a:avLst/>
          </a:prstGeom>
        </p:spPr>
      </p:pic>
    </p:spTree>
    <p:extLst>
      <p:ext uri="{BB962C8B-B14F-4D97-AF65-F5344CB8AC3E}">
        <p14:creationId xmlns:p14="http://schemas.microsoft.com/office/powerpoint/2010/main" val="3646668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578</Words>
  <Application>Microsoft Office PowerPoint</Application>
  <PresentationFormat>Widescreen</PresentationFormat>
  <Paragraphs>69</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Helvetica Neue</vt:lpstr>
      <vt:lpstr>Nirmala UI</vt:lpstr>
      <vt:lpstr>proxima-nova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sparsh bagal</dc:creator>
  <cp:lastModifiedBy>sparsh bagal</cp:lastModifiedBy>
  <cp:revision>27</cp:revision>
  <dcterms:created xsi:type="dcterms:W3CDTF">2022-11-07T08:36:52Z</dcterms:created>
  <dcterms:modified xsi:type="dcterms:W3CDTF">2022-12-11T13:23:16Z</dcterms:modified>
</cp:coreProperties>
</file>