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2" r:id="rId2"/>
    <p:sldId id="293" r:id="rId3"/>
    <p:sldId id="256" r:id="rId4"/>
    <p:sldId id="257" r:id="rId5"/>
    <p:sldId id="258" r:id="rId6"/>
    <p:sldId id="259" r:id="rId7"/>
    <p:sldId id="260" r:id="rId8"/>
    <p:sldId id="261" r:id="rId9"/>
    <p:sldId id="283" r:id="rId10"/>
    <p:sldId id="282" r:id="rId11"/>
    <p:sldId id="289" r:id="rId12"/>
    <p:sldId id="262" r:id="rId13"/>
    <p:sldId id="263" r:id="rId14"/>
    <p:sldId id="264" r:id="rId15"/>
    <p:sldId id="266" r:id="rId16"/>
    <p:sldId id="270" r:id="rId17"/>
    <p:sldId id="265" r:id="rId18"/>
    <p:sldId id="267" r:id="rId19"/>
    <p:sldId id="268" r:id="rId20"/>
    <p:sldId id="271" r:id="rId21"/>
    <p:sldId id="272" r:id="rId22"/>
    <p:sldId id="273" r:id="rId23"/>
    <p:sldId id="274" r:id="rId24"/>
    <p:sldId id="275" r:id="rId25"/>
    <p:sldId id="276" r:id="rId26"/>
    <p:sldId id="277" r:id="rId27"/>
    <p:sldId id="278" r:id="rId28"/>
    <p:sldId id="279" r:id="rId29"/>
    <p:sldId id="280" r:id="rId30"/>
    <p:sldId id="290" r:id="rId31"/>
    <p:sldId id="291" r:id="rId32"/>
    <p:sldId id="281" r:id="rId33"/>
    <p:sldId id="284" r:id="rId34"/>
    <p:sldId id="285"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73" d="100"/>
          <a:sy n="73"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02205-D3F0-4770-BACC-CC92D84AD5D1}"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F2310-F9B9-46EB-9A7A-11AE3C2BF9A4}" type="slidenum">
              <a:rPr lang="en-US" smtClean="0"/>
              <a:t>‹#›</a:t>
            </a:fld>
            <a:endParaRPr lang="en-US"/>
          </a:p>
        </p:txBody>
      </p:sp>
    </p:spTree>
    <p:extLst>
      <p:ext uri="{BB962C8B-B14F-4D97-AF65-F5344CB8AC3E}">
        <p14:creationId xmlns:p14="http://schemas.microsoft.com/office/powerpoint/2010/main" val="428425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CF2310-F9B9-46EB-9A7A-11AE3C2BF9A4}" type="slidenum">
              <a:rPr lang="en-US" smtClean="0"/>
              <a:t>30</a:t>
            </a:fld>
            <a:endParaRPr lang="en-US"/>
          </a:p>
        </p:txBody>
      </p:sp>
    </p:spTree>
    <p:extLst>
      <p:ext uri="{BB962C8B-B14F-4D97-AF65-F5344CB8AC3E}">
        <p14:creationId xmlns:p14="http://schemas.microsoft.com/office/powerpoint/2010/main" val="17961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277B-0A21-4DA8-B3C4-FCE8508D3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8FD8DB-8D81-4A00-9332-CC7986891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90D07C-B8A7-458D-B887-494DD2042601}"/>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5" name="Footer Placeholder 4">
            <a:extLst>
              <a:ext uri="{FF2B5EF4-FFF2-40B4-BE49-F238E27FC236}">
                <a16:creationId xmlns:a16="http://schemas.microsoft.com/office/drawing/2014/main" id="{B3BF83CB-FB88-42C9-AF2D-A741FA552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ED485-5828-4789-91C1-289C744A9A20}"/>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379975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48EA-FDAF-4BD1-B000-0511C43A5C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189C4E-DA94-44EB-92EE-18FF45D60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29E66-F749-4B50-AE12-1B982A2D7FBD}"/>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5" name="Footer Placeholder 4">
            <a:extLst>
              <a:ext uri="{FF2B5EF4-FFF2-40B4-BE49-F238E27FC236}">
                <a16:creationId xmlns:a16="http://schemas.microsoft.com/office/drawing/2014/main" id="{FB4B1D1F-2F70-47A7-BDFF-31262ABB4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C9E9F-3E07-4F8D-9CB5-9419AE17EC6D}"/>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099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D69C3-7531-465E-B393-2900BD47A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C7F9F-BA17-4084-8DBB-79F4E2814B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B06B6-7936-42C1-B566-BD2F2CAB628A}"/>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5" name="Footer Placeholder 4">
            <a:extLst>
              <a:ext uri="{FF2B5EF4-FFF2-40B4-BE49-F238E27FC236}">
                <a16:creationId xmlns:a16="http://schemas.microsoft.com/office/drawing/2014/main" id="{0ADDE510-4989-493F-AACA-C9D644C0C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F9051-4092-406E-8610-325FC1EBFAC5}"/>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38806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2C6E-C1BC-4DF5-93A9-88F2491AD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CA487-26CC-40BA-B005-8721D398C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74B15-A126-45A3-BCFE-38AD2A958B82}"/>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5" name="Footer Placeholder 4">
            <a:extLst>
              <a:ext uri="{FF2B5EF4-FFF2-40B4-BE49-F238E27FC236}">
                <a16:creationId xmlns:a16="http://schemas.microsoft.com/office/drawing/2014/main" id="{739845EF-8289-4D49-A166-0058A720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696B8-2F38-4F73-BCBD-BE01551F877A}"/>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287834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C38B-43AB-4E69-9B18-ACE68BBA9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758B86-E96E-41EA-8EF5-BD0E9E373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982138-0415-4957-AEE8-9BDCEE151164}"/>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5" name="Footer Placeholder 4">
            <a:extLst>
              <a:ext uri="{FF2B5EF4-FFF2-40B4-BE49-F238E27FC236}">
                <a16:creationId xmlns:a16="http://schemas.microsoft.com/office/drawing/2014/main" id="{3C89B374-1C88-450A-84CF-E1C5DCBA6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AE004-D64F-44AC-AB69-3A59867F8586}"/>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402786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51A3-AD94-40A4-BEF6-DB67429BBD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6514C-F85D-4542-9A29-9F574203A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21C8D3-8FDF-4250-910C-55FD7C295F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BFE328-F88D-41D0-A5EE-791532012BE0}"/>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6" name="Footer Placeholder 5">
            <a:extLst>
              <a:ext uri="{FF2B5EF4-FFF2-40B4-BE49-F238E27FC236}">
                <a16:creationId xmlns:a16="http://schemas.microsoft.com/office/drawing/2014/main" id="{4DAB1C26-CFEA-4171-B9CE-CE83C1C54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6CB8E-A63E-4970-BBCE-74542D8AF073}"/>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05998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3823-6E67-4138-8E7A-0A3557B287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9E053D-761B-45C7-8F2C-F362FCE90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FE773-0FB8-4310-9CF8-79BEC031B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A7D0B-01A3-4376-A4BD-2066BEAFD8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62E491-09F2-41C3-9C6F-D07040BC7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27678B-D4DB-4AEF-A7AE-E09EDE4EA0F8}"/>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8" name="Footer Placeholder 7">
            <a:extLst>
              <a:ext uri="{FF2B5EF4-FFF2-40B4-BE49-F238E27FC236}">
                <a16:creationId xmlns:a16="http://schemas.microsoft.com/office/drawing/2014/main" id="{B0464F79-2955-4179-8DE0-03B5D2FEA9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858E70-BEB5-4046-9D84-8B358758D1BB}"/>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410274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14F6-B5D6-49D0-B623-735F5D4E3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2B19E9-DB14-422E-8CC1-7BFB7D6B002F}"/>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4" name="Footer Placeholder 3">
            <a:extLst>
              <a:ext uri="{FF2B5EF4-FFF2-40B4-BE49-F238E27FC236}">
                <a16:creationId xmlns:a16="http://schemas.microsoft.com/office/drawing/2014/main" id="{B51E084F-33C8-4F42-A652-76258E56BC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6BA5C8-8D36-4CF1-95F7-C4F0A573A3F1}"/>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1478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E65184-967F-4641-AD3C-14C6074D14CC}"/>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3" name="Footer Placeholder 2">
            <a:extLst>
              <a:ext uri="{FF2B5EF4-FFF2-40B4-BE49-F238E27FC236}">
                <a16:creationId xmlns:a16="http://schemas.microsoft.com/office/drawing/2014/main" id="{E1375B23-10C8-4CB4-A335-D8E02DE39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1AF9D-F292-4DC1-8F80-F2DD6FA093AA}"/>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68183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DC28-D0A8-4304-B706-EC7F5CEE3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D2DB20-7EBA-4132-B72A-C313E5EBC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00C24-281C-44BD-9461-E2716518D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3D84D-B4AE-4F45-A2F9-A230FECE730D}"/>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6" name="Footer Placeholder 5">
            <a:extLst>
              <a:ext uri="{FF2B5EF4-FFF2-40B4-BE49-F238E27FC236}">
                <a16:creationId xmlns:a16="http://schemas.microsoft.com/office/drawing/2014/main" id="{023793D0-9CE0-4085-9FD0-2DC6F0E2E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A634-987D-4ABC-A506-77E9F710CE1B}"/>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4251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B027-83D9-4409-AF06-B0F67486A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3FBA4C-F774-4180-A66C-5E8751589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9A9CA4-B3B4-4BE0-8141-785815208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5EAF5-92C2-4202-95C8-77ECC841BE75}"/>
              </a:ext>
            </a:extLst>
          </p:cNvPr>
          <p:cNvSpPr>
            <a:spLocks noGrp="1"/>
          </p:cNvSpPr>
          <p:nvPr>
            <p:ph type="dt" sz="half" idx="10"/>
          </p:nvPr>
        </p:nvSpPr>
        <p:spPr/>
        <p:txBody>
          <a:bodyPr/>
          <a:lstStyle/>
          <a:p>
            <a:fld id="{4B8228B6-82F0-4D51-9D10-B8AE5BE1837A}" type="datetimeFigureOut">
              <a:rPr lang="en-US" smtClean="0"/>
              <a:t>11/9/2022</a:t>
            </a:fld>
            <a:endParaRPr lang="en-US"/>
          </a:p>
        </p:txBody>
      </p:sp>
      <p:sp>
        <p:nvSpPr>
          <p:cNvPr id="6" name="Footer Placeholder 5">
            <a:extLst>
              <a:ext uri="{FF2B5EF4-FFF2-40B4-BE49-F238E27FC236}">
                <a16:creationId xmlns:a16="http://schemas.microsoft.com/office/drawing/2014/main" id="{BF5655D3-DAD6-4D55-AD23-CCDAE6425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CD206-8A68-4349-A041-92F11F0019F1}"/>
              </a:ext>
            </a:extLst>
          </p:cNvPr>
          <p:cNvSpPr>
            <a:spLocks noGrp="1"/>
          </p:cNvSpPr>
          <p:nvPr>
            <p:ph type="sldNum" sz="quarter" idx="12"/>
          </p:nvPr>
        </p:nvSpPr>
        <p:spPr/>
        <p:txBody>
          <a:bodyPr/>
          <a:lstStyle/>
          <a:p>
            <a:fld id="{055E77B8-CE6E-4012-9312-1BF41B32F28C}" type="slidenum">
              <a:rPr lang="en-US" smtClean="0"/>
              <a:t>‹#›</a:t>
            </a:fld>
            <a:endParaRPr lang="en-US"/>
          </a:p>
        </p:txBody>
      </p:sp>
    </p:spTree>
    <p:extLst>
      <p:ext uri="{BB962C8B-B14F-4D97-AF65-F5344CB8AC3E}">
        <p14:creationId xmlns:p14="http://schemas.microsoft.com/office/powerpoint/2010/main" val="370472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B81FC-FF7B-4506-8992-DA46FF763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964D36-45CF-40BC-AF0A-901FB2A4F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AF460-EEE6-4C81-8239-721D3D522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228B6-82F0-4D51-9D10-B8AE5BE1837A}" type="datetimeFigureOut">
              <a:rPr lang="en-US" smtClean="0"/>
              <a:t>11/9/2022</a:t>
            </a:fld>
            <a:endParaRPr lang="en-US"/>
          </a:p>
        </p:txBody>
      </p:sp>
      <p:sp>
        <p:nvSpPr>
          <p:cNvPr id="5" name="Footer Placeholder 4">
            <a:extLst>
              <a:ext uri="{FF2B5EF4-FFF2-40B4-BE49-F238E27FC236}">
                <a16:creationId xmlns:a16="http://schemas.microsoft.com/office/drawing/2014/main" id="{2A4B1C0D-C103-418C-9F18-83DAEE6AB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359A28-439E-4816-93F4-05FB0666F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E77B8-CE6E-4012-9312-1BF41B32F28C}" type="slidenum">
              <a:rPr lang="en-US" smtClean="0"/>
              <a:t>‹#›</a:t>
            </a:fld>
            <a:endParaRPr lang="en-US"/>
          </a:p>
        </p:txBody>
      </p:sp>
    </p:spTree>
    <p:extLst>
      <p:ext uri="{BB962C8B-B14F-4D97-AF65-F5344CB8AC3E}">
        <p14:creationId xmlns:p14="http://schemas.microsoft.com/office/powerpoint/2010/main" val="1660507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5.jp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pic>
        <p:nvPicPr>
          <p:cNvPr id="5122" name="Picture 2">
            <a:extLst>
              <a:ext uri="{FF2B5EF4-FFF2-40B4-BE49-F238E27FC236}">
                <a16:creationId xmlns:a16="http://schemas.microsoft.com/office/drawing/2014/main" id="{DC32B73F-9131-491E-B45D-7D1397E73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293" y="979714"/>
            <a:ext cx="10285413" cy="56068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29314F-6C96-4C8D-AB3B-DDA29CFB69D4}"/>
              </a:ext>
            </a:extLst>
          </p:cNvPr>
          <p:cNvSpPr txBox="1"/>
          <p:nvPr/>
        </p:nvSpPr>
        <p:spPr>
          <a:xfrm>
            <a:off x="2950007" y="271452"/>
            <a:ext cx="6821926" cy="646331"/>
          </a:xfrm>
          <a:prstGeom prst="rect">
            <a:avLst/>
          </a:prstGeom>
          <a:noFill/>
        </p:spPr>
        <p:txBody>
          <a:bodyPr wrap="square">
            <a:spAutoFit/>
          </a:bodyPr>
          <a:lstStyle/>
          <a:p>
            <a:pPr algn="l" fontAlgn="base"/>
            <a:r>
              <a:rPr lang="en-US" sz="3600" b="1" i="0" dirty="0">
                <a:solidFill>
                  <a:srgbClr val="FF6600"/>
                </a:solidFill>
                <a:effectLst/>
                <a:latin typeface="Nirmala UI" panose="020B0502040204020203" pitchFamily="34" charset="0"/>
                <a:ea typeface="Nirmala UI" panose="020B0502040204020203" pitchFamily="34" charset="0"/>
                <a:cs typeface="Nirmala UI" panose="020B0502040204020203" pitchFamily="34" charset="0"/>
              </a:rPr>
              <a:t>Learn Something Every Day</a:t>
            </a:r>
          </a:p>
        </p:txBody>
      </p:sp>
    </p:spTree>
    <p:extLst>
      <p:ext uri="{BB962C8B-B14F-4D97-AF65-F5344CB8AC3E}">
        <p14:creationId xmlns:p14="http://schemas.microsoft.com/office/powerpoint/2010/main" val="174559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2050" name="Picture 2" descr="Data Science for Beginners. What is Data Science? | by Pranavathiyani G |  Medium">
            <a:extLst>
              <a:ext uri="{FF2B5EF4-FFF2-40B4-BE49-F238E27FC236}">
                <a16:creationId xmlns:a16="http://schemas.microsoft.com/office/drawing/2014/main" id="{722E983A-0DD7-4269-865B-47493A1CC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388" y="932358"/>
            <a:ext cx="6912429" cy="5479479"/>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19;p8">
            <a:extLst>
              <a:ext uri="{FF2B5EF4-FFF2-40B4-BE49-F238E27FC236}">
                <a16:creationId xmlns:a16="http://schemas.microsoft.com/office/drawing/2014/main" id="{3220E9A7-EFAE-4FBA-9B57-80075A0A5E2B}"/>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133668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6" name="Google Shape;319;p8">
            <a:extLst>
              <a:ext uri="{FF2B5EF4-FFF2-40B4-BE49-F238E27FC236}">
                <a16:creationId xmlns:a16="http://schemas.microsoft.com/office/drawing/2014/main" id="{D5992B7B-6874-407C-AE37-EF2D040C735B}"/>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
        <p:nvSpPr>
          <p:cNvPr id="8" name="Rectangle 7">
            <a:extLst>
              <a:ext uri="{FF2B5EF4-FFF2-40B4-BE49-F238E27FC236}">
                <a16:creationId xmlns:a16="http://schemas.microsoft.com/office/drawing/2014/main" id="{5391DDE8-9484-4375-AEDF-FEF08F01FC4C}"/>
              </a:ext>
            </a:extLst>
          </p:cNvPr>
          <p:cNvSpPr/>
          <p:nvPr/>
        </p:nvSpPr>
        <p:spPr>
          <a:xfrm>
            <a:off x="2098078" y="2105561"/>
            <a:ext cx="7995843" cy="1323439"/>
          </a:xfrm>
          <a:prstGeom prst="rect">
            <a:avLst/>
          </a:prstGeom>
          <a:noFill/>
        </p:spPr>
        <p:txBody>
          <a:bodyPr wrap="none" lIns="91440" tIns="45720" rIns="91440" bIns="45720">
            <a:spAutoFit/>
          </a:bodyPr>
          <a:lstStyle/>
          <a:p>
            <a:pPr algn="ctr"/>
            <a:r>
              <a:rPr lang="en-US" sz="8000" b="1" cap="none" spc="0" dirty="0">
                <a:ln w="0"/>
                <a:solidFill>
                  <a:srgbClr val="FF6600"/>
                </a:solidFill>
                <a:effectLst>
                  <a:outerShdw blurRad="38100" dist="19050" dir="2700000" algn="tl" rotWithShape="0">
                    <a:schemeClr val="dk1">
                      <a:alpha val="40000"/>
                    </a:schemeClr>
                  </a:outerShdw>
                </a:effectLst>
              </a:rPr>
              <a:t>Data Science Basic</a:t>
            </a:r>
          </a:p>
        </p:txBody>
      </p:sp>
    </p:spTree>
    <p:extLst>
      <p:ext uri="{BB962C8B-B14F-4D97-AF65-F5344CB8AC3E}">
        <p14:creationId xmlns:p14="http://schemas.microsoft.com/office/powerpoint/2010/main" val="55507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Difference Between Data Science and Machine Learning - Javatpoint">
            <a:extLst>
              <a:ext uri="{FF2B5EF4-FFF2-40B4-BE49-F238E27FC236}">
                <a16:creationId xmlns:a16="http://schemas.microsoft.com/office/drawing/2014/main" id="{9225C04A-ED6D-43B4-961A-070677D14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611" y="1593670"/>
            <a:ext cx="6683703" cy="45850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701488-0BC2-4B11-8487-9529549328A9}"/>
              </a:ext>
            </a:extLst>
          </p:cNvPr>
          <p:cNvSpPr txBox="1"/>
          <p:nvPr/>
        </p:nvSpPr>
        <p:spPr>
          <a:xfrm>
            <a:off x="666207" y="2413337"/>
            <a:ext cx="4167050" cy="1754326"/>
          </a:xfrm>
          <a:prstGeom prst="rect">
            <a:avLst/>
          </a:prstGeom>
          <a:noFill/>
        </p:spPr>
        <p:txBody>
          <a:bodyPr wrap="square" rtlCol="0">
            <a:spAutoFit/>
          </a:bodyPr>
          <a:lstStyle/>
          <a:p>
            <a:r>
              <a:rPr lang="en-US" i="0" dirty="0">
                <a:effectLst/>
                <a:latin typeface="arial" panose="020B0604020202020204" pitchFamily="34" charset="0"/>
              </a:rPr>
              <a:t>1. Understand the project objectives and requirements from a business perspective, and then convert this knowledge into a data mining problem definition and a preliminary plan designed to achieve the objectives.</a:t>
            </a:r>
            <a:endParaRPr lang="en-IN" dirty="0"/>
          </a:p>
        </p:txBody>
      </p:sp>
      <p:sp>
        <p:nvSpPr>
          <p:cNvPr id="6" name="Google Shape;319;p8">
            <a:extLst>
              <a:ext uri="{FF2B5EF4-FFF2-40B4-BE49-F238E27FC236}">
                <a16:creationId xmlns:a16="http://schemas.microsoft.com/office/drawing/2014/main" id="{17C07424-3C4B-428A-9E3A-01F993F397AF}"/>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409390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Difference Between Data Science and Machine Learning - Javatpoint">
            <a:extLst>
              <a:ext uri="{FF2B5EF4-FFF2-40B4-BE49-F238E27FC236}">
                <a16:creationId xmlns:a16="http://schemas.microsoft.com/office/drawing/2014/main" id="{4E9273A6-44C3-4AD7-9B26-BBF1EF7C6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00" y="1447371"/>
            <a:ext cx="6337805" cy="52200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4C1B02-020A-4FBC-BAD7-CC1AB70872B0}"/>
              </a:ext>
            </a:extLst>
          </p:cNvPr>
          <p:cNvSpPr txBox="1"/>
          <p:nvPr/>
        </p:nvSpPr>
        <p:spPr>
          <a:xfrm>
            <a:off x="7269480" y="1809206"/>
            <a:ext cx="4279392" cy="1477328"/>
          </a:xfrm>
          <a:prstGeom prst="rect">
            <a:avLst/>
          </a:prstGeom>
          <a:noFill/>
        </p:spPr>
        <p:txBody>
          <a:bodyPr wrap="square" rtlCol="0">
            <a:spAutoFit/>
          </a:bodyPr>
          <a:lstStyle/>
          <a:p>
            <a:r>
              <a:rPr lang="en-US" i="0" dirty="0">
                <a:effectLst/>
                <a:latin typeface="arial" panose="020B0604020202020204" pitchFamily="34" charset="0"/>
              </a:rPr>
              <a:t>2. Data mining is the process of sorting through large data sets to identify patterns and relationships that can help solve business problems through data analysis</a:t>
            </a:r>
            <a:endParaRPr lang="en-IN" dirty="0"/>
          </a:p>
        </p:txBody>
      </p:sp>
      <p:sp>
        <p:nvSpPr>
          <p:cNvPr id="6" name="Google Shape;319;p8">
            <a:extLst>
              <a:ext uri="{FF2B5EF4-FFF2-40B4-BE49-F238E27FC236}">
                <a16:creationId xmlns:a16="http://schemas.microsoft.com/office/drawing/2014/main" id="{349341C8-6547-4D5E-9AD5-88E564653CB7}"/>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00038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Image">
            <a:extLst>
              <a:ext uri="{FF2B5EF4-FFF2-40B4-BE49-F238E27FC236}">
                <a16:creationId xmlns:a16="http://schemas.microsoft.com/office/drawing/2014/main" id="{22EBCB22-9F4A-41F4-8CEF-E21390013E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7953" y="857250"/>
            <a:ext cx="6858000" cy="5143499"/>
          </a:xfrm>
          <a:prstGeom prst="rect">
            <a:avLst/>
          </a:prstGeom>
        </p:spPr>
      </p:pic>
      <p:pic>
        <p:nvPicPr>
          <p:cNvPr id="5" name="Image">
            <a:extLst>
              <a:ext uri="{FF2B5EF4-FFF2-40B4-BE49-F238E27FC236}">
                <a16:creationId xmlns:a16="http://schemas.microsoft.com/office/drawing/2014/main" id="{5C4EC238-EFC8-4288-B271-0B1EFD6415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513" y="1086614"/>
            <a:ext cx="6858000" cy="5143499"/>
          </a:xfrm>
          <a:prstGeom prst="rect">
            <a:avLst/>
          </a:prstGeom>
        </p:spPr>
      </p:pic>
      <p:pic>
        <p:nvPicPr>
          <p:cNvPr id="6" name="Image">
            <a:extLst>
              <a:ext uri="{FF2B5EF4-FFF2-40B4-BE49-F238E27FC236}">
                <a16:creationId xmlns:a16="http://schemas.microsoft.com/office/drawing/2014/main" id="{1CFE8267-6067-498F-85E7-5BBA14940E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013" y="1865495"/>
            <a:ext cx="4375788" cy="3168016"/>
          </a:xfrm>
          <a:prstGeom prst="rect">
            <a:avLst/>
          </a:prstGeom>
        </p:spPr>
      </p:pic>
      <p:sp>
        <p:nvSpPr>
          <p:cNvPr id="8" name="text 1">
            <a:extLst>
              <a:ext uri="{FF2B5EF4-FFF2-40B4-BE49-F238E27FC236}">
                <a16:creationId xmlns:a16="http://schemas.microsoft.com/office/drawing/2014/main" id="{EB04CA43-AF9D-414D-9231-A8DC6457BAF4}"/>
              </a:ext>
            </a:extLst>
          </p:cNvPr>
          <p:cNvSpPr txBox="1"/>
          <p:nvPr/>
        </p:nvSpPr>
        <p:spPr>
          <a:xfrm>
            <a:off x="2786163" y="994662"/>
            <a:ext cx="1009187" cy="461665"/>
          </a:xfrm>
          <a:prstGeom prst="rect">
            <a:avLst/>
          </a:prstGeom>
        </p:spPr>
        <p:txBody>
          <a:bodyPr vert="horz" wrap="none" lIns="0" tIns="0" rIns="0" bIns="0" rtlCol="0">
            <a:spAutoFit/>
          </a:bodyPr>
          <a:lstStyle/>
          <a:p>
            <a:r>
              <a:rPr sz="3000" spc="8" dirty="0">
                <a:solidFill>
                  <a:srgbClr val="231F20"/>
                </a:solidFill>
                <a:latin typeface="Arial"/>
                <a:cs typeface="Arial"/>
              </a:rPr>
              <a:t>DIKW</a:t>
            </a:r>
            <a:endParaRPr sz="3000" dirty="0">
              <a:latin typeface="Arial"/>
              <a:cs typeface="Arial"/>
            </a:endParaRPr>
          </a:p>
        </p:txBody>
      </p:sp>
      <p:sp>
        <p:nvSpPr>
          <p:cNvPr id="9" name="text 1">
            <a:extLst>
              <a:ext uri="{FF2B5EF4-FFF2-40B4-BE49-F238E27FC236}">
                <a16:creationId xmlns:a16="http://schemas.microsoft.com/office/drawing/2014/main" id="{4F5FB72D-EEFB-47D8-A192-9518E664AE29}"/>
              </a:ext>
            </a:extLst>
          </p:cNvPr>
          <p:cNvSpPr txBox="1"/>
          <p:nvPr/>
        </p:nvSpPr>
        <p:spPr>
          <a:xfrm>
            <a:off x="3250169" y="1117045"/>
            <a:ext cx="81176" cy="173124"/>
          </a:xfrm>
          <a:prstGeom prst="rect">
            <a:avLst/>
          </a:prstGeom>
        </p:spPr>
        <p:txBody>
          <a:bodyPr vert="horz" wrap="none" lIns="0" tIns="0" rIns="0" bIns="0" rtlCol="0">
            <a:spAutoFit/>
          </a:bodyPr>
          <a:lstStyle/>
          <a:p>
            <a:r>
              <a:rPr sz="1125" spc="8" dirty="0">
                <a:latin typeface="Arial"/>
                <a:cs typeface="Arial"/>
              </a:rPr>
              <a:t>–</a:t>
            </a:r>
            <a:endParaRPr sz="1125" dirty="0">
              <a:latin typeface="Arial"/>
              <a:cs typeface="Arial"/>
            </a:endParaRPr>
          </a:p>
        </p:txBody>
      </p:sp>
      <p:sp>
        <p:nvSpPr>
          <p:cNvPr id="11" name="text 1">
            <a:extLst>
              <a:ext uri="{FF2B5EF4-FFF2-40B4-BE49-F238E27FC236}">
                <a16:creationId xmlns:a16="http://schemas.microsoft.com/office/drawing/2014/main" id="{456135FA-A41F-4C45-B477-289C4022146B}"/>
              </a:ext>
            </a:extLst>
          </p:cNvPr>
          <p:cNvSpPr txBox="1"/>
          <p:nvPr/>
        </p:nvSpPr>
        <p:spPr>
          <a:xfrm>
            <a:off x="2878457" y="4934427"/>
            <a:ext cx="63544" cy="138499"/>
          </a:xfrm>
          <a:prstGeom prst="rect">
            <a:avLst/>
          </a:prstGeom>
        </p:spPr>
        <p:txBody>
          <a:bodyPr vert="horz" wrap="none" lIns="0" tIns="0" rIns="0" bIns="0" rtlCol="0">
            <a:spAutoFit/>
          </a:bodyPr>
          <a:lstStyle/>
          <a:p>
            <a:r>
              <a:rPr sz="900" spc="8" dirty="0">
                <a:solidFill>
                  <a:srgbClr val="F5F5F5"/>
                </a:solidFill>
                <a:latin typeface="Tahoma"/>
                <a:cs typeface="Tahoma"/>
              </a:rPr>
              <a:t>4</a:t>
            </a:r>
            <a:endParaRPr sz="900" dirty="0">
              <a:latin typeface="Tahoma"/>
              <a:cs typeface="Tahoma"/>
            </a:endParaRPr>
          </a:p>
        </p:txBody>
      </p:sp>
      <p:sp>
        <p:nvSpPr>
          <p:cNvPr id="12" name="object 19">
            <a:extLst>
              <a:ext uri="{FF2B5EF4-FFF2-40B4-BE49-F238E27FC236}">
                <a16:creationId xmlns:a16="http://schemas.microsoft.com/office/drawing/2014/main" id="{9CE363CE-AE37-41DB-8AD5-D51ED92C599C}"/>
              </a:ext>
            </a:extLst>
          </p:cNvPr>
          <p:cNvSpPr/>
          <p:nvPr/>
        </p:nvSpPr>
        <p:spPr>
          <a:xfrm>
            <a:off x="4232013" y="3542886"/>
            <a:ext cx="89535" cy="996137"/>
          </a:xfrm>
          <a:custGeom>
            <a:avLst/>
            <a:gdLst/>
            <a:ahLst/>
            <a:cxnLst/>
            <a:rect l="l" t="t" r="r" b="b"/>
            <a:pathLst>
              <a:path w="119380" h="1145540">
                <a:moveTo>
                  <a:pt x="114300" y="1140460"/>
                </a:moveTo>
                <a:cubicBezTo>
                  <a:pt x="84201" y="1140460"/>
                  <a:pt x="59690" y="1105827"/>
                  <a:pt x="59690" y="1063091"/>
                </a:cubicBezTo>
                <a:lnTo>
                  <a:pt x="59690" y="650138"/>
                </a:lnTo>
                <a:cubicBezTo>
                  <a:pt x="59690" y="607403"/>
                  <a:pt x="35179" y="572770"/>
                  <a:pt x="5080" y="572770"/>
                </a:cubicBezTo>
                <a:cubicBezTo>
                  <a:pt x="35179" y="572770"/>
                  <a:pt x="59690" y="538099"/>
                  <a:pt x="59690" y="495427"/>
                </a:cubicBezTo>
                <a:lnTo>
                  <a:pt x="59690" y="82423"/>
                </a:lnTo>
                <a:cubicBezTo>
                  <a:pt x="59690" y="39751"/>
                  <a:pt x="84201" y="5080"/>
                  <a:pt x="114300" y="5080"/>
                </a:cubicBezTo>
              </a:path>
            </a:pathLst>
          </a:custGeom>
          <a:ln w="10160">
            <a:solidFill>
              <a:srgbClr val="000000"/>
            </a:solidFill>
          </a:ln>
        </p:spPr>
        <p:txBody>
          <a:bodyPr wrap="square" lIns="0" tIns="0" rIns="0" bIns="0" rtlCol="0">
            <a:noAutofit/>
          </a:bodyPr>
          <a:lstStyle/>
          <a:p>
            <a:endParaRPr sz="1351" dirty="0"/>
          </a:p>
        </p:txBody>
      </p:sp>
      <p:sp>
        <p:nvSpPr>
          <p:cNvPr id="13" name="text 1">
            <a:extLst>
              <a:ext uri="{FF2B5EF4-FFF2-40B4-BE49-F238E27FC236}">
                <a16:creationId xmlns:a16="http://schemas.microsoft.com/office/drawing/2014/main" id="{061E93F2-E326-4D7C-918C-1755E287D932}"/>
              </a:ext>
            </a:extLst>
          </p:cNvPr>
          <p:cNvSpPr txBox="1"/>
          <p:nvPr/>
        </p:nvSpPr>
        <p:spPr>
          <a:xfrm>
            <a:off x="2922507" y="3902456"/>
            <a:ext cx="1344086" cy="276999"/>
          </a:xfrm>
          <a:prstGeom prst="rect">
            <a:avLst/>
          </a:prstGeom>
        </p:spPr>
        <p:txBody>
          <a:bodyPr vert="horz" wrap="none" lIns="0" tIns="0" rIns="0" bIns="0" rtlCol="0">
            <a:spAutoFit/>
          </a:bodyPr>
          <a:lstStyle/>
          <a:p>
            <a:r>
              <a:rPr spc="8" dirty="0">
                <a:latin typeface="Tahoma"/>
                <a:cs typeface="Tahoma"/>
              </a:rPr>
              <a:t>Transactional</a:t>
            </a:r>
            <a:endParaRPr dirty="0">
              <a:latin typeface="Tahoma"/>
              <a:cs typeface="Tahoma"/>
            </a:endParaRPr>
          </a:p>
        </p:txBody>
      </p:sp>
      <p:sp>
        <p:nvSpPr>
          <p:cNvPr id="14" name="text 1">
            <a:extLst>
              <a:ext uri="{FF2B5EF4-FFF2-40B4-BE49-F238E27FC236}">
                <a16:creationId xmlns:a16="http://schemas.microsoft.com/office/drawing/2014/main" id="{F405EECE-F712-4852-8E18-EC1FA31A53D9}"/>
              </a:ext>
            </a:extLst>
          </p:cNvPr>
          <p:cNvSpPr txBox="1"/>
          <p:nvPr/>
        </p:nvSpPr>
        <p:spPr>
          <a:xfrm>
            <a:off x="3070699" y="4138819"/>
            <a:ext cx="1086323" cy="276999"/>
          </a:xfrm>
          <a:prstGeom prst="rect">
            <a:avLst/>
          </a:prstGeom>
        </p:spPr>
        <p:txBody>
          <a:bodyPr vert="horz" wrap="none" lIns="0" tIns="0" rIns="0" bIns="0" rtlCol="0">
            <a:spAutoFit/>
          </a:bodyPr>
          <a:lstStyle/>
          <a:p>
            <a:r>
              <a:rPr spc="8" dirty="0">
                <a:latin typeface="Tahoma"/>
                <a:cs typeface="Tahoma"/>
              </a:rPr>
              <a:t>Processing</a:t>
            </a:r>
            <a:endParaRPr dirty="0">
              <a:latin typeface="Tahoma"/>
              <a:cs typeface="Tahoma"/>
            </a:endParaRPr>
          </a:p>
        </p:txBody>
      </p:sp>
      <p:sp>
        <p:nvSpPr>
          <p:cNvPr id="15" name="text 1">
            <a:extLst>
              <a:ext uri="{FF2B5EF4-FFF2-40B4-BE49-F238E27FC236}">
                <a16:creationId xmlns:a16="http://schemas.microsoft.com/office/drawing/2014/main" id="{B563CA5F-93F6-419B-9A42-3885B432C7A6}"/>
              </a:ext>
            </a:extLst>
          </p:cNvPr>
          <p:cNvSpPr txBox="1"/>
          <p:nvPr/>
        </p:nvSpPr>
        <p:spPr>
          <a:xfrm>
            <a:off x="3498225" y="2531638"/>
            <a:ext cx="976870" cy="276999"/>
          </a:xfrm>
          <a:prstGeom prst="rect">
            <a:avLst/>
          </a:prstGeom>
        </p:spPr>
        <p:txBody>
          <a:bodyPr vert="horz" wrap="none" lIns="0" tIns="0" rIns="0" bIns="0" rtlCol="0">
            <a:spAutoFit/>
          </a:bodyPr>
          <a:lstStyle/>
          <a:p>
            <a:r>
              <a:rPr spc="8" dirty="0">
                <a:latin typeface="Tahoma"/>
                <a:cs typeface="Tahoma"/>
              </a:rPr>
              <a:t>Analytical</a:t>
            </a:r>
            <a:endParaRPr dirty="0">
              <a:latin typeface="Tahoma"/>
              <a:cs typeface="Tahoma"/>
            </a:endParaRPr>
          </a:p>
        </p:txBody>
      </p:sp>
      <p:sp>
        <p:nvSpPr>
          <p:cNvPr id="16" name="text 1">
            <a:extLst>
              <a:ext uri="{FF2B5EF4-FFF2-40B4-BE49-F238E27FC236}">
                <a16:creationId xmlns:a16="http://schemas.microsoft.com/office/drawing/2014/main" id="{85D9863B-D615-4743-A584-D8B84557890C}"/>
              </a:ext>
            </a:extLst>
          </p:cNvPr>
          <p:cNvSpPr txBox="1"/>
          <p:nvPr/>
        </p:nvSpPr>
        <p:spPr>
          <a:xfrm>
            <a:off x="3508258" y="2849922"/>
            <a:ext cx="1086323" cy="276999"/>
          </a:xfrm>
          <a:prstGeom prst="rect">
            <a:avLst/>
          </a:prstGeom>
        </p:spPr>
        <p:txBody>
          <a:bodyPr vert="horz" wrap="none" lIns="0" tIns="0" rIns="0" bIns="0" rtlCol="0">
            <a:spAutoFit/>
          </a:bodyPr>
          <a:lstStyle/>
          <a:p>
            <a:r>
              <a:rPr spc="8" dirty="0">
                <a:latin typeface="Tahoma"/>
                <a:cs typeface="Tahoma"/>
              </a:rPr>
              <a:t>Processing</a:t>
            </a:r>
            <a:endParaRPr dirty="0">
              <a:latin typeface="Tahoma"/>
              <a:cs typeface="Tahoma"/>
            </a:endParaRPr>
          </a:p>
        </p:txBody>
      </p:sp>
      <p:sp>
        <p:nvSpPr>
          <p:cNvPr id="17" name="object 20">
            <a:extLst>
              <a:ext uri="{FF2B5EF4-FFF2-40B4-BE49-F238E27FC236}">
                <a16:creationId xmlns:a16="http://schemas.microsoft.com/office/drawing/2014/main" id="{4218E0C8-24B3-4067-882D-16B2B1BA5293}"/>
              </a:ext>
            </a:extLst>
          </p:cNvPr>
          <p:cNvSpPr/>
          <p:nvPr/>
        </p:nvSpPr>
        <p:spPr>
          <a:xfrm>
            <a:off x="4718176" y="2070283"/>
            <a:ext cx="110490" cy="1379220"/>
          </a:xfrm>
          <a:custGeom>
            <a:avLst/>
            <a:gdLst/>
            <a:ahLst/>
            <a:cxnLst/>
            <a:rect l="l" t="t" r="r" b="b"/>
            <a:pathLst>
              <a:path w="147320" h="1838960">
                <a:moveTo>
                  <a:pt x="142240" y="1833880"/>
                </a:moveTo>
                <a:cubicBezTo>
                  <a:pt x="104394" y="1833880"/>
                  <a:pt x="73659" y="1777619"/>
                  <a:pt x="73659" y="1708150"/>
                </a:cubicBezTo>
                <a:lnTo>
                  <a:pt x="73659" y="1045210"/>
                </a:lnTo>
                <a:cubicBezTo>
                  <a:pt x="73659" y="975741"/>
                  <a:pt x="42926" y="919480"/>
                  <a:pt x="5080" y="919480"/>
                </a:cubicBezTo>
                <a:cubicBezTo>
                  <a:pt x="42926" y="919480"/>
                  <a:pt x="73659" y="863219"/>
                  <a:pt x="73659" y="793750"/>
                </a:cubicBezTo>
                <a:lnTo>
                  <a:pt x="73659" y="130810"/>
                </a:lnTo>
                <a:cubicBezTo>
                  <a:pt x="73659" y="61341"/>
                  <a:pt x="104394" y="5080"/>
                  <a:pt x="142240" y="5080"/>
                </a:cubicBezTo>
              </a:path>
            </a:pathLst>
          </a:custGeom>
          <a:ln w="10160">
            <a:solidFill>
              <a:srgbClr val="000000"/>
            </a:solidFill>
          </a:ln>
        </p:spPr>
        <p:txBody>
          <a:bodyPr wrap="square" lIns="0" tIns="0" rIns="0" bIns="0" rtlCol="0">
            <a:noAutofit/>
          </a:bodyPr>
          <a:lstStyle/>
          <a:p>
            <a:endParaRPr sz="1351" dirty="0"/>
          </a:p>
        </p:txBody>
      </p:sp>
      <p:sp>
        <p:nvSpPr>
          <p:cNvPr id="18" name="object 22">
            <a:extLst>
              <a:ext uri="{FF2B5EF4-FFF2-40B4-BE49-F238E27FC236}">
                <a16:creationId xmlns:a16="http://schemas.microsoft.com/office/drawing/2014/main" id="{880F5E3E-6E8E-44B4-9DD7-74C0393B5F3B}"/>
              </a:ext>
            </a:extLst>
          </p:cNvPr>
          <p:cNvSpPr/>
          <p:nvPr/>
        </p:nvSpPr>
        <p:spPr>
          <a:xfrm>
            <a:off x="4987768" y="4933713"/>
            <a:ext cx="2015490" cy="5715"/>
          </a:xfrm>
          <a:custGeom>
            <a:avLst/>
            <a:gdLst/>
            <a:ahLst/>
            <a:cxnLst/>
            <a:rect l="l" t="t" r="r" b="b"/>
            <a:pathLst>
              <a:path w="2687320" h="7620">
                <a:moveTo>
                  <a:pt x="0" y="0"/>
                </a:moveTo>
                <a:lnTo>
                  <a:pt x="895731" y="0"/>
                </a:lnTo>
                <a:lnTo>
                  <a:pt x="1791589" y="0"/>
                </a:lnTo>
                <a:lnTo>
                  <a:pt x="2687320" y="0"/>
                </a:lnTo>
                <a:lnTo>
                  <a:pt x="2687320" y="7620"/>
                </a:lnTo>
                <a:lnTo>
                  <a:pt x="1791589" y="7620"/>
                </a:lnTo>
                <a:lnTo>
                  <a:pt x="895731" y="7620"/>
                </a:lnTo>
                <a:lnTo>
                  <a:pt x="0" y="7620"/>
                </a:lnTo>
                <a:close/>
              </a:path>
            </a:pathLst>
          </a:custGeom>
          <a:solidFill>
            <a:srgbClr val="6B9F25"/>
          </a:solidFill>
        </p:spPr>
        <p:txBody>
          <a:bodyPr wrap="square" lIns="0" tIns="0" rIns="0" bIns="0" rtlCol="0">
            <a:noAutofit/>
          </a:bodyPr>
          <a:lstStyle/>
          <a:p>
            <a:endParaRPr sz="1351" dirty="0"/>
          </a:p>
        </p:txBody>
      </p:sp>
      <p:sp>
        <p:nvSpPr>
          <p:cNvPr id="19" name="Google Shape;319;p8">
            <a:extLst>
              <a:ext uri="{FF2B5EF4-FFF2-40B4-BE49-F238E27FC236}">
                <a16:creationId xmlns:a16="http://schemas.microsoft.com/office/drawing/2014/main" id="{ED5575DE-31A5-4FDF-87E9-FD1F4A2482A2}"/>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121137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2" name="Rectangle 1">
            <a:extLst>
              <a:ext uri="{FF2B5EF4-FFF2-40B4-BE49-F238E27FC236}">
                <a16:creationId xmlns:a16="http://schemas.microsoft.com/office/drawing/2014/main" id="{FADB5E62-5E23-4759-9796-95E6E8B4E213}"/>
              </a:ext>
            </a:extLst>
          </p:cNvPr>
          <p:cNvSpPr/>
          <p:nvPr/>
        </p:nvSpPr>
        <p:spPr>
          <a:xfrm>
            <a:off x="4493622" y="1457600"/>
            <a:ext cx="300445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310FCB6-40F8-49B8-8326-D583C68D0CC6}"/>
              </a:ext>
            </a:extLst>
          </p:cNvPr>
          <p:cNvSpPr/>
          <p:nvPr/>
        </p:nvSpPr>
        <p:spPr>
          <a:xfrm>
            <a:off x="7272040" y="3210190"/>
            <a:ext cx="300445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01ABC9-CE5C-4F52-B715-87859B2802F3}"/>
              </a:ext>
            </a:extLst>
          </p:cNvPr>
          <p:cNvSpPr/>
          <p:nvPr/>
        </p:nvSpPr>
        <p:spPr>
          <a:xfrm>
            <a:off x="1737359" y="3190056"/>
            <a:ext cx="300445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E7A32B-8013-45DD-BE12-D6571E9E8F11}"/>
              </a:ext>
            </a:extLst>
          </p:cNvPr>
          <p:cNvSpPr/>
          <p:nvPr/>
        </p:nvSpPr>
        <p:spPr>
          <a:xfrm>
            <a:off x="666206" y="4948638"/>
            <a:ext cx="214230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EF649A-3B7B-4C00-AF1A-2457BB1C499C}"/>
              </a:ext>
            </a:extLst>
          </p:cNvPr>
          <p:cNvSpPr/>
          <p:nvPr/>
        </p:nvSpPr>
        <p:spPr>
          <a:xfrm>
            <a:off x="3397899" y="4948639"/>
            <a:ext cx="214230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502D76-A3AF-4BFB-AD6A-DFCA9A14FCCD}"/>
              </a:ext>
            </a:extLst>
          </p:cNvPr>
          <p:cNvSpPr/>
          <p:nvPr/>
        </p:nvSpPr>
        <p:spPr>
          <a:xfrm>
            <a:off x="6270172" y="4948640"/>
            <a:ext cx="214230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208EDE-0E0A-4D6E-83CE-CC5BE966A197}"/>
              </a:ext>
            </a:extLst>
          </p:cNvPr>
          <p:cNvSpPr/>
          <p:nvPr/>
        </p:nvSpPr>
        <p:spPr>
          <a:xfrm>
            <a:off x="9001865" y="4948637"/>
            <a:ext cx="214230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D5650D8-BAA3-47D4-B365-3BABCD5AA7B7}"/>
              </a:ext>
            </a:extLst>
          </p:cNvPr>
          <p:cNvCxnSpPr>
            <a:stCxn id="2" idx="2"/>
          </p:cNvCxnSpPr>
          <p:nvPr/>
        </p:nvCxnSpPr>
        <p:spPr>
          <a:xfrm>
            <a:off x="5995851" y="2149931"/>
            <a:ext cx="0" cy="581297"/>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Straight Connector 22">
            <a:extLst>
              <a:ext uri="{FF2B5EF4-FFF2-40B4-BE49-F238E27FC236}">
                <a16:creationId xmlns:a16="http://schemas.microsoft.com/office/drawing/2014/main" id="{315C75B5-3CA7-475B-83ED-0749431AF302}"/>
              </a:ext>
            </a:extLst>
          </p:cNvPr>
          <p:cNvCxnSpPr/>
          <p:nvPr/>
        </p:nvCxnSpPr>
        <p:spPr>
          <a:xfrm>
            <a:off x="8774268" y="3902521"/>
            <a:ext cx="0" cy="581297"/>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Straight Connector 23">
            <a:extLst>
              <a:ext uri="{FF2B5EF4-FFF2-40B4-BE49-F238E27FC236}">
                <a16:creationId xmlns:a16="http://schemas.microsoft.com/office/drawing/2014/main" id="{72648699-7CBE-44EA-96A7-EB03B65C2040}"/>
              </a:ext>
            </a:extLst>
          </p:cNvPr>
          <p:cNvCxnSpPr/>
          <p:nvPr/>
        </p:nvCxnSpPr>
        <p:spPr>
          <a:xfrm>
            <a:off x="3239587" y="3902521"/>
            <a:ext cx="0" cy="581297"/>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a:extLst>
              <a:ext uri="{FF2B5EF4-FFF2-40B4-BE49-F238E27FC236}">
                <a16:creationId xmlns:a16="http://schemas.microsoft.com/office/drawing/2014/main" id="{593FBB4D-032B-4A11-A44D-7D97CCF94A28}"/>
              </a:ext>
            </a:extLst>
          </p:cNvPr>
          <p:cNvCxnSpPr/>
          <p:nvPr/>
        </p:nvCxnSpPr>
        <p:spPr>
          <a:xfrm>
            <a:off x="3239587" y="2731228"/>
            <a:ext cx="576227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A94983B-2D50-4B89-B5B1-860A62FE2E2C}"/>
              </a:ext>
            </a:extLst>
          </p:cNvPr>
          <p:cNvCxnSpPr>
            <a:cxnSpLocks/>
          </p:cNvCxnSpPr>
          <p:nvPr/>
        </p:nvCxnSpPr>
        <p:spPr>
          <a:xfrm flipV="1">
            <a:off x="1861455" y="4483818"/>
            <a:ext cx="2756263"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44BA3215-1AFB-4C9F-8CED-6D3A8802F26C}"/>
              </a:ext>
            </a:extLst>
          </p:cNvPr>
          <p:cNvCxnSpPr>
            <a:cxnSpLocks/>
          </p:cNvCxnSpPr>
          <p:nvPr/>
        </p:nvCxnSpPr>
        <p:spPr>
          <a:xfrm flipV="1">
            <a:off x="7341325" y="4483818"/>
            <a:ext cx="2756263"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F9D80C61-CDCA-4A6E-90CB-0F7DD15CD66E}"/>
              </a:ext>
            </a:extLst>
          </p:cNvPr>
          <p:cNvCxnSpPr>
            <a:cxnSpLocks/>
            <a:endCxn id="8" idx="0"/>
          </p:cNvCxnSpPr>
          <p:nvPr/>
        </p:nvCxnSpPr>
        <p:spPr>
          <a:xfrm>
            <a:off x="3239586" y="2731228"/>
            <a:ext cx="2" cy="4588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Connector 34">
            <a:extLst>
              <a:ext uri="{FF2B5EF4-FFF2-40B4-BE49-F238E27FC236}">
                <a16:creationId xmlns:a16="http://schemas.microsoft.com/office/drawing/2014/main" id="{8B648C82-8F80-4479-9C51-A54C7250618A}"/>
              </a:ext>
            </a:extLst>
          </p:cNvPr>
          <p:cNvCxnSpPr>
            <a:cxnSpLocks/>
          </p:cNvCxnSpPr>
          <p:nvPr/>
        </p:nvCxnSpPr>
        <p:spPr>
          <a:xfrm>
            <a:off x="9003421" y="2761975"/>
            <a:ext cx="2" cy="4588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DA3DEDF3-53CE-49F4-A97B-C0EA27C6AF84}"/>
              </a:ext>
            </a:extLst>
          </p:cNvPr>
          <p:cNvCxnSpPr>
            <a:cxnSpLocks/>
          </p:cNvCxnSpPr>
          <p:nvPr/>
        </p:nvCxnSpPr>
        <p:spPr>
          <a:xfrm>
            <a:off x="1849946" y="4489809"/>
            <a:ext cx="2" cy="4588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Straight Connector 36">
            <a:extLst>
              <a:ext uri="{FF2B5EF4-FFF2-40B4-BE49-F238E27FC236}">
                <a16:creationId xmlns:a16="http://schemas.microsoft.com/office/drawing/2014/main" id="{2D76128D-FF40-4DEB-ACC4-462C7787098F}"/>
              </a:ext>
            </a:extLst>
          </p:cNvPr>
          <p:cNvCxnSpPr>
            <a:cxnSpLocks/>
          </p:cNvCxnSpPr>
          <p:nvPr/>
        </p:nvCxnSpPr>
        <p:spPr>
          <a:xfrm>
            <a:off x="4585751" y="4489809"/>
            <a:ext cx="2" cy="4588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a:extLst>
              <a:ext uri="{FF2B5EF4-FFF2-40B4-BE49-F238E27FC236}">
                <a16:creationId xmlns:a16="http://schemas.microsoft.com/office/drawing/2014/main" id="{05AA569D-09B1-40A7-AE44-71118A4A601C}"/>
              </a:ext>
            </a:extLst>
          </p:cNvPr>
          <p:cNvCxnSpPr>
            <a:cxnSpLocks/>
          </p:cNvCxnSpPr>
          <p:nvPr/>
        </p:nvCxnSpPr>
        <p:spPr>
          <a:xfrm>
            <a:off x="7341323" y="4489809"/>
            <a:ext cx="2" cy="4588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a:extLst>
              <a:ext uri="{FF2B5EF4-FFF2-40B4-BE49-F238E27FC236}">
                <a16:creationId xmlns:a16="http://schemas.microsoft.com/office/drawing/2014/main" id="{FE484737-A0C6-4307-89F7-53B2E10F494B}"/>
              </a:ext>
            </a:extLst>
          </p:cNvPr>
          <p:cNvCxnSpPr>
            <a:cxnSpLocks/>
          </p:cNvCxnSpPr>
          <p:nvPr/>
        </p:nvCxnSpPr>
        <p:spPr>
          <a:xfrm>
            <a:off x="10096893" y="4489809"/>
            <a:ext cx="2" cy="458828"/>
          </a:xfrm>
          <a:prstGeom prst="line">
            <a:avLst/>
          </a:prstGeom>
        </p:spPr>
        <p:style>
          <a:lnRef idx="2">
            <a:schemeClr val="accent2"/>
          </a:lnRef>
          <a:fillRef idx="0">
            <a:schemeClr val="accent2"/>
          </a:fillRef>
          <a:effectRef idx="1">
            <a:schemeClr val="accent2"/>
          </a:effectRef>
          <a:fontRef idx="minor">
            <a:schemeClr val="tx1"/>
          </a:fontRef>
        </p:style>
      </p:cxnSp>
      <p:sp>
        <p:nvSpPr>
          <p:cNvPr id="40" name="TextBox 39">
            <a:extLst>
              <a:ext uri="{FF2B5EF4-FFF2-40B4-BE49-F238E27FC236}">
                <a16:creationId xmlns:a16="http://schemas.microsoft.com/office/drawing/2014/main" id="{007184F3-0D74-4507-BB0F-ABA8C455FA39}"/>
              </a:ext>
            </a:extLst>
          </p:cNvPr>
          <p:cNvSpPr txBox="1"/>
          <p:nvPr/>
        </p:nvSpPr>
        <p:spPr>
          <a:xfrm>
            <a:off x="4585751" y="1534410"/>
            <a:ext cx="2755572" cy="584775"/>
          </a:xfrm>
          <a:prstGeom prst="rect">
            <a:avLst/>
          </a:prstGeom>
          <a:noFill/>
        </p:spPr>
        <p:txBody>
          <a:bodyPr wrap="square" rtlCol="0">
            <a:spAutoFit/>
          </a:bodyPr>
          <a:lstStyle/>
          <a:p>
            <a:r>
              <a:rPr lang="en-US" sz="3200" dirty="0"/>
              <a:t>Types of Data</a:t>
            </a:r>
          </a:p>
        </p:txBody>
      </p:sp>
      <p:sp>
        <p:nvSpPr>
          <p:cNvPr id="41" name="TextBox 40">
            <a:extLst>
              <a:ext uri="{FF2B5EF4-FFF2-40B4-BE49-F238E27FC236}">
                <a16:creationId xmlns:a16="http://schemas.microsoft.com/office/drawing/2014/main" id="{152C371C-2168-417F-9BDC-E8C2DF3112C4}"/>
              </a:ext>
            </a:extLst>
          </p:cNvPr>
          <p:cNvSpPr txBox="1"/>
          <p:nvPr/>
        </p:nvSpPr>
        <p:spPr>
          <a:xfrm>
            <a:off x="2020113" y="3278694"/>
            <a:ext cx="2755572" cy="523220"/>
          </a:xfrm>
          <a:prstGeom prst="rect">
            <a:avLst/>
          </a:prstGeom>
          <a:noFill/>
        </p:spPr>
        <p:txBody>
          <a:bodyPr wrap="square" rtlCol="0">
            <a:spAutoFit/>
          </a:bodyPr>
          <a:lstStyle/>
          <a:p>
            <a:r>
              <a:rPr lang="en-US" sz="2800" dirty="0"/>
              <a:t>Types of Data</a:t>
            </a:r>
          </a:p>
        </p:txBody>
      </p:sp>
      <p:sp>
        <p:nvSpPr>
          <p:cNvPr id="42" name="TextBox 41">
            <a:extLst>
              <a:ext uri="{FF2B5EF4-FFF2-40B4-BE49-F238E27FC236}">
                <a16:creationId xmlns:a16="http://schemas.microsoft.com/office/drawing/2014/main" id="{420E0196-0E87-4D78-A4D3-E20C366DB2FE}"/>
              </a:ext>
            </a:extLst>
          </p:cNvPr>
          <p:cNvSpPr txBox="1"/>
          <p:nvPr/>
        </p:nvSpPr>
        <p:spPr>
          <a:xfrm>
            <a:off x="7750665" y="3333613"/>
            <a:ext cx="2755572" cy="523220"/>
          </a:xfrm>
          <a:prstGeom prst="rect">
            <a:avLst/>
          </a:prstGeom>
          <a:noFill/>
        </p:spPr>
        <p:txBody>
          <a:bodyPr wrap="square" rtlCol="0">
            <a:spAutoFit/>
          </a:bodyPr>
          <a:lstStyle/>
          <a:p>
            <a:r>
              <a:rPr lang="en-US" sz="2800" dirty="0"/>
              <a:t>Types of Data</a:t>
            </a:r>
          </a:p>
        </p:txBody>
      </p:sp>
      <p:sp>
        <p:nvSpPr>
          <p:cNvPr id="47" name="TextBox 46">
            <a:extLst>
              <a:ext uri="{FF2B5EF4-FFF2-40B4-BE49-F238E27FC236}">
                <a16:creationId xmlns:a16="http://schemas.microsoft.com/office/drawing/2014/main" id="{AE20249A-D69F-40BC-A9C8-EB6BC5F8F5AF}"/>
              </a:ext>
            </a:extLst>
          </p:cNvPr>
          <p:cNvSpPr txBox="1"/>
          <p:nvPr/>
        </p:nvSpPr>
        <p:spPr>
          <a:xfrm>
            <a:off x="807713" y="5051495"/>
            <a:ext cx="2015721" cy="461665"/>
          </a:xfrm>
          <a:prstGeom prst="rect">
            <a:avLst/>
          </a:prstGeom>
          <a:noFill/>
        </p:spPr>
        <p:txBody>
          <a:bodyPr wrap="square" rtlCol="0">
            <a:spAutoFit/>
          </a:bodyPr>
          <a:lstStyle/>
          <a:p>
            <a:r>
              <a:rPr lang="en-US" sz="2400" dirty="0"/>
              <a:t>Nominal Data</a:t>
            </a:r>
          </a:p>
        </p:txBody>
      </p:sp>
      <p:sp>
        <p:nvSpPr>
          <p:cNvPr id="48" name="TextBox 47">
            <a:extLst>
              <a:ext uri="{FF2B5EF4-FFF2-40B4-BE49-F238E27FC236}">
                <a16:creationId xmlns:a16="http://schemas.microsoft.com/office/drawing/2014/main" id="{3DE1AE4D-EB24-4100-A202-7243F1B8DA37}"/>
              </a:ext>
            </a:extLst>
          </p:cNvPr>
          <p:cNvSpPr txBox="1"/>
          <p:nvPr/>
        </p:nvSpPr>
        <p:spPr>
          <a:xfrm>
            <a:off x="3524173" y="5062915"/>
            <a:ext cx="2015721" cy="461665"/>
          </a:xfrm>
          <a:prstGeom prst="rect">
            <a:avLst/>
          </a:prstGeom>
          <a:noFill/>
        </p:spPr>
        <p:txBody>
          <a:bodyPr wrap="square" rtlCol="0">
            <a:spAutoFit/>
          </a:bodyPr>
          <a:lstStyle/>
          <a:p>
            <a:r>
              <a:rPr lang="en-US" sz="2400" dirty="0"/>
              <a:t>Ordinal Data</a:t>
            </a:r>
          </a:p>
        </p:txBody>
      </p:sp>
      <p:sp>
        <p:nvSpPr>
          <p:cNvPr id="49" name="TextBox 48">
            <a:extLst>
              <a:ext uri="{FF2B5EF4-FFF2-40B4-BE49-F238E27FC236}">
                <a16:creationId xmlns:a16="http://schemas.microsoft.com/office/drawing/2014/main" id="{70078FF7-C7F6-4ECA-A706-604FCF13C46C}"/>
              </a:ext>
            </a:extLst>
          </p:cNvPr>
          <p:cNvSpPr txBox="1"/>
          <p:nvPr/>
        </p:nvSpPr>
        <p:spPr>
          <a:xfrm>
            <a:off x="6396758" y="5050483"/>
            <a:ext cx="2015721" cy="461665"/>
          </a:xfrm>
          <a:prstGeom prst="rect">
            <a:avLst/>
          </a:prstGeom>
          <a:noFill/>
        </p:spPr>
        <p:txBody>
          <a:bodyPr wrap="square" rtlCol="0">
            <a:spAutoFit/>
          </a:bodyPr>
          <a:lstStyle/>
          <a:p>
            <a:r>
              <a:rPr lang="en-US" sz="2400" dirty="0"/>
              <a:t>Discrete Data</a:t>
            </a:r>
          </a:p>
        </p:txBody>
      </p:sp>
      <p:sp>
        <p:nvSpPr>
          <p:cNvPr id="50" name="TextBox 49">
            <a:extLst>
              <a:ext uri="{FF2B5EF4-FFF2-40B4-BE49-F238E27FC236}">
                <a16:creationId xmlns:a16="http://schemas.microsoft.com/office/drawing/2014/main" id="{B3A822FE-F604-44A7-9085-AA0326D792EB}"/>
              </a:ext>
            </a:extLst>
          </p:cNvPr>
          <p:cNvSpPr txBox="1"/>
          <p:nvPr/>
        </p:nvSpPr>
        <p:spPr>
          <a:xfrm>
            <a:off x="8945101" y="5076362"/>
            <a:ext cx="2255834" cy="461665"/>
          </a:xfrm>
          <a:prstGeom prst="rect">
            <a:avLst/>
          </a:prstGeom>
          <a:noFill/>
        </p:spPr>
        <p:txBody>
          <a:bodyPr wrap="square" rtlCol="0">
            <a:spAutoFit/>
          </a:bodyPr>
          <a:lstStyle/>
          <a:p>
            <a:r>
              <a:rPr lang="en-US" sz="2400" dirty="0"/>
              <a:t>Continuous Data</a:t>
            </a:r>
          </a:p>
        </p:txBody>
      </p:sp>
      <p:sp>
        <p:nvSpPr>
          <p:cNvPr id="30" name="Google Shape;319;p8">
            <a:extLst>
              <a:ext uri="{FF2B5EF4-FFF2-40B4-BE49-F238E27FC236}">
                <a16:creationId xmlns:a16="http://schemas.microsoft.com/office/drawing/2014/main" id="{E9C5A302-ECD9-400A-BF5A-DA031264130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389289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2" name="Rectangle 1">
            <a:extLst>
              <a:ext uri="{FF2B5EF4-FFF2-40B4-BE49-F238E27FC236}">
                <a16:creationId xmlns:a16="http://schemas.microsoft.com/office/drawing/2014/main" id="{FADB5E62-5E23-4759-9796-95E6E8B4E213}"/>
              </a:ext>
            </a:extLst>
          </p:cNvPr>
          <p:cNvSpPr/>
          <p:nvPr/>
        </p:nvSpPr>
        <p:spPr>
          <a:xfrm>
            <a:off x="4493622" y="1457600"/>
            <a:ext cx="300445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310FCB6-40F8-49B8-8326-D583C68D0CC6}"/>
              </a:ext>
            </a:extLst>
          </p:cNvPr>
          <p:cNvSpPr/>
          <p:nvPr/>
        </p:nvSpPr>
        <p:spPr>
          <a:xfrm>
            <a:off x="7272040" y="3210190"/>
            <a:ext cx="300445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01ABC9-CE5C-4F52-B715-87859B2802F3}"/>
              </a:ext>
            </a:extLst>
          </p:cNvPr>
          <p:cNvSpPr/>
          <p:nvPr/>
        </p:nvSpPr>
        <p:spPr>
          <a:xfrm>
            <a:off x="1737359" y="3190056"/>
            <a:ext cx="300445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502D76-A3AF-4BFB-AD6A-DFCA9A14FCCD}"/>
              </a:ext>
            </a:extLst>
          </p:cNvPr>
          <p:cNvSpPr/>
          <p:nvPr/>
        </p:nvSpPr>
        <p:spPr>
          <a:xfrm>
            <a:off x="6270172" y="4948640"/>
            <a:ext cx="214230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208EDE-0E0A-4D6E-83CE-CC5BE966A197}"/>
              </a:ext>
            </a:extLst>
          </p:cNvPr>
          <p:cNvSpPr/>
          <p:nvPr/>
        </p:nvSpPr>
        <p:spPr>
          <a:xfrm>
            <a:off x="9001865" y="4948637"/>
            <a:ext cx="214230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D5650D8-BAA3-47D4-B365-3BABCD5AA7B7}"/>
              </a:ext>
            </a:extLst>
          </p:cNvPr>
          <p:cNvCxnSpPr>
            <a:stCxn id="2" idx="2"/>
          </p:cNvCxnSpPr>
          <p:nvPr/>
        </p:nvCxnSpPr>
        <p:spPr>
          <a:xfrm>
            <a:off x="5995851" y="2149931"/>
            <a:ext cx="0" cy="581297"/>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Straight Connector 22">
            <a:extLst>
              <a:ext uri="{FF2B5EF4-FFF2-40B4-BE49-F238E27FC236}">
                <a16:creationId xmlns:a16="http://schemas.microsoft.com/office/drawing/2014/main" id="{315C75B5-3CA7-475B-83ED-0749431AF302}"/>
              </a:ext>
            </a:extLst>
          </p:cNvPr>
          <p:cNvCxnSpPr/>
          <p:nvPr/>
        </p:nvCxnSpPr>
        <p:spPr>
          <a:xfrm>
            <a:off x="8774268" y="3902521"/>
            <a:ext cx="0" cy="581297"/>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a:extLst>
              <a:ext uri="{FF2B5EF4-FFF2-40B4-BE49-F238E27FC236}">
                <a16:creationId xmlns:a16="http://schemas.microsoft.com/office/drawing/2014/main" id="{593FBB4D-032B-4A11-A44D-7D97CCF94A28}"/>
              </a:ext>
            </a:extLst>
          </p:cNvPr>
          <p:cNvCxnSpPr/>
          <p:nvPr/>
        </p:nvCxnSpPr>
        <p:spPr>
          <a:xfrm>
            <a:off x="3239587" y="2731228"/>
            <a:ext cx="576227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44BA3215-1AFB-4C9F-8CED-6D3A8802F26C}"/>
              </a:ext>
            </a:extLst>
          </p:cNvPr>
          <p:cNvCxnSpPr>
            <a:cxnSpLocks/>
          </p:cNvCxnSpPr>
          <p:nvPr/>
        </p:nvCxnSpPr>
        <p:spPr>
          <a:xfrm flipV="1">
            <a:off x="7341325" y="4483818"/>
            <a:ext cx="2756263"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F9D80C61-CDCA-4A6E-90CB-0F7DD15CD66E}"/>
              </a:ext>
            </a:extLst>
          </p:cNvPr>
          <p:cNvCxnSpPr>
            <a:cxnSpLocks/>
            <a:endCxn id="8" idx="0"/>
          </p:cNvCxnSpPr>
          <p:nvPr/>
        </p:nvCxnSpPr>
        <p:spPr>
          <a:xfrm>
            <a:off x="3239586" y="2731228"/>
            <a:ext cx="2" cy="4588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5" name="Straight Connector 34">
            <a:extLst>
              <a:ext uri="{FF2B5EF4-FFF2-40B4-BE49-F238E27FC236}">
                <a16:creationId xmlns:a16="http://schemas.microsoft.com/office/drawing/2014/main" id="{8B648C82-8F80-4479-9C51-A54C7250618A}"/>
              </a:ext>
            </a:extLst>
          </p:cNvPr>
          <p:cNvCxnSpPr>
            <a:cxnSpLocks/>
          </p:cNvCxnSpPr>
          <p:nvPr/>
        </p:nvCxnSpPr>
        <p:spPr>
          <a:xfrm>
            <a:off x="9003421" y="2761975"/>
            <a:ext cx="2" cy="4588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a:extLst>
              <a:ext uri="{FF2B5EF4-FFF2-40B4-BE49-F238E27FC236}">
                <a16:creationId xmlns:a16="http://schemas.microsoft.com/office/drawing/2014/main" id="{05AA569D-09B1-40A7-AE44-71118A4A601C}"/>
              </a:ext>
            </a:extLst>
          </p:cNvPr>
          <p:cNvCxnSpPr>
            <a:cxnSpLocks/>
          </p:cNvCxnSpPr>
          <p:nvPr/>
        </p:nvCxnSpPr>
        <p:spPr>
          <a:xfrm>
            <a:off x="7341323" y="4489809"/>
            <a:ext cx="2" cy="458828"/>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a:extLst>
              <a:ext uri="{FF2B5EF4-FFF2-40B4-BE49-F238E27FC236}">
                <a16:creationId xmlns:a16="http://schemas.microsoft.com/office/drawing/2014/main" id="{FE484737-A0C6-4307-89F7-53B2E10F494B}"/>
              </a:ext>
            </a:extLst>
          </p:cNvPr>
          <p:cNvCxnSpPr>
            <a:cxnSpLocks/>
          </p:cNvCxnSpPr>
          <p:nvPr/>
        </p:nvCxnSpPr>
        <p:spPr>
          <a:xfrm>
            <a:off x="10096893" y="4489809"/>
            <a:ext cx="2" cy="458828"/>
          </a:xfrm>
          <a:prstGeom prst="line">
            <a:avLst/>
          </a:prstGeom>
        </p:spPr>
        <p:style>
          <a:lnRef idx="2">
            <a:schemeClr val="accent2"/>
          </a:lnRef>
          <a:fillRef idx="0">
            <a:schemeClr val="accent2"/>
          </a:fillRef>
          <a:effectRef idx="1">
            <a:schemeClr val="accent2"/>
          </a:effectRef>
          <a:fontRef idx="minor">
            <a:schemeClr val="tx1"/>
          </a:fontRef>
        </p:style>
      </p:cxnSp>
      <p:sp>
        <p:nvSpPr>
          <p:cNvPr id="40" name="TextBox 39">
            <a:extLst>
              <a:ext uri="{FF2B5EF4-FFF2-40B4-BE49-F238E27FC236}">
                <a16:creationId xmlns:a16="http://schemas.microsoft.com/office/drawing/2014/main" id="{007184F3-0D74-4507-BB0F-ABA8C455FA39}"/>
              </a:ext>
            </a:extLst>
          </p:cNvPr>
          <p:cNvSpPr txBox="1"/>
          <p:nvPr/>
        </p:nvSpPr>
        <p:spPr>
          <a:xfrm>
            <a:off x="4585751" y="1534410"/>
            <a:ext cx="2755572" cy="523220"/>
          </a:xfrm>
          <a:prstGeom prst="rect">
            <a:avLst/>
          </a:prstGeom>
          <a:noFill/>
        </p:spPr>
        <p:txBody>
          <a:bodyPr wrap="square" rtlCol="0">
            <a:spAutoFit/>
          </a:bodyPr>
          <a:lstStyle/>
          <a:p>
            <a:r>
              <a:rPr lang="en-US" sz="2800" dirty="0"/>
              <a:t>Types of variables</a:t>
            </a:r>
          </a:p>
        </p:txBody>
      </p:sp>
      <p:sp>
        <p:nvSpPr>
          <p:cNvPr id="41" name="TextBox 40">
            <a:extLst>
              <a:ext uri="{FF2B5EF4-FFF2-40B4-BE49-F238E27FC236}">
                <a16:creationId xmlns:a16="http://schemas.microsoft.com/office/drawing/2014/main" id="{152C371C-2168-417F-9BDC-E8C2DF3112C4}"/>
              </a:ext>
            </a:extLst>
          </p:cNvPr>
          <p:cNvSpPr txBox="1"/>
          <p:nvPr/>
        </p:nvSpPr>
        <p:spPr>
          <a:xfrm>
            <a:off x="2020113" y="3278694"/>
            <a:ext cx="2755572" cy="523220"/>
          </a:xfrm>
          <a:prstGeom prst="rect">
            <a:avLst/>
          </a:prstGeom>
          <a:noFill/>
        </p:spPr>
        <p:txBody>
          <a:bodyPr wrap="square" rtlCol="0">
            <a:spAutoFit/>
          </a:bodyPr>
          <a:lstStyle/>
          <a:p>
            <a:r>
              <a:rPr lang="en-US" sz="2800" dirty="0"/>
              <a:t>Categorical</a:t>
            </a:r>
          </a:p>
        </p:txBody>
      </p:sp>
      <p:sp>
        <p:nvSpPr>
          <p:cNvPr id="42" name="TextBox 41">
            <a:extLst>
              <a:ext uri="{FF2B5EF4-FFF2-40B4-BE49-F238E27FC236}">
                <a16:creationId xmlns:a16="http://schemas.microsoft.com/office/drawing/2014/main" id="{420E0196-0E87-4D78-A4D3-E20C366DB2FE}"/>
              </a:ext>
            </a:extLst>
          </p:cNvPr>
          <p:cNvSpPr txBox="1"/>
          <p:nvPr/>
        </p:nvSpPr>
        <p:spPr>
          <a:xfrm>
            <a:off x="7750665" y="3333613"/>
            <a:ext cx="2755572" cy="523220"/>
          </a:xfrm>
          <a:prstGeom prst="rect">
            <a:avLst/>
          </a:prstGeom>
          <a:noFill/>
        </p:spPr>
        <p:txBody>
          <a:bodyPr wrap="square" rtlCol="0">
            <a:spAutoFit/>
          </a:bodyPr>
          <a:lstStyle/>
          <a:p>
            <a:r>
              <a:rPr lang="en-US" sz="2800" dirty="0"/>
              <a:t>Numerical</a:t>
            </a:r>
          </a:p>
        </p:txBody>
      </p:sp>
      <p:sp>
        <p:nvSpPr>
          <p:cNvPr id="49" name="TextBox 48">
            <a:extLst>
              <a:ext uri="{FF2B5EF4-FFF2-40B4-BE49-F238E27FC236}">
                <a16:creationId xmlns:a16="http://schemas.microsoft.com/office/drawing/2014/main" id="{70078FF7-C7F6-4ECA-A706-604FCF13C46C}"/>
              </a:ext>
            </a:extLst>
          </p:cNvPr>
          <p:cNvSpPr txBox="1"/>
          <p:nvPr/>
        </p:nvSpPr>
        <p:spPr>
          <a:xfrm>
            <a:off x="6731879" y="5050481"/>
            <a:ext cx="1218888" cy="461665"/>
          </a:xfrm>
          <a:prstGeom prst="rect">
            <a:avLst/>
          </a:prstGeom>
          <a:noFill/>
        </p:spPr>
        <p:txBody>
          <a:bodyPr wrap="square" rtlCol="0">
            <a:spAutoFit/>
          </a:bodyPr>
          <a:lstStyle/>
          <a:p>
            <a:r>
              <a:rPr lang="en-US" sz="2400" dirty="0"/>
              <a:t>Discrete </a:t>
            </a:r>
          </a:p>
        </p:txBody>
      </p:sp>
      <p:sp>
        <p:nvSpPr>
          <p:cNvPr id="50" name="TextBox 49">
            <a:extLst>
              <a:ext uri="{FF2B5EF4-FFF2-40B4-BE49-F238E27FC236}">
                <a16:creationId xmlns:a16="http://schemas.microsoft.com/office/drawing/2014/main" id="{B3A822FE-F604-44A7-9085-AA0326D792EB}"/>
              </a:ext>
            </a:extLst>
          </p:cNvPr>
          <p:cNvSpPr txBox="1"/>
          <p:nvPr/>
        </p:nvSpPr>
        <p:spPr>
          <a:xfrm>
            <a:off x="9385272" y="5050482"/>
            <a:ext cx="1675000" cy="461665"/>
          </a:xfrm>
          <a:prstGeom prst="rect">
            <a:avLst/>
          </a:prstGeom>
          <a:noFill/>
        </p:spPr>
        <p:txBody>
          <a:bodyPr wrap="square" rtlCol="0">
            <a:spAutoFit/>
          </a:bodyPr>
          <a:lstStyle/>
          <a:p>
            <a:r>
              <a:rPr lang="en-US" sz="2400" dirty="0"/>
              <a:t>Continuous </a:t>
            </a:r>
          </a:p>
        </p:txBody>
      </p:sp>
      <p:sp>
        <p:nvSpPr>
          <p:cNvPr id="22" name="Google Shape;319;p8">
            <a:extLst>
              <a:ext uri="{FF2B5EF4-FFF2-40B4-BE49-F238E27FC236}">
                <a16:creationId xmlns:a16="http://schemas.microsoft.com/office/drawing/2014/main" id="{7530D960-FB3A-432D-AD48-3D560D542965}"/>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382226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5" name="Picture 2" descr="Difference Between Data Science and Machine Learning - Javatpoint">
            <a:extLst>
              <a:ext uri="{FF2B5EF4-FFF2-40B4-BE49-F238E27FC236}">
                <a16:creationId xmlns:a16="http://schemas.microsoft.com/office/drawing/2014/main" id="{6D6E0FE6-79AC-4680-9A2F-AF8632ABA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4120" y="1496518"/>
            <a:ext cx="5365183" cy="44189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65A932-9DED-4683-850C-C399E78DA42D}"/>
              </a:ext>
            </a:extLst>
          </p:cNvPr>
          <p:cNvSpPr txBox="1"/>
          <p:nvPr/>
        </p:nvSpPr>
        <p:spPr>
          <a:xfrm>
            <a:off x="1332414" y="1951672"/>
            <a:ext cx="3602736" cy="1754326"/>
          </a:xfrm>
          <a:prstGeom prst="rect">
            <a:avLst/>
          </a:prstGeom>
          <a:noFill/>
        </p:spPr>
        <p:txBody>
          <a:bodyPr wrap="square" rtlCol="0">
            <a:spAutoFit/>
          </a:bodyPr>
          <a:lstStyle/>
          <a:p>
            <a:r>
              <a:rPr lang="en-US" b="0" i="0" dirty="0">
                <a:solidFill>
                  <a:srgbClr val="333333"/>
                </a:solidFill>
                <a:effectLst/>
                <a:latin typeface="Merriweather" panose="020B0604020202020204" pitchFamily="2" charset="0"/>
              </a:rPr>
              <a:t>3. Data cleaning is the process of fixing or removing incorrect, corrupted, incorrectly formatted, duplicate, or incomplete data within a dataset</a:t>
            </a:r>
            <a:endParaRPr lang="en-IN" dirty="0"/>
          </a:p>
        </p:txBody>
      </p:sp>
      <p:sp>
        <p:nvSpPr>
          <p:cNvPr id="8" name="Google Shape;319;p8">
            <a:extLst>
              <a:ext uri="{FF2B5EF4-FFF2-40B4-BE49-F238E27FC236}">
                <a16:creationId xmlns:a16="http://schemas.microsoft.com/office/drawing/2014/main" id="{2BC004E8-17B5-4687-8F88-137F6ED6E04B}"/>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58028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ML | Overview of Data Cleaning - GeeksforGeeks">
            <a:extLst>
              <a:ext uri="{FF2B5EF4-FFF2-40B4-BE49-F238E27FC236}">
                <a16:creationId xmlns:a16="http://schemas.microsoft.com/office/drawing/2014/main" id="{431060A5-6814-40DB-AF80-7F7F8C491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151" y="1440073"/>
            <a:ext cx="6593698" cy="52797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A64AB6C-B61C-4C20-93D1-2AE0D61A93D9}"/>
              </a:ext>
            </a:extLst>
          </p:cNvPr>
          <p:cNvSpPr/>
          <p:nvPr/>
        </p:nvSpPr>
        <p:spPr>
          <a:xfrm>
            <a:off x="3718786" y="516743"/>
            <a:ext cx="4065088"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Data Cleaning</a:t>
            </a:r>
          </a:p>
        </p:txBody>
      </p:sp>
      <p:sp>
        <p:nvSpPr>
          <p:cNvPr id="6" name="Google Shape;319;p8">
            <a:extLst>
              <a:ext uri="{FF2B5EF4-FFF2-40B4-BE49-F238E27FC236}">
                <a16:creationId xmlns:a16="http://schemas.microsoft.com/office/drawing/2014/main" id="{54D65751-4630-4A09-933F-258BF5AD7BB2}"/>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3729870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Data Cleaning Steps in Machine Learning | How to clean Data for Analysis">
            <a:extLst>
              <a:ext uri="{FF2B5EF4-FFF2-40B4-BE49-F238E27FC236}">
                <a16:creationId xmlns:a16="http://schemas.microsoft.com/office/drawing/2014/main" id="{C437B2FD-C4FA-41A2-BE5F-F7946482D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783" y="371071"/>
            <a:ext cx="9091041" cy="6325004"/>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19;p8">
            <a:extLst>
              <a:ext uri="{FF2B5EF4-FFF2-40B4-BE49-F238E27FC236}">
                <a16:creationId xmlns:a16="http://schemas.microsoft.com/office/drawing/2014/main" id="{6AB075D6-C8A7-4540-9578-C77330114B4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98784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2" name="Rectangle 1">
            <a:extLst>
              <a:ext uri="{FF2B5EF4-FFF2-40B4-BE49-F238E27FC236}">
                <a16:creationId xmlns:a16="http://schemas.microsoft.com/office/drawing/2014/main" id="{A403A682-D335-4331-8B9F-C8DBFCDC51DA}"/>
              </a:ext>
            </a:extLst>
          </p:cNvPr>
          <p:cNvSpPr/>
          <p:nvPr/>
        </p:nvSpPr>
        <p:spPr>
          <a:xfrm>
            <a:off x="1331779" y="2767280"/>
            <a:ext cx="9528442" cy="1323439"/>
          </a:xfrm>
          <a:prstGeom prst="rect">
            <a:avLst/>
          </a:prstGeom>
          <a:noFill/>
        </p:spPr>
        <p:txBody>
          <a:bodyPr wrap="none" lIns="91440" tIns="45720" rIns="91440" bIns="45720">
            <a:spAutoFit/>
          </a:bodyPr>
          <a:lstStyle/>
          <a:p>
            <a:pPr algn="ctr"/>
            <a:r>
              <a:rPr lang="en-US" sz="8000" b="1" cap="none" spc="0" dirty="0">
                <a:ln w="0"/>
                <a:solidFill>
                  <a:srgbClr val="FF6600"/>
                </a:solidFill>
                <a:effectLst>
                  <a:outerShdw blurRad="38100" dist="19050" dir="2700000" algn="tl" rotWithShape="0">
                    <a:schemeClr val="dk1">
                      <a:alpha val="40000"/>
                    </a:schemeClr>
                  </a:outerShdw>
                </a:effectLst>
              </a:rPr>
              <a:t>Implementation</a:t>
            </a:r>
            <a:r>
              <a:rPr lang="en-US" sz="8000" b="1" dirty="0">
                <a:ln w="0"/>
                <a:solidFill>
                  <a:srgbClr val="FF6600"/>
                </a:solidFill>
                <a:effectLst>
                  <a:outerShdw blurRad="38100" dist="19050" dir="2700000" algn="tl" rotWithShape="0">
                    <a:schemeClr val="dk1">
                      <a:alpha val="40000"/>
                    </a:schemeClr>
                  </a:outerShdw>
                </a:effectLst>
              </a:rPr>
              <a:t> of DS</a:t>
            </a:r>
            <a:endParaRPr lang="en-US" sz="8000" b="1" cap="none" spc="0" dirty="0">
              <a:ln w="0"/>
              <a:solidFill>
                <a:srgbClr val="FF6600"/>
              </a:solidFill>
              <a:effectLst>
                <a:outerShdw blurRad="38100" dist="19050" dir="2700000" algn="tl" rotWithShape="0">
                  <a:schemeClr val="dk1">
                    <a:alpha val="40000"/>
                  </a:schemeClr>
                </a:outerShdw>
              </a:effectLst>
            </a:endParaRPr>
          </a:p>
        </p:txBody>
      </p:sp>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66005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5" name="Picture 2" descr="Data cleansing &amp; data transformation | Quantdare">
            <a:extLst>
              <a:ext uri="{FF2B5EF4-FFF2-40B4-BE49-F238E27FC236}">
                <a16:creationId xmlns:a16="http://schemas.microsoft.com/office/drawing/2014/main" id="{DAC78EDA-C001-4199-B20F-5F6EDF98B9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579" y="1376825"/>
            <a:ext cx="9262841" cy="461902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19;p8">
            <a:extLst>
              <a:ext uri="{FF2B5EF4-FFF2-40B4-BE49-F238E27FC236}">
                <a16:creationId xmlns:a16="http://schemas.microsoft.com/office/drawing/2014/main" id="{AF3C1B0E-070F-4221-88FD-45C193988106}"/>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525312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Difference Between Data Science and Machine Learning - Javatpoint">
            <a:extLst>
              <a:ext uri="{FF2B5EF4-FFF2-40B4-BE49-F238E27FC236}">
                <a16:creationId xmlns:a16="http://schemas.microsoft.com/office/drawing/2014/main" id="{F11702BF-1004-4A19-9765-5872F6B2E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43" y="1321692"/>
            <a:ext cx="5522977" cy="4548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1FDF11-B67F-4FFA-9411-46FEE12BAB6C}"/>
              </a:ext>
            </a:extLst>
          </p:cNvPr>
          <p:cNvSpPr txBox="1"/>
          <p:nvPr/>
        </p:nvSpPr>
        <p:spPr>
          <a:xfrm>
            <a:off x="7398802" y="2278257"/>
            <a:ext cx="3950208" cy="2308324"/>
          </a:xfrm>
          <a:prstGeom prst="rect">
            <a:avLst/>
          </a:prstGeom>
          <a:noFill/>
        </p:spPr>
        <p:txBody>
          <a:bodyPr wrap="square" rtlCol="0">
            <a:spAutoFit/>
          </a:bodyPr>
          <a:lstStyle/>
          <a:p>
            <a:r>
              <a:rPr lang="en-US" b="0" i="0" dirty="0">
                <a:effectLst/>
                <a:latin typeface="arial" panose="020B0604020202020204" pitchFamily="34" charset="0"/>
              </a:rPr>
              <a:t>4. Data exploration refers to the initial step in data analysis in which data analysts use data visualization and statistical techniques to describe dataset characterizations, such as size, quantity, and accuracy, in order to better understand the nature of the data.</a:t>
            </a:r>
            <a:endParaRPr lang="en-IN" dirty="0"/>
          </a:p>
        </p:txBody>
      </p:sp>
      <p:sp>
        <p:nvSpPr>
          <p:cNvPr id="6" name="Google Shape;319;p8">
            <a:extLst>
              <a:ext uri="{FF2B5EF4-FFF2-40B4-BE49-F238E27FC236}">
                <a16:creationId xmlns:a16="http://schemas.microsoft.com/office/drawing/2014/main" id="{E125B959-F784-4BB9-BA36-1427B5AE81E9}"/>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3391494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Rectangle 3">
            <a:extLst>
              <a:ext uri="{FF2B5EF4-FFF2-40B4-BE49-F238E27FC236}">
                <a16:creationId xmlns:a16="http://schemas.microsoft.com/office/drawing/2014/main" id="{ACB2535E-6F6F-4FAE-AACD-7FE961E2BEFA}"/>
              </a:ext>
            </a:extLst>
          </p:cNvPr>
          <p:cNvSpPr/>
          <p:nvPr/>
        </p:nvSpPr>
        <p:spPr>
          <a:xfrm>
            <a:off x="3783540" y="1043294"/>
            <a:ext cx="5757730" cy="530145"/>
          </a:xfrm>
          <a:prstGeom prst="rect">
            <a:avLst/>
          </a:prstGeom>
        </p:spPr>
        <p:txBody>
          <a:bodyPr wrap="none">
            <a:spAutoFit/>
          </a:bodyPr>
          <a:lstStyle/>
          <a:p>
            <a:pPr>
              <a:lnSpc>
                <a:spcPct val="107000"/>
              </a:lnSpc>
              <a:spcBef>
                <a:spcPts val="563"/>
              </a:spcBef>
              <a:spcAft>
                <a:spcPts val="1350"/>
              </a:spcAft>
            </a:pPr>
            <a:r>
              <a:rPr lang="en-IN" sz="2800" dirty="0">
                <a:solidFill>
                  <a:srgbClr val="FF0000"/>
                </a:solidFill>
                <a:latin typeface="Arial" panose="020B0604020202020204" pitchFamily="34" charset="0"/>
                <a:ea typeface="Times New Roman" panose="02020603050405020304" pitchFamily="18" charset="0"/>
                <a:cs typeface="Mangal" panose="02040503050203030202" pitchFamily="18" charset="0"/>
              </a:rPr>
              <a:t>Steps in the Data Analysis Process</a:t>
            </a:r>
            <a:endParaRPr lang="en-IN" sz="2800" dirty="0">
              <a:solidFill>
                <a:srgbClr val="FF0000"/>
              </a:solidFill>
              <a:latin typeface="Calibri" panose="020F0502020204030204" pitchFamily="34" charset="0"/>
              <a:ea typeface="Calibri" panose="020F0502020204030204" pitchFamily="34" charset="0"/>
              <a:cs typeface="Mangal" panose="02040503050203030202" pitchFamily="18" charset="0"/>
            </a:endParaRPr>
          </a:p>
        </p:txBody>
      </p:sp>
      <p:sp>
        <p:nvSpPr>
          <p:cNvPr id="5" name="Rectangle 4">
            <a:extLst>
              <a:ext uri="{FF2B5EF4-FFF2-40B4-BE49-F238E27FC236}">
                <a16:creationId xmlns:a16="http://schemas.microsoft.com/office/drawing/2014/main" id="{27FCA40E-7349-479C-924D-CF222F218A1C}"/>
              </a:ext>
            </a:extLst>
          </p:cNvPr>
          <p:cNvSpPr/>
          <p:nvPr/>
        </p:nvSpPr>
        <p:spPr>
          <a:xfrm>
            <a:off x="1061292" y="2156724"/>
            <a:ext cx="8803964" cy="530145"/>
          </a:xfrm>
          <a:prstGeom prst="rect">
            <a:avLst/>
          </a:prstGeom>
        </p:spPr>
        <p:txBody>
          <a:bodyPr wrap="square">
            <a:spAutoFit/>
          </a:bodyPr>
          <a:lstStyle/>
          <a:p>
            <a:pPr>
              <a:lnSpc>
                <a:spcPct val="107000"/>
              </a:lnSpc>
              <a:spcBef>
                <a:spcPts val="563"/>
              </a:spcBef>
              <a:spcAft>
                <a:spcPts val="1350"/>
              </a:spcAft>
            </a:pPr>
            <a:r>
              <a:rPr lang="en-IN" sz="2800" dirty="0">
                <a:solidFill>
                  <a:srgbClr val="443F3F"/>
                </a:solidFill>
                <a:latin typeface="Arial" panose="020B0604020202020204" pitchFamily="34" charset="0"/>
                <a:ea typeface="Times New Roman" panose="02020603050405020304" pitchFamily="18" charset="0"/>
                <a:cs typeface="Mangal" panose="02040503050203030202" pitchFamily="18" charset="0"/>
              </a:rPr>
              <a:t>Step 1: Decide on the objectives or Pose a Question</a:t>
            </a:r>
            <a:endParaRPr lang="en-IN" sz="2800" dirty="0">
              <a:latin typeface="Calibri" panose="020F0502020204030204" pitchFamily="34" charset="0"/>
              <a:ea typeface="Calibri" panose="020F0502020204030204" pitchFamily="34" charset="0"/>
              <a:cs typeface="Mangal" panose="02040503050203030202" pitchFamily="18" charset="0"/>
            </a:endParaRPr>
          </a:p>
        </p:txBody>
      </p:sp>
      <p:sp>
        <p:nvSpPr>
          <p:cNvPr id="6" name="Rectangle 5">
            <a:extLst>
              <a:ext uri="{FF2B5EF4-FFF2-40B4-BE49-F238E27FC236}">
                <a16:creationId xmlns:a16="http://schemas.microsoft.com/office/drawing/2014/main" id="{A188A442-A8CB-4C3C-A561-A901B1286FAF}"/>
              </a:ext>
            </a:extLst>
          </p:cNvPr>
          <p:cNvSpPr/>
          <p:nvPr/>
        </p:nvSpPr>
        <p:spPr>
          <a:xfrm>
            <a:off x="1061292" y="2772052"/>
            <a:ext cx="7830639" cy="530145"/>
          </a:xfrm>
          <a:prstGeom prst="rect">
            <a:avLst/>
          </a:prstGeom>
        </p:spPr>
        <p:txBody>
          <a:bodyPr wrap="square">
            <a:spAutoFit/>
          </a:bodyPr>
          <a:lstStyle/>
          <a:p>
            <a:pPr>
              <a:lnSpc>
                <a:spcPct val="107000"/>
              </a:lnSpc>
              <a:spcBef>
                <a:spcPts val="563"/>
              </a:spcBef>
              <a:spcAft>
                <a:spcPts val="1350"/>
              </a:spcAft>
            </a:pPr>
            <a:r>
              <a:rPr lang="en-IN" sz="2800" dirty="0">
                <a:solidFill>
                  <a:srgbClr val="443F3F"/>
                </a:solidFill>
                <a:latin typeface="Arial" panose="020B0604020202020204" pitchFamily="34" charset="0"/>
                <a:ea typeface="Times New Roman" panose="02020603050405020304" pitchFamily="18" charset="0"/>
                <a:cs typeface="Mangal" panose="02040503050203030202" pitchFamily="18" charset="0"/>
              </a:rPr>
              <a:t>Step 2: What to Measure and How to Measures</a:t>
            </a:r>
            <a:endParaRPr lang="en-IN" sz="2800" dirty="0">
              <a:latin typeface="Calibri" panose="020F0502020204030204" pitchFamily="34" charset="0"/>
              <a:ea typeface="Calibri" panose="020F0502020204030204" pitchFamily="34" charset="0"/>
              <a:cs typeface="Mangal" panose="02040503050203030202" pitchFamily="18" charset="0"/>
            </a:endParaRPr>
          </a:p>
        </p:txBody>
      </p:sp>
      <p:sp>
        <p:nvSpPr>
          <p:cNvPr id="8" name="Rectangle 7">
            <a:extLst>
              <a:ext uri="{FF2B5EF4-FFF2-40B4-BE49-F238E27FC236}">
                <a16:creationId xmlns:a16="http://schemas.microsoft.com/office/drawing/2014/main" id="{482B4BDD-51FD-4960-8E56-2CA85379EB9A}"/>
              </a:ext>
            </a:extLst>
          </p:cNvPr>
          <p:cNvSpPr/>
          <p:nvPr/>
        </p:nvSpPr>
        <p:spPr>
          <a:xfrm>
            <a:off x="1061292" y="3429000"/>
            <a:ext cx="4800600" cy="530145"/>
          </a:xfrm>
          <a:prstGeom prst="rect">
            <a:avLst/>
          </a:prstGeom>
        </p:spPr>
        <p:txBody>
          <a:bodyPr wrap="square">
            <a:spAutoFit/>
          </a:bodyPr>
          <a:lstStyle/>
          <a:p>
            <a:pPr>
              <a:lnSpc>
                <a:spcPct val="107000"/>
              </a:lnSpc>
              <a:spcBef>
                <a:spcPts val="563"/>
              </a:spcBef>
              <a:spcAft>
                <a:spcPts val="1350"/>
              </a:spcAft>
            </a:pPr>
            <a:r>
              <a:rPr lang="en-IN" sz="2800" dirty="0">
                <a:solidFill>
                  <a:srgbClr val="443F3F"/>
                </a:solidFill>
                <a:latin typeface="Arial" panose="020B0604020202020204" pitchFamily="34" charset="0"/>
                <a:ea typeface="Times New Roman" panose="02020603050405020304" pitchFamily="18" charset="0"/>
                <a:cs typeface="Mangal" panose="02040503050203030202" pitchFamily="18" charset="0"/>
              </a:rPr>
              <a:t>Step 3: Data Collection</a:t>
            </a:r>
            <a:endParaRPr lang="en-IN" sz="2800" dirty="0">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B41F680E-4CAB-4DE6-A609-F2622A3972E0}"/>
              </a:ext>
            </a:extLst>
          </p:cNvPr>
          <p:cNvSpPr/>
          <p:nvPr/>
        </p:nvSpPr>
        <p:spPr>
          <a:xfrm>
            <a:off x="1061292" y="4085948"/>
            <a:ext cx="7686947" cy="530145"/>
          </a:xfrm>
          <a:prstGeom prst="rect">
            <a:avLst/>
          </a:prstGeom>
        </p:spPr>
        <p:txBody>
          <a:bodyPr wrap="square">
            <a:spAutoFit/>
          </a:bodyPr>
          <a:lstStyle/>
          <a:p>
            <a:pPr>
              <a:lnSpc>
                <a:spcPct val="107000"/>
              </a:lnSpc>
              <a:spcBef>
                <a:spcPts val="563"/>
              </a:spcBef>
              <a:spcAft>
                <a:spcPts val="1350"/>
              </a:spcAft>
            </a:pPr>
            <a:r>
              <a:rPr lang="en-IN" sz="2800" dirty="0">
                <a:solidFill>
                  <a:srgbClr val="443F3F"/>
                </a:solidFill>
                <a:latin typeface="Arial" panose="020B0604020202020204" pitchFamily="34" charset="0"/>
                <a:ea typeface="Times New Roman" panose="02020603050405020304" pitchFamily="18" charset="0"/>
                <a:cs typeface="Mangal" panose="02040503050203030202" pitchFamily="18" charset="0"/>
              </a:rPr>
              <a:t>Step 4: Summarizing and Visualizing Data</a:t>
            </a:r>
            <a:endParaRPr lang="en-IN" sz="2800" dirty="0">
              <a:latin typeface="Calibri" panose="020F0502020204030204" pitchFamily="34" charset="0"/>
              <a:ea typeface="Calibri" panose="020F0502020204030204" pitchFamily="34" charset="0"/>
              <a:cs typeface="Mangal" panose="02040503050203030202" pitchFamily="18" charset="0"/>
            </a:endParaRPr>
          </a:p>
        </p:txBody>
      </p:sp>
      <p:sp>
        <p:nvSpPr>
          <p:cNvPr id="12" name="Rectangle 11">
            <a:extLst>
              <a:ext uri="{FF2B5EF4-FFF2-40B4-BE49-F238E27FC236}">
                <a16:creationId xmlns:a16="http://schemas.microsoft.com/office/drawing/2014/main" id="{235C418E-D660-47C0-8BFB-E1AE377C255B}"/>
              </a:ext>
            </a:extLst>
          </p:cNvPr>
          <p:cNvSpPr/>
          <p:nvPr/>
        </p:nvSpPr>
        <p:spPr>
          <a:xfrm>
            <a:off x="1061292" y="4742896"/>
            <a:ext cx="3823483" cy="530145"/>
          </a:xfrm>
          <a:prstGeom prst="rect">
            <a:avLst/>
          </a:prstGeom>
        </p:spPr>
        <p:txBody>
          <a:bodyPr wrap="none">
            <a:spAutoFit/>
          </a:bodyPr>
          <a:lstStyle/>
          <a:p>
            <a:pPr>
              <a:lnSpc>
                <a:spcPct val="107000"/>
              </a:lnSpc>
              <a:spcBef>
                <a:spcPts val="563"/>
              </a:spcBef>
              <a:spcAft>
                <a:spcPts val="1350"/>
              </a:spcAft>
            </a:pPr>
            <a:r>
              <a:rPr lang="en-IN" sz="2800" dirty="0">
                <a:solidFill>
                  <a:srgbClr val="443F3F"/>
                </a:solidFill>
                <a:latin typeface="Arial" panose="020B0604020202020204" pitchFamily="34" charset="0"/>
                <a:ea typeface="Times New Roman" panose="02020603050405020304" pitchFamily="18" charset="0"/>
                <a:cs typeface="Mangal" panose="02040503050203030202" pitchFamily="18" charset="0"/>
              </a:rPr>
              <a:t>Step 5: Data Modelling</a:t>
            </a:r>
            <a:endParaRPr lang="en-IN" sz="2800" dirty="0">
              <a:latin typeface="Calibri" panose="020F0502020204030204" pitchFamily="34" charset="0"/>
              <a:ea typeface="Calibri" panose="020F0502020204030204" pitchFamily="34" charset="0"/>
              <a:cs typeface="Mangal" panose="02040503050203030202" pitchFamily="18" charset="0"/>
            </a:endParaRPr>
          </a:p>
        </p:txBody>
      </p:sp>
      <p:sp>
        <p:nvSpPr>
          <p:cNvPr id="13" name="Google Shape;319;p8">
            <a:extLst>
              <a:ext uri="{FF2B5EF4-FFF2-40B4-BE49-F238E27FC236}">
                <a16:creationId xmlns:a16="http://schemas.microsoft.com/office/drawing/2014/main" id="{6FD1AEA6-A862-4CCF-AAF0-23B7EC2318E5}"/>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3035292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Difference Between Data Science and Machine Learning - Javatpoint">
            <a:extLst>
              <a:ext uri="{FF2B5EF4-FFF2-40B4-BE49-F238E27FC236}">
                <a16:creationId xmlns:a16="http://schemas.microsoft.com/office/drawing/2014/main" id="{570E9CDD-2A27-4ADC-86C7-E480B1CCD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794" y="1667992"/>
            <a:ext cx="5031520" cy="41441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EA0DB6-4647-4DB2-B56C-0AC10228F0D3}"/>
              </a:ext>
            </a:extLst>
          </p:cNvPr>
          <p:cNvSpPr txBox="1"/>
          <p:nvPr/>
        </p:nvSpPr>
        <p:spPr>
          <a:xfrm>
            <a:off x="1231392" y="2933917"/>
            <a:ext cx="4864608" cy="923330"/>
          </a:xfrm>
          <a:prstGeom prst="rect">
            <a:avLst/>
          </a:prstGeom>
          <a:noFill/>
        </p:spPr>
        <p:txBody>
          <a:bodyPr wrap="square" rtlCol="0">
            <a:spAutoFit/>
          </a:bodyPr>
          <a:lstStyle/>
          <a:p>
            <a:r>
              <a:rPr lang="en-US" i="0" dirty="0">
                <a:effectLst/>
                <a:latin typeface="arial" panose="020B0604020202020204" pitchFamily="34" charset="0"/>
              </a:rPr>
              <a:t>5. Feature engineering is a machine learning technique that leverages data to create new variables that aren't in the training set.</a:t>
            </a:r>
            <a:endParaRPr lang="en-IN" dirty="0"/>
          </a:p>
        </p:txBody>
      </p:sp>
      <p:sp>
        <p:nvSpPr>
          <p:cNvPr id="6" name="Google Shape;319;p8">
            <a:extLst>
              <a:ext uri="{FF2B5EF4-FFF2-40B4-BE49-F238E27FC236}">
                <a16:creationId xmlns:a16="http://schemas.microsoft.com/office/drawing/2014/main" id="{7F0E6307-EEAC-4812-BAB8-54F6FB39427B}"/>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157130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Difference Between Data Science and Machine Learning - Javatpoint">
            <a:extLst>
              <a:ext uri="{FF2B5EF4-FFF2-40B4-BE49-F238E27FC236}">
                <a16:creationId xmlns:a16="http://schemas.microsoft.com/office/drawing/2014/main" id="{D5359685-55C0-409E-BCA3-CDC152C0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240" y="1840422"/>
            <a:ext cx="5275730" cy="43452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D12DED-CB9B-4D83-BCC0-17AF636339D6}"/>
              </a:ext>
            </a:extLst>
          </p:cNvPr>
          <p:cNvSpPr txBox="1"/>
          <p:nvPr/>
        </p:nvSpPr>
        <p:spPr>
          <a:xfrm>
            <a:off x="1054429" y="3316259"/>
            <a:ext cx="4349233" cy="1200329"/>
          </a:xfrm>
          <a:prstGeom prst="rect">
            <a:avLst/>
          </a:prstGeom>
          <a:noFill/>
        </p:spPr>
        <p:txBody>
          <a:bodyPr wrap="square" rtlCol="0">
            <a:spAutoFit/>
          </a:bodyPr>
          <a:lstStyle/>
          <a:p>
            <a:r>
              <a:rPr lang="en-US" i="0" dirty="0">
                <a:effectLst/>
                <a:latin typeface="arial" panose="020B0604020202020204" pitchFamily="34" charset="0"/>
              </a:rPr>
              <a:t>6. Predictive modeling is a mathematical process used to predict future events or outcomes by analyzing patterns in a given set of input data.</a:t>
            </a:r>
            <a:endParaRPr lang="en-IN" dirty="0"/>
          </a:p>
        </p:txBody>
      </p:sp>
      <p:sp>
        <p:nvSpPr>
          <p:cNvPr id="6" name="Google Shape;319;p8">
            <a:extLst>
              <a:ext uri="{FF2B5EF4-FFF2-40B4-BE49-F238E27FC236}">
                <a16:creationId xmlns:a16="http://schemas.microsoft.com/office/drawing/2014/main" id="{11841B45-8218-49FD-8B38-BF6F19CFAE16}"/>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1612293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Here's What You Need To Know About Confidence Intervals -AIM">
            <a:extLst>
              <a:ext uri="{FF2B5EF4-FFF2-40B4-BE49-F238E27FC236}">
                <a16:creationId xmlns:a16="http://schemas.microsoft.com/office/drawing/2014/main" id="{B609CCF6-E00D-4E60-8E33-609E7048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6588" y="1807246"/>
            <a:ext cx="6277399" cy="4280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32922F-0296-4B85-8A46-6C2991DC7F3A}"/>
              </a:ext>
            </a:extLst>
          </p:cNvPr>
          <p:cNvSpPr txBox="1"/>
          <p:nvPr/>
        </p:nvSpPr>
        <p:spPr>
          <a:xfrm>
            <a:off x="1192312" y="3036535"/>
            <a:ext cx="3774186" cy="1477328"/>
          </a:xfrm>
          <a:prstGeom prst="rect">
            <a:avLst/>
          </a:prstGeom>
          <a:noFill/>
        </p:spPr>
        <p:txBody>
          <a:bodyPr wrap="square">
            <a:spAutoFit/>
          </a:bodyPr>
          <a:lstStyle/>
          <a:p>
            <a:r>
              <a:rPr lang="en-US" i="0" dirty="0">
                <a:effectLst/>
                <a:latin typeface="arial" panose="020B0604020202020204" pitchFamily="34" charset="0"/>
              </a:rPr>
              <a:t>A Confidence Score is a number between 0 and 1 that represents the likelihood that the output of a Machine Learning model is correct and will satisfy a user's request.</a:t>
            </a:r>
            <a:endParaRPr lang="en-IN" dirty="0"/>
          </a:p>
        </p:txBody>
      </p:sp>
      <p:sp>
        <p:nvSpPr>
          <p:cNvPr id="6" name="Google Shape;319;p8">
            <a:extLst>
              <a:ext uri="{FF2B5EF4-FFF2-40B4-BE49-F238E27FC236}">
                <a16:creationId xmlns:a16="http://schemas.microsoft.com/office/drawing/2014/main" id="{D32AFCE8-8E3D-431A-B67C-A2523B511CF1}"/>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14995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Difference Between Data Science and Machine Learning - Javatpoint">
            <a:extLst>
              <a:ext uri="{FF2B5EF4-FFF2-40B4-BE49-F238E27FC236}">
                <a16:creationId xmlns:a16="http://schemas.microsoft.com/office/drawing/2014/main" id="{E42A8858-755A-4737-86B0-6DB18456D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13280"/>
            <a:ext cx="5660571" cy="4662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8CFC64-5B0B-4BF5-8668-83F1D99A009A}"/>
              </a:ext>
            </a:extLst>
          </p:cNvPr>
          <p:cNvSpPr txBox="1"/>
          <p:nvPr/>
        </p:nvSpPr>
        <p:spPr>
          <a:xfrm>
            <a:off x="7218120" y="2274838"/>
            <a:ext cx="3833057" cy="1754326"/>
          </a:xfrm>
          <a:prstGeom prst="rect">
            <a:avLst/>
          </a:prstGeom>
          <a:noFill/>
        </p:spPr>
        <p:txBody>
          <a:bodyPr wrap="square">
            <a:spAutoFit/>
          </a:bodyPr>
          <a:lstStyle/>
          <a:p>
            <a:r>
              <a:rPr lang="en-US" i="0" dirty="0">
                <a:effectLst/>
                <a:latin typeface="arial" panose="020B0604020202020204" pitchFamily="34" charset="0"/>
              </a:rPr>
              <a:t>7. Data visualization is the practice of translating information into a visual context, such as a map or graph, to make data easier for the human brain to understand and pull insights. </a:t>
            </a:r>
            <a:endParaRPr lang="en-IN" dirty="0"/>
          </a:p>
        </p:txBody>
      </p:sp>
      <p:sp>
        <p:nvSpPr>
          <p:cNvPr id="6" name="Google Shape;319;p8">
            <a:extLst>
              <a:ext uri="{FF2B5EF4-FFF2-40B4-BE49-F238E27FC236}">
                <a16:creationId xmlns:a16="http://schemas.microsoft.com/office/drawing/2014/main" id="{50F980B4-E8F7-4E35-B670-50406BEB8DC9}"/>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3841568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Data Visualization in Data Science | by Angel Das | Towards Data Science">
            <a:extLst>
              <a:ext uri="{FF2B5EF4-FFF2-40B4-BE49-F238E27FC236}">
                <a16:creationId xmlns:a16="http://schemas.microsoft.com/office/drawing/2014/main" id="{3113824D-6E91-417A-9F85-242D0E3B6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542" y="1131229"/>
            <a:ext cx="9936915" cy="5295697"/>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19;p8">
            <a:extLst>
              <a:ext uri="{FF2B5EF4-FFF2-40B4-BE49-F238E27FC236}">
                <a16:creationId xmlns:a16="http://schemas.microsoft.com/office/drawing/2014/main" id="{FD104519-53F7-46C0-9D67-F8CC3CD36B4F}"/>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619463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10 Essential Tools Data Scientists Should Learn in 2022 | by javinpaul |  Javarevisited | Medium">
            <a:extLst>
              <a:ext uri="{FF2B5EF4-FFF2-40B4-BE49-F238E27FC236}">
                <a16:creationId xmlns:a16="http://schemas.microsoft.com/office/drawing/2014/main" id="{E7A6392B-6FC3-4FC3-94AA-44F4D447F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668" y="1600485"/>
            <a:ext cx="9884663" cy="51202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363DE13-28AE-47BE-B57F-E8E2241CC15E}"/>
              </a:ext>
            </a:extLst>
          </p:cNvPr>
          <p:cNvSpPr/>
          <p:nvPr/>
        </p:nvSpPr>
        <p:spPr>
          <a:xfrm>
            <a:off x="3416164" y="233279"/>
            <a:ext cx="535967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Data Science Tools</a:t>
            </a:r>
          </a:p>
        </p:txBody>
      </p:sp>
      <p:sp>
        <p:nvSpPr>
          <p:cNvPr id="6" name="Google Shape;319;p8">
            <a:extLst>
              <a:ext uri="{FF2B5EF4-FFF2-40B4-BE49-F238E27FC236}">
                <a16:creationId xmlns:a16="http://schemas.microsoft.com/office/drawing/2014/main" id="{913BD959-8FAD-4BA6-9A3C-ADD51D28AB4E}"/>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981664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3" name="Picture 2">
            <a:extLst>
              <a:ext uri="{FF2B5EF4-FFF2-40B4-BE49-F238E27FC236}">
                <a16:creationId xmlns:a16="http://schemas.microsoft.com/office/drawing/2014/main" id="{76A1A0CB-EE22-4400-A8A8-2705B1F04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8943" y="1111686"/>
            <a:ext cx="9514114" cy="5177513"/>
          </a:xfrm>
          <a:prstGeom prst="rect">
            <a:avLst/>
          </a:prstGeom>
        </p:spPr>
      </p:pic>
      <p:sp>
        <p:nvSpPr>
          <p:cNvPr id="4" name="Rectangle 3">
            <a:extLst>
              <a:ext uri="{FF2B5EF4-FFF2-40B4-BE49-F238E27FC236}">
                <a16:creationId xmlns:a16="http://schemas.microsoft.com/office/drawing/2014/main" id="{29C6971F-E409-4A08-8087-E4CE17712092}"/>
              </a:ext>
            </a:extLst>
          </p:cNvPr>
          <p:cNvSpPr/>
          <p:nvPr/>
        </p:nvSpPr>
        <p:spPr>
          <a:xfrm>
            <a:off x="3283595" y="378823"/>
            <a:ext cx="5624810"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Data Science Basics</a:t>
            </a:r>
          </a:p>
        </p:txBody>
      </p:sp>
      <p:sp>
        <p:nvSpPr>
          <p:cNvPr id="8" name="Google Shape;319;p8">
            <a:extLst>
              <a:ext uri="{FF2B5EF4-FFF2-40B4-BE49-F238E27FC236}">
                <a16:creationId xmlns:a16="http://schemas.microsoft.com/office/drawing/2014/main" id="{910511F7-A29D-4F70-9C1C-8C342382511E}"/>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372267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3" name="Rectangle 2">
            <a:extLst>
              <a:ext uri="{FF2B5EF4-FFF2-40B4-BE49-F238E27FC236}">
                <a16:creationId xmlns:a16="http://schemas.microsoft.com/office/drawing/2014/main" id="{18DBE66F-4F51-438A-AC40-22023256846E}"/>
              </a:ext>
            </a:extLst>
          </p:cNvPr>
          <p:cNvSpPr/>
          <p:nvPr/>
        </p:nvSpPr>
        <p:spPr>
          <a:xfrm>
            <a:off x="118306" y="5482615"/>
            <a:ext cx="5232138"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Data Science in Search Engine </a:t>
            </a:r>
          </a:p>
        </p:txBody>
      </p:sp>
      <p:sp>
        <p:nvSpPr>
          <p:cNvPr id="9" name="Rectangle 8">
            <a:extLst>
              <a:ext uri="{FF2B5EF4-FFF2-40B4-BE49-F238E27FC236}">
                <a16:creationId xmlns:a16="http://schemas.microsoft.com/office/drawing/2014/main" id="{65D413B3-CE25-4025-B544-D0353F9947D8}"/>
              </a:ext>
            </a:extLst>
          </p:cNvPr>
          <p:cNvSpPr/>
          <p:nvPr/>
        </p:nvSpPr>
        <p:spPr>
          <a:xfrm>
            <a:off x="6975586" y="1434275"/>
            <a:ext cx="4281173"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Data Science in Finance  </a:t>
            </a:r>
          </a:p>
        </p:txBody>
      </p:sp>
      <p:pic>
        <p:nvPicPr>
          <p:cNvPr id="5" name="Picture 4">
            <a:extLst>
              <a:ext uri="{FF2B5EF4-FFF2-40B4-BE49-F238E27FC236}">
                <a16:creationId xmlns:a16="http://schemas.microsoft.com/office/drawing/2014/main" id="{EDB1D19D-5017-46B3-AFBF-1C84BF92D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334" y="1769709"/>
            <a:ext cx="5590903" cy="3712906"/>
          </a:xfrm>
          <a:prstGeom prst="rect">
            <a:avLst/>
          </a:prstGeom>
        </p:spPr>
      </p:pic>
      <p:pic>
        <p:nvPicPr>
          <p:cNvPr id="1034" name="Picture 10" descr="Application of Data Science in Finance - 7 Use cases | NASSCOM Community |  The Official Community of Indian IT Industry">
            <a:extLst>
              <a:ext uri="{FF2B5EF4-FFF2-40B4-BE49-F238E27FC236}">
                <a16:creationId xmlns:a16="http://schemas.microsoft.com/office/drawing/2014/main" id="{7F5CD97E-DFE2-47C1-A822-D604541AB3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019051"/>
            <a:ext cx="6040346" cy="439481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319;p8">
            <a:extLst>
              <a:ext uri="{FF2B5EF4-FFF2-40B4-BE49-F238E27FC236}">
                <a16:creationId xmlns:a16="http://schemas.microsoft.com/office/drawing/2014/main" id="{9ADDEBBE-CA7F-4004-9D95-329F2A564540}"/>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413510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4"/>
          <a:stretch>
            <a:fillRect/>
          </a:stretch>
        </p:blipFill>
        <p:spPr>
          <a:xfrm>
            <a:off x="0" y="0"/>
            <a:ext cx="1332414" cy="757647"/>
          </a:xfrm>
          <a:prstGeom prst="rect">
            <a:avLst/>
          </a:prstGeom>
        </p:spPr>
      </p:pic>
      <p:sp>
        <p:nvSpPr>
          <p:cNvPr id="4" name="Rectangle 3">
            <a:extLst>
              <a:ext uri="{FF2B5EF4-FFF2-40B4-BE49-F238E27FC236}">
                <a16:creationId xmlns:a16="http://schemas.microsoft.com/office/drawing/2014/main" id="{29C6971F-E409-4A08-8087-E4CE17712092}"/>
              </a:ext>
            </a:extLst>
          </p:cNvPr>
          <p:cNvSpPr/>
          <p:nvPr/>
        </p:nvSpPr>
        <p:spPr>
          <a:xfrm>
            <a:off x="2244048" y="479533"/>
            <a:ext cx="7703904"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Modelling in Data Science</a:t>
            </a:r>
          </a:p>
        </p:txBody>
      </p:sp>
      <p:sp>
        <p:nvSpPr>
          <p:cNvPr id="2" name="Rectangle 1">
            <a:extLst>
              <a:ext uri="{FF2B5EF4-FFF2-40B4-BE49-F238E27FC236}">
                <a16:creationId xmlns:a16="http://schemas.microsoft.com/office/drawing/2014/main" id="{DB93162B-C76D-42C8-8474-3052DEB5C27D}"/>
              </a:ext>
            </a:extLst>
          </p:cNvPr>
          <p:cNvSpPr/>
          <p:nvPr/>
        </p:nvSpPr>
        <p:spPr>
          <a:xfrm>
            <a:off x="836024" y="2590579"/>
            <a:ext cx="3239588" cy="115846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E4558BA-B146-4EE0-9F04-300A5ABFBCEB}"/>
              </a:ext>
            </a:extLst>
          </p:cNvPr>
          <p:cNvSpPr/>
          <p:nvPr/>
        </p:nvSpPr>
        <p:spPr>
          <a:xfrm>
            <a:off x="7197634" y="2590579"/>
            <a:ext cx="3239588" cy="11584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587CF3D1-599B-4EF4-914E-9264B7B5C691}"/>
              </a:ext>
            </a:extLst>
          </p:cNvPr>
          <p:cNvSpPr/>
          <p:nvPr/>
        </p:nvSpPr>
        <p:spPr>
          <a:xfrm>
            <a:off x="4075612" y="3202632"/>
            <a:ext cx="3122022" cy="452736"/>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45706870-85BC-4D01-AFD9-EAF5AFC8113B}"/>
              </a:ext>
            </a:extLst>
          </p:cNvPr>
          <p:cNvSpPr/>
          <p:nvPr/>
        </p:nvSpPr>
        <p:spPr>
          <a:xfrm>
            <a:off x="4075612" y="2816947"/>
            <a:ext cx="3122022" cy="452736"/>
          </a:xfrm>
          <a:prstGeom prst="lef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3CA93DD-267B-470A-B1B4-D4B34591D935}"/>
              </a:ext>
            </a:extLst>
          </p:cNvPr>
          <p:cNvSpPr txBox="1"/>
          <p:nvPr/>
        </p:nvSpPr>
        <p:spPr>
          <a:xfrm>
            <a:off x="1061860" y="2905780"/>
            <a:ext cx="2978332" cy="523220"/>
          </a:xfrm>
          <a:prstGeom prst="rect">
            <a:avLst/>
          </a:prstGeom>
          <a:noFill/>
        </p:spPr>
        <p:txBody>
          <a:bodyPr wrap="square" rtlCol="0">
            <a:spAutoFit/>
          </a:bodyPr>
          <a:lstStyle/>
          <a:p>
            <a:r>
              <a:rPr lang="en-US" sz="2800" dirty="0"/>
              <a:t>Data Preparation</a:t>
            </a:r>
          </a:p>
        </p:txBody>
      </p:sp>
      <p:sp>
        <p:nvSpPr>
          <p:cNvPr id="11" name="TextBox 10">
            <a:extLst>
              <a:ext uri="{FF2B5EF4-FFF2-40B4-BE49-F238E27FC236}">
                <a16:creationId xmlns:a16="http://schemas.microsoft.com/office/drawing/2014/main" id="{45BA6DCE-40C7-4DCD-96DB-10BBE9E13385}"/>
              </a:ext>
            </a:extLst>
          </p:cNvPr>
          <p:cNvSpPr txBox="1"/>
          <p:nvPr/>
        </p:nvSpPr>
        <p:spPr>
          <a:xfrm>
            <a:off x="8027711" y="2905780"/>
            <a:ext cx="1920241" cy="523220"/>
          </a:xfrm>
          <a:prstGeom prst="rect">
            <a:avLst/>
          </a:prstGeom>
          <a:noFill/>
        </p:spPr>
        <p:txBody>
          <a:bodyPr wrap="square" rtlCol="0">
            <a:spAutoFit/>
          </a:bodyPr>
          <a:lstStyle/>
          <a:p>
            <a:r>
              <a:rPr lang="en-US" sz="2800" dirty="0"/>
              <a:t>Modelling</a:t>
            </a:r>
          </a:p>
        </p:txBody>
      </p:sp>
      <p:pic>
        <p:nvPicPr>
          <p:cNvPr id="17" name="Picture 16">
            <a:extLst>
              <a:ext uri="{FF2B5EF4-FFF2-40B4-BE49-F238E27FC236}">
                <a16:creationId xmlns:a16="http://schemas.microsoft.com/office/drawing/2014/main" id="{D45130F3-E852-43F4-8287-3EE8D77106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7711" y="3769631"/>
            <a:ext cx="2238064" cy="2238064"/>
          </a:xfrm>
          <a:prstGeom prst="rect">
            <a:avLst/>
          </a:prstGeom>
        </p:spPr>
      </p:pic>
      <p:pic>
        <p:nvPicPr>
          <p:cNvPr id="19" name="Picture 18">
            <a:extLst>
              <a:ext uri="{FF2B5EF4-FFF2-40B4-BE49-F238E27FC236}">
                <a16:creationId xmlns:a16="http://schemas.microsoft.com/office/drawing/2014/main" id="{8B07C9D7-D5A1-47C4-925A-32645A5735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8426" y="4102429"/>
            <a:ext cx="2238064" cy="1905266"/>
          </a:xfrm>
          <a:prstGeom prst="rect">
            <a:avLst/>
          </a:prstGeom>
        </p:spPr>
      </p:pic>
      <p:sp>
        <p:nvSpPr>
          <p:cNvPr id="21" name="Google Shape;319;p8">
            <a:extLst>
              <a:ext uri="{FF2B5EF4-FFF2-40B4-BE49-F238E27FC236}">
                <a16:creationId xmlns:a16="http://schemas.microsoft.com/office/drawing/2014/main" id="{1A72E583-32F1-463F-8196-119772672C85}"/>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4181737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2" name="Rectangle 1">
            <a:extLst>
              <a:ext uri="{FF2B5EF4-FFF2-40B4-BE49-F238E27FC236}">
                <a16:creationId xmlns:a16="http://schemas.microsoft.com/office/drawing/2014/main" id="{FADB5E62-5E23-4759-9796-95E6E8B4E213}"/>
              </a:ext>
            </a:extLst>
          </p:cNvPr>
          <p:cNvSpPr/>
          <p:nvPr/>
        </p:nvSpPr>
        <p:spPr>
          <a:xfrm>
            <a:off x="4336866" y="1468624"/>
            <a:ext cx="3004457"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310FCB6-40F8-49B8-8326-D583C68D0CC6}"/>
              </a:ext>
            </a:extLst>
          </p:cNvPr>
          <p:cNvSpPr/>
          <p:nvPr/>
        </p:nvSpPr>
        <p:spPr>
          <a:xfrm>
            <a:off x="9865256" y="3248289"/>
            <a:ext cx="2016035"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01ABC9-CE5C-4F52-B715-87859B2802F3}"/>
              </a:ext>
            </a:extLst>
          </p:cNvPr>
          <p:cNvSpPr/>
          <p:nvPr/>
        </p:nvSpPr>
        <p:spPr>
          <a:xfrm>
            <a:off x="235131" y="3215223"/>
            <a:ext cx="2016035"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EF649A-3B7B-4C00-AF1A-2457BB1C499C}"/>
              </a:ext>
            </a:extLst>
          </p:cNvPr>
          <p:cNvSpPr/>
          <p:nvPr/>
        </p:nvSpPr>
        <p:spPr>
          <a:xfrm>
            <a:off x="6920335" y="3248290"/>
            <a:ext cx="2016035"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D5650D8-BAA3-47D4-B365-3BABCD5AA7B7}"/>
              </a:ext>
            </a:extLst>
          </p:cNvPr>
          <p:cNvCxnSpPr>
            <a:cxnSpLocks/>
            <a:stCxn id="2" idx="2"/>
          </p:cNvCxnSpPr>
          <p:nvPr/>
        </p:nvCxnSpPr>
        <p:spPr>
          <a:xfrm>
            <a:off x="5839095" y="2160955"/>
            <a:ext cx="0" cy="502129"/>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Straight Connector 25">
            <a:extLst>
              <a:ext uri="{FF2B5EF4-FFF2-40B4-BE49-F238E27FC236}">
                <a16:creationId xmlns:a16="http://schemas.microsoft.com/office/drawing/2014/main" id="{593FBB4D-032B-4A11-A44D-7D97CCF94A28}"/>
              </a:ext>
            </a:extLst>
          </p:cNvPr>
          <p:cNvCxnSpPr>
            <a:cxnSpLocks/>
          </p:cNvCxnSpPr>
          <p:nvPr/>
        </p:nvCxnSpPr>
        <p:spPr>
          <a:xfrm>
            <a:off x="1243148" y="2692243"/>
            <a:ext cx="9630125" cy="0"/>
          </a:xfrm>
          <a:prstGeom prst="line">
            <a:avLst/>
          </a:prstGeom>
        </p:spPr>
        <p:style>
          <a:lnRef idx="1">
            <a:schemeClr val="accent2"/>
          </a:lnRef>
          <a:fillRef idx="0">
            <a:schemeClr val="accent2"/>
          </a:fillRef>
          <a:effectRef idx="0">
            <a:schemeClr val="accent2"/>
          </a:effectRef>
          <a:fontRef idx="minor">
            <a:schemeClr val="tx1"/>
          </a:fontRef>
        </p:style>
      </p:cxnSp>
      <p:sp>
        <p:nvSpPr>
          <p:cNvPr id="40" name="TextBox 39">
            <a:extLst>
              <a:ext uri="{FF2B5EF4-FFF2-40B4-BE49-F238E27FC236}">
                <a16:creationId xmlns:a16="http://schemas.microsoft.com/office/drawing/2014/main" id="{007184F3-0D74-4507-BB0F-ABA8C455FA39}"/>
              </a:ext>
            </a:extLst>
          </p:cNvPr>
          <p:cNvSpPr txBox="1"/>
          <p:nvPr/>
        </p:nvSpPr>
        <p:spPr>
          <a:xfrm>
            <a:off x="4585751" y="1534410"/>
            <a:ext cx="2755572" cy="584775"/>
          </a:xfrm>
          <a:prstGeom prst="rect">
            <a:avLst/>
          </a:prstGeom>
          <a:noFill/>
        </p:spPr>
        <p:txBody>
          <a:bodyPr wrap="square" rtlCol="0">
            <a:spAutoFit/>
          </a:bodyPr>
          <a:lstStyle/>
          <a:p>
            <a:r>
              <a:rPr lang="en-US" sz="3200" dirty="0"/>
              <a:t>ML Algorithms </a:t>
            </a:r>
          </a:p>
        </p:txBody>
      </p:sp>
      <p:sp>
        <p:nvSpPr>
          <p:cNvPr id="30" name="Rectangle 29">
            <a:extLst>
              <a:ext uri="{FF2B5EF4-FFF2-40B4-BE49-F238E27FC236}">
                <a16:creationId xmlns:a16="http://schemas.microsoft.com/office/drawing/2014/main" id="{C3A6EADC-5D2B-452A-ADDB-363E3BDCC72C}"/>
              </a:ext>
            </a:extLst>
          </p:cNvPr>
          <p:cNvSpPr/>
          <p:nvPr/>
        </p:nvSpPr>
        <p:spPr>
          <a:xfrm>
            <a:off x="3524173" y="271562"/>
            <a:ext cx="5123455"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Data Science Task</a:t>
            </a:r>
          </a:p>
        </p:txBody>
      </p:sp>
      <p:sp>
        <p:nvSpPr>
          <p:cNvPr id="43" name="Rectangle 42">
            <a:extLst>
              <a:ext uri="{FF2B5EF4-FFF2-40B4-BE49-F238E27FC236}">
                <a16:creationId xmlns:a16="http://schemas.microsoft.com/office/drawing/2014/main" id="{045A96F9-B357-47F6-B993-F67D38AA5F31}"/>
              </a:ext>
            </a:extLst>
          </p:cNvPr>
          <p:cNvSpPr/>
          <p:nvPr/>
        </p:nvSpPr>
        <p:spPr>
          <a:xfrm>
            <a:off x="3577733" y="3215223"/>
            <a:ext cx="2016035" cy="69233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B5ABF060-5F8F-4881-A8C7-F994959CE0DF}"/>
              </a:ext>
            </a:extLst>
          </p:cNvPr>
          <p:cNvCxnSpPr>
            <a:cxnSpLocks/>
            <a:endCxn id="8" idx="0"/>
          </p:cNvCxnSpPr>
          <p:nvPr/>
        </p:nvCxnSpPr>
        <p:spPr>
          <a:xfrm>
            <a:off x="1225729" y="2692243"/>
            <a:ext cx="17420" cy="522980"/>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A64FB5EB-D443-40DF-A107-BB4A503769F9}"/>
              </a:ext>
            </a:extLst>
          </p:cNvPr>
          <p:cNvCxnSpPr/>
          <p:nvPr/>
        </p:nvCxnSpPr>
        <p:spPr>
          <a:xfrm>
            <a:off x="4585750" y="2663084"/>
            <a:ext cx="0" cy="581297"/>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Straight Connector 45">
            <a:extLst>
              <a:ext uri="{FF2B5EF4-FFF2-40B4-BE49-F238E27FC236}">
                <a16:creationId xmlns:a16="http://schemas.microsoft.com/office/drawing/2014/main" id="{1CE55DCD-D22A-4711-BDDD-CD906562686A}"/>
              </a:ext>
            </a:extLst>
          </p:cNvPr>
          <p:cNvCxnSpPr/>
          <p:nvPr/>
        </p:nvCxnSpPr>
        <p:spPr>
          <a:xfrm>
            <a:off x="7928352" y="2692243"/>
            <a:ext cx="0" cy="581297"/>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168B2D0F-45F0-4E6D-9B2B-2A398A154F88}"/>
              </a:ext>
            </a:extLst>
          </p:cNvPr>
          <p:cNvCxnSpPr/>
          <p:nvPr/>
        </p:nvCxnSpPr>
        <p:spPr>
          <a:xfrm>
            <a:off x="10855854" y="2692242"/>
            <a:ext cx="0" cy="581297"/>
          </a:xfrm>
          <a:prstGeom prst="line">
            <a:avLst/>
          </a:prstGeom>
        </p:spPr>
        <p:style>
          <a:lnRef idx="2">
            <a:schemeClr val="accent2"/>
          </a:lnRef>
          <a:fillRef idx="0">
            <a:schemeClr val="accent2"/>
          </a:fillRef>
          <a:effectRef idx="1">
            <a:schemeClr val="accent2"/>
          </a:effectRef>
          <a:fontRef idx="minor">
            <a:schemeClr val="tx1"/>
          </a:fontRef>
        </p:style>
      </p:cxnSp>
      <p:sp>
        <p:nvSpPr>
          <p:cNvPr id="21" name="TextBox 20">
            <a:extLst>
              <a:ext uri="{FF2B5EF4-FFF2-40B4-BE49-F238E27FC236}">
                <a16:creationId xmlns:a16="http://schemas.microsoft.com/office/drawing/2014/main" id="{940B7984-3CD8-483D-8404-52BE20F1E7F1}"/>
              </a:ext>
            </a:extLst>
          </p:cNvPr>
          <p:cNvSpPr txBox="1"/>
          <p:nvPr/>
        </p:nvSpPr>
        <p:spPr>
          <a:xfrm>
            <a:off x="539931" y="3409788"/>
            <a:ext cx="1802675" cy="369332"/>
          </a:xfrm>
          <a:prstGeom prst="rect">
            <a:avLst/>
          </a:prstGeom>
          <a:noFill/>
        </p:spPr>
        <p:txBody>
          <a:bodyPr wrap="square" rtlCol="0">
            <a:spAutoFit/>
          </a:bodyPr>
          <a:lstStyle/>
          <a:p>
            <a:r>
              <a:rPr lang="en-US" dirty="0"/>
              <a:t>Classification</a:t>
            </a:r>
          </a:p>
        </p:txBody>
      </p:sp>
      <p:sp>
        <p:nvSpPr>
          <p:cNvPr id="52" name="TextBox 51">
            <a:extLst>
              <a:ext uri="{FF2B5EF4-FFF2-40B4-BE49-F238E27FC236}">
                <a16:creationId xmlns:a16="http://schemas.microsoft.com/office/drawing/2014/main" id="{DB05F264-CBAA-43CD-81FF-CD88FDDEFE22}"/>
              </a:ext>
            </a:extLst>
          </p:cNvPr>
          <p:cNvSpPr txBox="1"/>
          <p:nvPr/>
        </p:nvSpPr>
        <p:spPr>
          <a:xfrm>
            <a:off x="4028999" y="3391301"/>
            <a:ext cx="1352808" cy="369332"/>
          </a:xfrm>
          <a:prstGeom prst="rect">
            <a:avLst/>
          </a:prstGeom>
          <a:noFill/>
        </p:spPr>
        <p:txBody>
          <a:bodyPr wrap="square" rtlCol="0">
            <a:spAutoFit/>
          </a:bodyPr>
          <a:lstStyle/>
          <a:p>
            <a:r>
              <a:rPr lang="en-US" dirty="0"/>
              <a:t>Clustering</a:t>
            </a:r>
          </a:p>
        </p:txBody>
      </p:sp>
      <p:sp>
        <p:nvSpPr>
          <p:cNvPr id="53" name="TextBox 52">
            <a:extLst>
              <a:ext uri="{FF2B5EF4-FFF2-40B4-BE49-F238E27FC236}">
                <a16:creationId xmlns:a16="http://schemas.microsoft.com/office/drawing/2014/main" id="{E1BBA9AC-57C5-4B93-A08E-E1119219E30F}"/>
              </a:ext>
            </a:extLst>
          </p:cNvPr>
          <p:cNvSpPr txBox="1"/>
          <p:nvPr/>
        </p:nvSpPr>
        <p:spPr>
          <a:xfrm>
            <a:off x="7318711" y="3409788"/>
            <a:ext cx="1617660" cy="369332"/>
          </a:xfrm>
          <a:prstGeom prst="rect">
            <a:avLst/>
          </a:prstGeom>
          <a:noFill/>
        </p:spPr>
        <p:txBody>
          <a:bodyPr wrap="square" rtlCol="0">
            <a:spAutoFit/>
          </a:bodyPr>
          <a:lstStyle/>
          <a:p>
            <a:r>
              <a:rPr lang="en-US" dirty="0"/>
              <a:t>Regression</a:t>
            </a:r>
          </a:p>
        </p:txBody>
      </p:sp>
      <p:sp>
        <p:nvSpPr>
          <p:cNvPr id="54" name="TextBox 53">
            <a:extLst>
              <a:ext uri="{FF2B5EF4-FFF2-40B4-BE49-F238E27FC236}">
                <a16:creationId xmlns:a16="http://schemas.microsoft.com/office/drawing/2014/main" id="{B06DAD07-C39D-4B9D-B165-FB4A13233BAE}"/>
              </a:ext>
            </a:extLst>
          </p:cNvPr>
          <p:cNvSpPr txBox="1"/>
          <p:nvPr/>
        </p:nvSpPr>
        <p:spPr>
          <a:xfrm>
            <a:off x="10262938" y="3447645"/>
            <a:ext cx="1389132" cy="369332"/>
          </a:xfrm>
          <a:prstGeom prst="rect">
            <a:avLst/>
          </a:prstGeom>
          <a:noFill/>
        </p:spPr>
        <p:txBody>
          <a:bodyPr wrap="square" rtlCol="0">
            <a:spAutoFit/>
          </a:bodyPr>
          <a:lstStyle/>
          <a:p>
            <a:r>
              <a:rPr lang="en-US" dirty="0"/>
              <a:t>Association</a:t>
            </a:r>
          </a:p>
        </p:txBody>
      </p:sp>
      <p:pic>
        <p:nvPicPr>
          <p:cNvPr id="28" name="Picture 27">
            <a:extLst>
              <a:ext uri="{FF2B5EF4-FFF2-40B4-BE49-F238E27FC236}">
                <a16:creationId xmlns:a16="http://schemas.microsoft.com/office/drawing/2014/main" id="{55BB7BCD-0E19-4DE2-9B88-144237D94B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03" y="4011579"/>
            <a:ext cx="2057687" cy="1981477"/>
          </a:xfrm>
          <a:prstGeom prst="rect">
            <a:avLst/>
          </a:prstGeom>
        </p:spPr>
      </p:pic>
      <p:pic>
        <p:nvPicPr>
          <p:cNvPr id="31" name="Picture 30">
            <a:extLst>
              <a:ext uri="{FF2B5EF4-FFF2-40B4-BE49-F238E27FC236}">
                <a16:creationId xmlns:a16="http://schemas.microsoft.com/office/drawing/2014/main" id="{7DB956A8-68E6-446C-B29D-286DF490BA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5672" y="4095551"/>
            <a:ext cx="2230690" cy="1832620"/>
          </a:xfrm>
          <a:prstGeom prst="rect">
            <a:avLst/>
          </a:prstGeom>
        </p:spPr>
      </p:pic>
      <p:pic>
        <p:nvPicPr>
          <p:cNvPr id="56" name="Picture 55">
            <a:extLst>
              <a:ext uri="{FF2B5EF4-FFF2-40B4-BE49-F238E27FC236}">
                <a16:creationId xmlns:a16="http://schemas.microsoft.com/office/drawing/2014/main" id="{4EC43576-A424-4D51-AD26-3923FFA8B7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7232" y="4174740"/>
            <a:ext cx="1799330" cy="1655153"/>
          </a:xfrm>
          <a:prstGeom prst="rect">
            <a:avLst/>
          </a:prstGeom>
        </p:spPr>
      </p:pic>
      <p:sp>
        <p:nvSpPr>
          <p:cNvPr id="57" name="TextBox 56">
            <a:extLst>
              <a:ext uri="{FF2B5EF4-FFF2-40B4-BE49-F238E27FC236}">
                <a16:creationId xmlns:a16="http://schemas.microsoft.com/office/drawing/2014/main" id="{A67915D7-73AA-4FA2-A793-C5E46B3AC93F}"/>
              </a:ext>
            </a:extLst>
          </p:cNvPr>
          <p:cNvSpPr txBox="1"/>
          <p:nvPr/>
        </p:nvSpPr>
        <p:spPr>
          <a:xfrm>
            <a:off x="10045337" y="4310743"/>
            <a:ext cx="1939977" cy="923330"/>
          </a:xfrm>
          <a:prstGeom prst="rect">
            <a:avLst/>
          </a:prstGeom>
          <a:noFill/>
        </p:spPr>
        <p:txBody>
          <a:bodyPr wrap="square" rtlCol="0">
            <a:spAutoFit/>
          </a:bodyPr>
          <a:lstStyle/>
          <a:p>
            <a:r>
              <a:rPr lang="en-US" dirty="0"/>
              <a:t>(A, B)                C</a:t>
            </a:r>
          </a:p>
          <a:p>
            <a:r>
              <a:rPr lang="en-US" dirty="0"/>
              <a:t>(D, E)                 F</a:t>
            </a:r>
          </a:p>
          <a:p>
            <a:r>
              <a:rPr lang="en-US" dirty="0"/>
              <a:t>(A, E)                 G</a:t>
            </a:r>
          </a:p>
        </p:txBody>
      </p:sp>
      <p:sp>
        <p:nvSpPr>
          <p:cNvPr id="60" name="Arrow: Right 59">
            <a:extLst>
              <a:ext uri="{FF2B5EF4-FFF2-40B4-BE49-F238E27FC236}">
                <a16:creationId xmlns:a16="http://schemas.microsoft.com/office/drawing/2014/main" id="{65A138E9-6C03-4650-8B92-A93405D4B0E2}"/>
              </a:ext>
            </a:extLst>
          </p:cNvPr>
          <p:cNvSpPr/>
          <p:nvPr/>
        </p:nvSpPr>
        <p:spPr>
          <a:xfrm>
            <a:off x="10701816" y="4496665"/>
            <a:ext cx="627018" cy="65315"/>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2" name="Arrow: Right 61">
            <a:extLst>
              <a:ext uri="{FF2B5EF4-FFF2-40B4-BE49-F238E27FC236}">
                <a16:creationId xmlns:a16="http://schemas.microsoft.com/office/drawing/2014/main" id="{583E18D9-E3DA-46E1-8FF7-4723AC26865A}"/>
              </a:ext>
            </a:extLst>
          </p:cNvPr>
          <p:cNvSpPr/>
          <p:nvPr/>
        </p:nvSpPr>
        <p:spPr>
          <a:xfrm>
            <a:off x="10701816" y="4756516"/>
            <a:ext cx="627018" cy="45719"/>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a:extLst>
              <a:ext uri="{FF2B5EF4-FFF2-40B4-BE49-F238E27FC236}">
                <a16:creationId xmlns:a16="http://schemas.microsoft.com/office/drawing/2014/main" id="{5157566E-28FD-42F7-B10F-E7D36B6AC754}"/>
              </a:ext>
            </a:extLst>
          </p:cNvPr>
          <p:cNvSpPr/>
          <p:nvPr/>
        </p:nvSpPr>
        <p:spPr>
          <a:xfrm>
            <a:off x="10701816" y="5011861"/>
            <a:ext cx="627018" cy="65315"/>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Google Shape;319;p8">
            <a:extLst>
              <a:ext uri="{FF2B5EF4-FFF2-40B4-BE49-F238E27FC236}">
                <a16:creationId xmlns:a16="http://schemas.microsoft.com/office/drawing/2014/main" id="{9A69E9AD-F78F-4A91-95F8-E09F3B653E54}"/>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630871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3" name="Picture 2">
            <a:extLst>
              <a:ext uri="{FF2B5EF4-FFF2-40B4-BE49-F238E27FC236}">
                <a16:creationId xmlns:a16="http://schemas.microsoft.com/office/drawing/2014/main" id="{4B214229-1313-42B0-BEF8-39B65EDEBA95}"/>
              </a:ext>
            </a:extLst>
          </p:cNvPr>
          <p:cNvPicPr>
            <a:picLocks noChangeAspect="1"/>
          </p:cNvPicPr>
          <p:nvPr/>
        </p:nvPicPr>
        <p:blipFill>
          <a:blip r:embed="rId4"/>
          <a:stretch>
            <a:fillRect/>
          </a:stretch>
        </p:blipFill>
        <p:spPr>
          <a:xfrm>
            <a:off x="508442" y="1439288"/>
            <a:ext cx="4311752" cy="4742926"/>
          </a:xfrm>
          <a:prstGeom prst="rect">
            <a:avLst/>
          </a:prstGeom>
        </p:spPr>
      </p:pic>
      <p:pic>
        <p:nvPicPr>
          <p:cNvPr id="3074" name="Picture 2" descr="Classification in Machine Learning: What it is and Classification Models  [Updated] | Simplilearn">
            <a:extLst>
              <a:ext uri="{FF2B5EF4-FFF2-40B4-BE49-F238E27FC236}">
                <a16:creationId xmlns:a16="http://schemas.microsoft.com/office/drawing/2014/main" id="{F0174E84-A7C1-43E0-ABDA-85590F23CD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6609" y="2504668"/>
            <a:ext cx="7612459" cy="2914044"/>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319;p8">
            <a:extLst>
              <a:ext uri="{FF2B5EF4-FFF2-40B4-BE49-F238E27FC236}">
                <a16:creationId xmlns:a16="http://schemas.microsoft.com/office/drawing/2014/main" id="{34300A74-9EFC-42D6-89B2-5204A4B7484E}"/>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405608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3" name="Picture 2">
            <a:extLst>
              <a:ext uri="{FF2B5EF4-FFF2-40B4-BE49-F238E27FC236}">
                <a16:creationId xmlns:a16="http://schemas.microsoft.com/office/drawing/2014/main" id="{DAEF3015-5048-4655-9BD8-C21993614CA3}"/>
              </a:ext>
            </a:extLst>
          </p:cNvPr>
          <p:cNvPicPr>
            <a:picLocks noChangeAspect="1"/>
          </p:cNvPicPr>
          <p:nvPr/>
        </p:nvPicPr>
        <p:blipFill>
          <a:blip r:embed="rId4"/>
          <a:stretch>
            <a:fillRect/>
          </a:stretch>
        </p:blipFill>
        <p:spPr>
          <a:xfrm>
            <a:off x="495092" y="1795521"/>
            <a:ext cx="4082564" cy="4200330"/>
          </a:xfrm>
          <a:prstGeom prst="rect">
            <a:avLst/>
          </a:prstGeom>
        </p:spPr>
      </p:pic>
      <p:pic>
        <p:nvPicPr>
          <p:cNvPr id="4098" name="Picture 2" descr="Clustering in Machine Learning - Javatpoint">
            <a:extLst>
              <a:ext uri="{FF2B5EF4-FFF2-40B4-BE49-F238E27FC236}">
                <a16:creationId xmlns:a16="http://schemas.microsoft.com/office/drawing/2014/main" id="{0B8A9B33-2386-4119-B95A-EBD8E8A88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5136" y="1795521"/>
            <a:ext cx="5579206" cy="371270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319;p8">
            <a:extLst>
              <a:ext uri="{FF2B5EF4-FFF2-40B4-BE49-F238E27FC236}">
                <a16:creationId xmlns:a16="http://schemas.microsoft.com/office/drawing/2014/main" id="{98BC143F-8E48-4EE3-AFB9-4F67D366E1A7}"/>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55127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3" name="Picture 2">
            <a:extLst>
              <a:ext uri="{FF2B5EF4-FFF2-40B4-BE49-F238E27FC236}">
                <a16:creationId xmlns:a16="http://schemas.microsoft.com/office/drawing/2014/main" id="{CA87E031-BF85-489C-A309-31B68F6798F4}"/>
              </a:ext>
            </a:extLst>
          </p:cNvPr>
          <p:cNvPicPr>
            <a:picLocks noChangeAspect="1"/>
          </p:cNvPicPr>
          <p:nvPr/>
        </p:nvPicPr>
        <p:blipFill>
          <a:blip r:embed="rId4"/>
          <a:stretch>
            <a:fillRect/>
          </a:stretch>
        </p:blipFill>
        <p:spPr>
          <a:xfrm>
            <a:off x="666207" y="1999907"/>
            <a:ext cx="3690028" cy="4234681"/>
          </a:xfrm>
          <a:prstGeom prst="rect">
            <a:avLst/>
          </a:prstGeom>
        </p:spPr>
      </p:pic>
      <p:pic>
        <p:nvPicPr>
          <p:cNvPr id="5" name="Picture 4">
            <a:extLst>
              <a:ext uri="{FF2B5EF4-FFF2-40B4-BE49-F238E27FC236}">
                <a16:creationId xmlns:a16="http://schemas.microsoft.com/office/drawing/2014/main" id="{62F816E3-49A9-4FB7-8C59-DD8296DE12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5578" y="2310554"/>
            <a:ext cx="7149736" cy="3379367"/>
          </a:xfrm>
          <a:prstGeom prst="rect">
            <a:avLst/>
          </a:prstGeom>
        </p:spPr>
      </p:pic>
      <p:sp>
        <p:nvSpPr>
          <p:cNvPr id="8" name="Google Shape;319;p8">
            <a:extLst>
              <a:ext uri="{FF2B5EF4-FFF2-40B4-BE49-F238E27FC236}">
                <a16:creationId xmlns:a16="http://schemas.microsoft.com/office/drawing/2014/main" id="{4EF91EF4-FF50-4339-B689-BD7791F92372}"/>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78504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3" name="Picture 2">
            <a:extLst>
              <a:ext uri="{FF2B5EF4-FFF2-40B4-BE49-F238E27FC236}">
                <a16:creationId xmlns:a16="http://schemas.microsoft.com/office/drawing/2014/main" id="{365BC14E-F35A-4736-A761-9BF6C5CCC79F}"/>
              </a:ext>
            </a:extLst>
          </p:cNvPr>
          <p:cNvPicPr>
            <a:picLocks noChangeAspect="1"/>
          </p:cNvPicPr>
          <p:nvPr/>
        </p:nvPicPr>
        <p:blipFill>
          <a:blip r:embed="rId4"/>
          <a:stretch>
            <a:fillRect/>
          </a:stretch>
        </p:blipFill>
        <p:spPr>
          <a:xfrm>
            <a:off x="378823" y="1924269"/>
            <a:ext cx="3419215" cy="3901765"/>
          </a:xfrm>
          <a:prstGeom prst="rect">
            <a:avLst/>
          </a:prstGeom>
        </p:spPr>
      </p:pic>
      <p:sp>
        <p:nvSpPr>
          <p:cNvPr id="6" name="TextBox 5">
            <a:extLst>
              <a:ext uri="{FF2B5EF4-FFF2-40B4-BE49-F238E27FC236}">
                <a16:creationId xmlns:a16="http://schemas.microsoft.com/office/drawing/2014/main" id="{C5A6589A-A34F-42AC-BFC6-113721EB2CD9}"/>
              </a:ext>
            </a:extLst>
          </p:cNvPr>
          <p:cNvSpPr txBox="1"/>
          <p:nvPr/>
        </p:nvSpPr>
        <p:spPr>
          <a:xfrm>
            <a:off x="6375886" y="3505819"/>
            <a:ext cx="1545771" cy="369332"/>
          </a:xfrm>
          <a:prstGeom prst="rect">
            <a:avLst/>
          </a:prstGeom>
          <a:noFill/>
        </p:spPr>
        <p:txBody>
          <a:bodyPr wrap="square" rtlCol="0">
            <a:spAutoFit/>
          </a:bodyPr>
          <a:lstStyle/>
          <a:p>
            <a:r>
              <a:rPr lang="en-US" b="1" dirty="0">
                <a:solidFill>
                  <a:srgbClr val="FF0000"/>
                </a:solidFill>
              </a:rPr>
              <a:t>Customer 1</a:t>
            </a:r>
          </a:p>
        </p:txBody>
      </p:sp>
      <p:sp>
        <p:nvSpPr>
          <p:cNvPr id="9" name="TextBox 8">
            <a:extLst>
              <a:ext uri="{FF2B5EF4-FFF2-40B4-BE49-F238E27FC236}">
                <a16:creationId xmlns:a16="http://schemas.microsoft.com/office/drawing/2014/main" id="{ED25645A-5620-4AC5-83A1-A1604222089A}"/>
              </a:ext>
            </a:extLst>
          </p:cNvPr>
          <p:cNvSpPr txBox="1"/>
          <p:nvPr/>
        </p:nvSpPr>
        <p:spPr>
          <a:xfrm>
            <a:off x="8201715" y="3505819"/>
            <a:ext cx="1545771" cy="369332"/>
          </a:xfrm>
          <a:prstGeom prst="rect">
            <a:avLst/>
          </a:prstGeom>
          <a:noFill/>
        </p:spPr>
        <p:txBody>
          <a:bodyPr wrap="square" rtlCol="0">
            <a:spAutoFit/>
          </a:bodyPr>
          <a:lstStyle/>
          <a:p>
            <a:r>
              <a:rPr lang="en-US" b="1" dirty="0">
                <a:solidFill>
                  <a:srgbClr val="FF0000"/>
                </a:solidFill>
              </a:rPr>
              <a:t>Customer 2</a:t>
            </a:r>
          </a:p>
        </p:txBody>
      </p:sp>
      <p:sp>
        <p:nvSpPr>
          <p:cNvPr id="11" name="TextBox 10">
            <a:extLst>
              <a:ext uri="{FF2B5EF4-FFF2-40B4-BE49-F238E27FC236}">
                <a16:creationId xmlns:a16="http://schemas.microsoft.com/office/drawing/2014/main" id="{5D1AA81D-2642-436F-BEA9-023AA17F6EBA}"/>
              </a:ext>
            </a:extLst>
          </p:cNvPr>
          <p:cNvSpPr txBox="1"/>
          <p:nvPr/>
        </p:nvSpPr>
        <p:spPr>
          <a:xfrm>
            <a:off x="10027544" y="3505819"/>
            <a:ext cx="1545771" cy="369332"/>
          </a:xfrm>
          <a:prstGeom prst="rect">
            <a:avLst/>
          </a:prstGeom>
          <a:noFill/>
        </p:spPr>
        <p:txBody>
          <a:bodyPr wrap="square" rtlCol="0">
            <a:spAutoFit/>
          </a:bodyPr>
          <a:lstStyle/>
          <a:p>
            <a:r>
              <a:rPr lang="en-US" b="1" dirty="0">
                <a:solidFill>
                  <a:srgbClr val="FF0000"/>
                </a:solidFill>
              </a:rPr>
              <a:t>Customer 3</a:t>
            </a:r>
          </a:p>
        </p:txBody>
      </p:sp>
      <p:sp>
        <p:nvSpPr>
          <p:cNvPr id="12" name="TextBox 11">
            <a:extLst>
              <a:ext uri="{FF2B5EF4-FFF2-40B4-BE49-F238E27FC236}">
                <a16:creationId xmlns:a16="http://schemas.microsoft.com/office/drawing/2014/main" id="{2EE34267-47AA-4D91-B6DB-0097205466AA}"/>
              </a:ext>
            </a:extLst>
          </p:cNvPr>
          <p:cNvSpPr txBox="1"/>
          <p:nvPr/>
        </p:nvSpPr>
        <p:spPr>
          <a:xfrm>
            <a:off x="8134246" y="5456702"/>
            <a:ext cx="1545771" cy="369332"/>
          </a:xfrm>
          <a:prstGeom prst="rect">
            <a:avLst/>
          </a:prstGeom>
          <a:noFill/>
        </p:spPr>
        <p:txBody>
          <a:bodyPr wrap="square" rtlCol="0">
            <a:spAutoFit/>
          </a:bodyPr>
          <a:lstStyle/>
          <a:p>
            <a:r>
              <a:rPr lang="en-US" b="1" dirty="0">
                <a:solidFill>
                  <a:srgbClr val="FF0000"/>
                </a:solidFill>
              </a:rPr>
              <a:t>Customer n</a:t>
            </a:r>
          </a:p>
        </p:txBody>
      </p:sp>
      <p:pic>
        <p:nvPicPr>
          <p:cNvPr id="13" name="Picture 12">
            <a:extLst>
              <a:ext uri="{FF2B5EF4-FFF2-40B4-BE49-F238E27FC236}">
                <a16:creationId xmlns:a16="http://schemas.microsoft.com/office/drawing/2014/main" id="{F370EB6A-0CBD-45ED-B0F0-0B180ECF93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828" y="1924269"/>
            <a:ext cx="5239481" cy="3543795"/>
          </a:xfrm>
          <a:prstGeom prst="rect">
            <a:avLst/>
          </a:prstGeom>
        </p:spPr>
      </p:pic>
      <p:sp>
        <p:nvSpPr>
          <p:cNvPr id="14" name="Google Shape;319;p8">
            <a:extLst>
              <a:ext uri="{FF2B5EF4-FFF2-40B4-BE49-F238E27FC236}">
                <a16:creationId xmlns:a16="http://schemas.microsoft.com/office/drawing/2014/main" id="{78A2540C-2FA4-46CA-864B-4CC7958000DF}"/>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1897928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4" name="Google Shape;566;p18">
            <a:extLst>
              <a:ext uri="{FF2B5EF4-FFF2-40B4-BE49-F238E27FC236}">
                <a16:creationId xmlns:a16="http://schemas.microsoft.com/office/drawing/2014/main" id="{77A82C05-AE3C-4010-93C0-1D3E62F835CD}"/>
              </a:ext>
            </a:extLst>
          </p:cNvPr>
          <p:cNvSpPr txBox="1"/>
          <p:nvPr/>
        </p:nvSpPr>
        <p:spPr>
          <a:xfrm>
            <a:off x="0" y="2644170"/>
            <a:ext cx="12192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dirty="0">
                <a:solidFill>
                  <a:srgbClr val="FF4B05"/>
                </a:solidFill>
                <a:latin typeface="Helvetica Neue"/>
                <a:ea typeface="Helvetica Neue"/>
                <a:cs typeface="Helvetica Neue"/>
                <a:sym typeface="Helvetica Neue"/>
              </a:rPr>
              <a:t>THANK </a:t>
            </a:r>
            <a:r>
              <a:rPr lang="en-US" sz="9600" dirty="0">
                <a:solidFill>
                  <a:srgbClr val="FFC000"/>
                </a:solidFill>
                <a:latin typeface="Helvetica Neue"/>
                <a:ea typeface="Helvetica Neue"/>
                <a:cs typeface="Helvetica Neue"/>
                <a:sym typeface="Helvetica Neue"/>
              </a:rPr>
              <a:t>YOU!</a:t>
            </a:r>
            <a:endParaRPr sz="9600" i="1" dirty="0">
              <a:solidFill>
                <a:srgbClr val="FFC000"/>
              </a:solidFill>
              <a:latin typeface="Helvetica Neue"/>
              <a:ea typeface="Helvetica Neue"/>
              <a:cs typeface="Helvetica Neue"/>
              <a:sym typeface="Helvetica Neue"/>
            </a:endParaRPr>
          </a:p>
        </p:txBody>
      </p:sp>
      <p:sp>
        <p:nvSpPr>
          <p:cNvPr id="5" name="Google Shape;319;p8">
            <a:extLst>
              <a:ext uri="{FF2B5EF4-FFF2-40B4-BE49-F238E27FC236}">
                <a16:creationId xmlns:a16="http://schemas.microsoft.com/office/drawing/2014/main" id="{84D8CB9D-F4D2-4611-A4DD-88FF6B102517}"/>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14134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2050" name="Picture 2">
            <a:extLst>
              <a:ext uri="{FF2B5EF4-FFF2-40B4-BE49-F238E27FC236}">
                <a16:creationId xmlns:a16="http://schemas.microsoft.com/office/drawing/2014/main" id="{C3A32EE8-5685-4D18-8167-DFA597D7C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63930"/>
            <a:ext cx="5773783" cy="479406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A4BA201-63F2-4311-B439-34C4D30868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3497" y="757647"/>
            <a:ext cx="4989545" cy="4511823"/>
          </a:xfrm>
          <a:prstGeom prst="rect">
            <a:avLst/>
          </a:prstGeom>
        </p:spPr>
      </p:pic>
      <p:sp>
        <p:nvSpPr>
          <p:cNvPr id="8" name="Rectangle 7">
            <a:extLst>
              <a:ext uri="{FF2B5EF4-FFF2-40B4-BE49-F238E27FC236}">
                <a16:creationId xmlns:a16="http://schemas.microsoft.com/office/drawing/2014/main" id="{07D8DFED-CF98-4A40-9611-3E933DE5D381}"/>
              </a:ext>
            </a:extLst>
          </p:cNvPr>
          <p:cNvSpPr/>
          <p:nvPr/>
        </p:nvSpPr>
        <p:spPr>
          <a:xfrm>
            <a:off x="739563" y="1479155"/>
            <a:ext cx="4494180"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Data Science in Transport </a:t>
            </a:r>
          </a:p>
        </p:txBody>
      </p:sp>
      <p:sp>
        <p:nvSpPr>
          <p:cNvPr id="9" name="Rectangle 8">
            <a:extLst>
              <a:ext uri="{FF2B5EF4-FFF2-40B4-BE49-F238E27FC236}">
                <a16:creationId xmlns:a16="http://schemas.microsoft.com/office/drawing/2014/main" id="{5DF810C6-6A3D-4AA5-8DF8-A36EDAE8D153}"/>
              </a:ext>
            </a:extLst>
          </p:cNvPr>
          <p:cNvSpPr/>
          <p:nvPr/>
        </p:nvSpPr>
        <p:spPr>
          <a:xfrm>
            <a:off x="6731586" y="5515578"/>
            <a:ext cx="5033366"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Data Science in E-</a:t>
            </a:r>
            <a:r>
              <a:rPr lang="en-US" sz="3200" dirty="0">
                <a:ln w="0"/>
                <a:solidFill>
                  <a:srgbClr val="FF0000"/>
                </a:solidFill>
                <a:effectLst>
                  <a:outerShdw blurRad="38100" dist="19050" dir="2700000" algn="tl" rotWithShape="0">
                    <a:schemeClr val="dk1">
                      <a:alpha val="40000"/>
                    </a:schemeClr>
                  </a:outerShdw>
                </a:effectLst>
              </a:rPr>
              <a:t>C</a:t>
            </a:r>
            <a:r>
              <a:rPr lang="en-US" sz="3200" b="0" cap="none" spc="0" dirty="0">
                <a:ln w="0"/>
                <a:solidFill>
                  <a:srgbClr val="FF0000"/>
                </a:solidFill>
                <a:effectLst>
                  <a:outerShdw blurRad="38100" dist="19050" dir="2700000" algn="tl" rotWithShape="0">
                    <a:schemeClr val="dk1">
                      <a:alpha val="40000"/>
                    </a:schemeClr>
                  </a:outerShdw>
                </a:effectLst>
              </a:rPr>
              <a:t>ommerce </a:t>
            </a:r>
          </a:p>
        </p:txBody>
      </p:sp>
      <p:sp>
        <p:nvSpPr>
          <p:cNvPr id="11" name="Google Shape;319;p8">
            <a:extLst>
              <a:ext uri="{FF2B5EF4-FFF2-40B4-BE49-F238E27FC236}">
                <a16:creationId xmlns:a16="http://schemas.microsoft.com/office/drawing/2014/main" id="{ABAF1DBE-1658-43E2-B4C0-3993C1F97E52}"/>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387221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3074" name="Picture 2" descr="What Does a Data Scientist in Healthcare Do?">
            <a:extLst>
              <a:ext uri="{FF2B5EF4-FFF2-40B4-BE49-F238E27FC236}">
                <a16:creationId xmlns:a16="http://schemas.microsoft.com/office/drawing/2014/main" id="{0165E1FB-BFAE-4BE1-914D-8288C509C3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57647"/>
            <a:ext cx="5450616" cy="36314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D4E0887-F407-491D-AAC2-3459E290BA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7814" y="2864577"/>
            <a:ext cx="6667500" cy="36314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51C0898-9321-4F18-B3FC-C4E6291C6663}"/>
              </a:ext>
            </a:extLst>
          </p:cNvPr>
          <p:cNvSpPr/>
          <p:nvPr/>
        </p:nvSpPr>
        <p:spPr>
          <a:xfrm>
            <a:off x="298074" y="4980001"/>
            <a:ext cx="4854470"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Data Science in Health Care </a:t>
            </a:r>
          </a:p>
        </p:txBody>
      </p:sp>
      <p:sp>
        <p:nvSpPr>
          <p:cNvPr id="8" name="Rectangle 7">
            <a:extLst>
              <a:ext uri="{FF2B5EF4-FFF2-40B4-BE49-F238E27FC236}">
                <a16:creationId xmlns:a16="http://schemas.microsoft.com/office/drawing/2014/main" id="{9F7975BE-0712-40FB-B5A3-A328FA5C91E5}"/>
              </a:ext>
            </a:extLst>
          </p:cNvPr>
          <p:cNvSpPr/>
          <p:nvPr/>
        </p:nvSpPr>
        <p:spPr>
          <a:xfrm>
            <a:off x="5637827" y="1518724"/>
            <a:ext cx="6027484"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Data Science in Image recognition  </a:t>
            </a:r>
          </a:p>
        </p:txBody>
      </p:sp>
      <p:sp>
        <p:nvSpPr>
          <p:cNvPr id="9" name="Google Shape;319;p8">
            <a:extLst>
              <a:ext uri="{FF2B5EF4-FFF2-40B4-BE49-F238E27FC236}">
                <a16:creationId xmlns:a16="http://schemas.microsoft.com/office/drawing/2014/main" id="{D51F116E-CD9F-4246-BCB5-DF9C1889247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79647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3" name="Picture 2">
            <a:extLst>
              <a:ext uri="{FF2B5EF4-FFF2-40B4-BE49-F238E27FC236}">
                <a16:creationId xmlns:a16="http://schemas.microsoft.com/office/drawing/2014/main" id="{B8596E59-FC8F-4AC7-A854-F364137EC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59" y="2194561"/>
            <a:ext cx="6374674" cy="4663440"/>
          </a:xfrm>
          <a:prstGeom prst="rect">
            <a:avLst/>
          </a:prstGeom>
        </p:spPr>
      </p:pic>
      <p:pic>
        <p:nvPicPr>
          <p:cNvPr id="4100" name="Picture 4" descr="How Gaming Can Change the Data Science Industry | by EJ Ozyazgan | Towards Data  Science">
            <a:extLst>
              <a:ext uri="{FF2B5EF4-FFF2-40B4-BE49-F238E27FC236}">
                <a16:creationId xmlns:a16="http://schemas.microsoft.com/office/drawing/2014/main" id="{61157AAF-DCCB-4C39-9EA9-25D4743209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757647"/>
            <a:ext cx="5537019" cy="43815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3170868-74A3-466B-BD29-0521FBA6A8D7}"/>
              </a:ext>
            </a:extLst>
          </p:cNvPr>
          <p:cNvSpPr/>
          <p:nvPr/>
        </p:nvSpPr>
        <p:spPr>
          <a:xfrm>
            <a:off x="972441" y="1286598"/>
            <a:ext cx="4185377" cy="1077218"/>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Data Science in </a:t>
            </a:r>
          </a:p>
          <a:p>
            <a:pPr algn="ctr"/>
            <a:r>
              <a:rPr lang="en-US" sz="3200" b="0" cap="none" spc="0" dirty="0">
                <a:ln w="0"/>
                <a:solidFill>
                  <a:srgbClr val="FF0000"/>
                </a:solidFill>
                <a:effectLst>
                  <a:outerShdw blurRad="38100" dist="19050" dir="2700000" algn="tl" rotWithShape="0">
                    <a:schemeClr val="dk1">
                      <a:alpha val="40000"/>
                    </a:schemeClr>
                  </a:outerShdw>
                </a:effectLst>
              </a:rPr>
              <a:t>Airline Routing Planning</a:t>
            </a:r>
            <a:endParaRPr lang="en-US" sz="3200" b="1" i="0" dirty="0">
              <a:solidFill>
                <a:srgbClr val="273239"/>
              </a:solidFill>
              <a:effectLst/>
              <a:latin typeface="urw-din"/>
            </a:endParaRPr>
          </a:p>
        </p:txBody>
      </p:sp>
      <p:sp>
        <p:nvSpPr>
          <p:cNvPr id="9" name="Rectangle 8">
            <a:extLst>
              <a:ext uri="{FF2B5EF4-FFF2-40B4-BE49-F238E27FC236}">
                <a16:creationId xmlns:a16="http://schemas.microsoft.com/office/drawing/2014/main" id="{F49BE84B-4559-4783-82E4-1DBC2B7E1D94}"/>
              </a:ext>
            </a:extLst>
          </p:cNvPr>
          <p:cNvSpPr/>
          <p:nvPr/>
        </p:nvSpPr>
        <p:spPr>
          <a:xfrm>
            <a:off x="7119012" y="5185543"/>
            <a:ext cx="4095224" cy="584775"/>
          </a:xfrm>
          <a:prstGeom prst="rect">
            <a:avLst/>
          </a:prstGeom>
          <a:noFill/>
        </p:spPr>
        <p:txBody>
          <a:bodyPr wrap="none" lIns="91440" tIns="45720" rIns="91440" bIns="45720">
            <a:spAutoFit/>
          </a:bodyPr>
          <a:lstStyle/>
          <a:p>
            <a:pPr algn="ctr"/>
            <a:r>
              <a:rPr lang="en-US" sz="3200" b="0" cap="none" spc="0" dirty="0">
                <a:ln w="0"/>
                <a:solidFill>
                  <a:srgbClr val="FF0000"/>
                </a:solidFill>
                <a:effectLst>
                  <a:outerShdw blurRad="38100" dist="19050" dir="2700000" algn="tl" rotWithShape="0">
                    <a:schemeClr val="dk1">
                      <a:alpha val="40000"/>
                    </a:schemeClr>
                  </a:outerShdw>
                </a:effectLst>
              </a:rPr>
              <a:t>Data Science in Gaming</a:t>
            </a:r>
            <a:endParaRPr lang="en-US" sz="3200" b="1" i="0" dirty="0">
              <a:solidFill>
                <a:srgbClr val="273239"/>
              </a:solidFill>
              <a:effectLst/>
              <a:latin typeface="urw-din"/>
            </a:endParaRPr>
          </a:p>
        </p:txBody>
      </p:sp>
      <p:sp>
        <p:nvSpPr>
          <p:cNvPr id="11" name="Google Shape;319;p8">
            <a:extLst>
              <a:ext uri="{FF2B5EF4-FFF2-40B4-BE49-F238E27FC236}">
                <a16:creationId xmlns:a16="http://schemas.microsoft.com/office/drawing/2014/main" id="{BCE047D2-F4CC-4295-9F94-781D439BC6EF}"/>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69539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sp>
        <p:nvSpPr>
          <p:cNvPr id="2" name="Rectangle 1">
            <a:extLst>
              <a:ext uri="{FF2B5EF4-FFF2-40B4-BE49-F238E27FC236}">
                <a16:creationId xmlns:a16="http://schemas.microsoft.com/office/drawing/2014/main" id="{A403A682-D335-4331-8B9F-C8DBFCDC51DA}"/>
              </a:ext>
            </a:extLst>
          </p:cNvPr>
          <p:cNvSpPr/>
          <p:nvPr/>
        </p:nvSpPr>
        <p:spPr>
          <a:xfrm>
            <a:off x="2230956" y="2767280"/>
            <a:ext cx="7991355" cy="1323439"/>
          </a:xfrm>
          <a:prstGeom prst="rect">
            <a:avLst/>
          </a:prstGeom>
          <a:noFill/>
        </p:spPr>
        <p:txBody>
          <a:bodyPr wrap="none" lIns="91440" tIns="45720" rIns="91440" bIns="45720">
            <a:spAutoFit/>
          </a:bodyPr>
          <a:lstStyle/>
          <a:p>
            <a:pPr algn="ctr"/>
            <a:r>
              <a:rPr lang="en-US" sz="8000" b="1" cap="none" spc="0" dirty="0">
                <a:ln w="0"/>
                <a:solidFill>
                  <a:srgbClr val="FF6600"/>
                </a:solidFill>
                <a:effectLst>
                  <a:outerShdw blurRad="38100" dist="19050" dir="2700000" algn="tl" rotWithShape="0">
                    <a:schemeClr val="dk1">
                      <a:alpha val="40000"/>
                    </a:schemeClr>
                  </a:outerShdw>
                </a:effectLst>
              </a:rPr>
              <a:t>Introduction to DS</a:t>
            </a:r>
          </a:p>
        </p:txBody>
      </p:sp>
      <p:sp>
        <p:nvSpPr>
          <p:cNvPr id="5" name="Google Shape;319;p8">
            <a:extLst>
              <a:ext uri="{FF2B5EF4-FFF2-40B4-BE49-F238E27FC236}">
                <a16:creationId xmlns:a16="http://schemas.microsoft.com/office/drawing/2014/main" id="{D7165EF8-BDED-49AE-AB09-6FFC746A70AC}"/>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63675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4" name="Picture 2" descr="Image result for data scientist">
            <a:extLst>
              <a:ext uri="{FF2B5EF4-FFF2-40B4-BE49-F238E27FC236}">
                <a16:creationId xmlns:a16="http://schemas.microsoft.com/office/drawing/2014/main" id="{A8EEA939-8C72-413E-8496-C357E8C89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5" y="1079115"/>
            <a:ext cx="6457950" cy="577888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19;p8">
            <a:extLst>
              <a:ext uri="{FF2B5EF4-FFF2-40B4-BE49-F238E27FC236}">
                <a16:creationId xmlns:a16="http://schemas.microsoft.com/office/drawing/2014/main" id="{DD2320DA-D93D-45C5-B48B-354AAD166EC0}"/>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400501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9571F2-DE88-45C8-A917-79BC283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5256" y="137256"/>
            <a:ext cx="2120058" cy="620391"/>
          </a:xfrm>
          <a:prstGeom prst="rect">
            <a:avLst/>
          </a:prstGeom>
        </p:spPr>
      </p:pic>
      <p:pic>
        <p:nvPicPr>
          <p:cNvPr id="10" name="Picture 9">
            <a:extLst>
              <a:ext uri="{FF2B5EF4-FFF2-40B4-BE49-F238E27FC236}">
                <a16:creationId xmlns:a16="http://schemas.microsoft.com/office/drawing/2014/main" id="{D462A19C-FAC6-4805-B12A-DC04143DC99D}"/>
              </a:ext>
            </a:extLst>
          </p:cNvPr>
          <p:cNvPicPr>
            <a:picLocks noChangeAspect="1"/>
          </p:cNvPicPr>
          <p:nvPr/>
        </p:nvPicPr>
        <p:blipFill>
          <a:blip r:embed="rId3"/>
          <a:stretch>
            <a:fillRect/>
          </a:stretch>
        </p:blipFill>
        <p:spPr>
          <a:xfrm>
            <a:off x="0" y="0"/>
            <a:ext cx="1332414" cy="757647"/>
          </a:xfrm>
          <a:prstGeom prst="rect">
            <a:avLst/>
          </a:prstGeom>
        </p:spPr>
      </p:pic>
      <p:pic>
        <p:nvPicPr>
          <p:cNvPr id="5" name="Picture 4">
            <a:extLst>
              <a:ext uri="{FF2B5EF4-FFF2-40B4-BE49-F238E27FC236}">
                <a16:creationId xmlns:a16="http://schemas.microsoft.com/office/drawing/2014/main" id="{B0D5A5AB-8982-4630-B386-A7CEE33361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776" y="972502"/>
            <a:ext cx="7683480" cy="4912995"/>
          </a:xfrm>
          <a:prstGeom prst="rect">
            <a:avLst/>
          </a:prstGeom>
        </p:spPr>
      </p:pic>
      <p:sp>
        <p:nvSpPr>
          <p:cNvPr id="6" name="Google Shape;319;p8">
            <a:extLst>
              <a:ext uri="{FF2B5EF4-FFF2-40B4-BE49-F238E27FC236}">
                <a16:creationId xmlns:a16="http://schemas.microsoft.com/office/drawing/2014/main" id="{CE751666-3EA2-4791-8B5A-CB14492E5751}"/>
              </a:ext>
            </a:extLst>
          </p:cNvPr>
          <p:cNvSpPr txBox="1"/>
          <p:nvPr/>
        </p:nvSpPr>
        <p:spPr>
          <a:xfrm>
            <a:off x="7616712" y="6586547"/>
            <a:ext cx="3715317" cy="21671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900"/>
              <a:buFont typeface="Helvetica Neue"/>
              <a:buNone/>
            </a:pPr>
            <a:r>
              <a:rPr lang="en-US" sz="900" b="0" i="0" u="none" strike="noStrike" cap="none" dirty="0">
                <a:solidFill>
                  <a:schemeClr val="dk1"/>
                </a:solidFill>
                <a:latin typeface="Helvetica Neue"/>
                <a:ea typeface="Helvetica Neue"/>
                <a:cs typeface="Helvetica Neue"/>
                <a:sym typeface="Helvetica Neue"/>
              </a:rPr>
              <a:t>CONFIDENTIAL &amp; PROPRIETARY 2022 – </a:t>
            </a:r>
            <a:r>
              <a:rPr lang="en-US" sz="900" b="0" i="0" u="none" strike="noStrike" cap="none" dirty="0" err="1">
                <a:solidFill>
                  <a:schemeClr val="dk1"/>
                </a:solidFill>
                <a:latin typeface="Helvetica Neue"/>
                <a:ea typeface="Helvetica Neue"/>
                <a:cs typeface="Helvetica Neue"/>
                <a:sym typeface="Helvetica Neue"/>
              </a:rPr>
              <a:t>Adverk</a:t>
            </a:r>
            <a:r>
              <a:rPr lang="en-US" sz="900" b="0" i="0" u="none" strike="noStrike" cap="none" dirty="0">
                <a:solidFill>
                  <a:schemeClr val="dk1"/>
                </a:solidFill>
                <a:latin typeface="Helvetica Neue"/>
                <a:ea typeface="Helvetica Neue"/>
                <a:cs typeface="Helvetica Neue"/>
                <a:sym typeface="Helvetica Neue"/>
              </a:rPr>
              <a:t> Technologies</a:t>
            </a:r>
            <a:endParaRPr dirty="0"/>
          </a:p>
        </p:txBody>
      </p:sp>
    </p:spTree>
    <p:extLst>
      <p:ext uri="{BB962C8B-B14F-4D97-AF65-F5344CB8AC3E}">
        <p14:creationId xmlns:p14="http://schemas.microsoft.com/office/powerpoint/2010/main" val="2965331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681</Words>
  <Application>Microsoft Office PowerPoint</Application>
  <PresentationFormat>Widescreen</PresentationFormat>
  <Paragraphs>103</Paragraphs>
  <Slides>36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vt:lpstr>
      <vt:lpstr>Calibri</vt:lpstr>
      <vt:lpstr>Calibri Light</vt:lpstr>
      <vt:lpstr>Helvetica Neue</vt:lpstr>
      <vt:lpstr>Merriweather</vt:lpstr>
      <vt:lpstr>Nirmala UI</vt:lpstr>
      <vt:lpstr>Tahoma</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sparsh bagal</dc:creator>
  <cp:lastModifiedBy>sparsh bagal</cp:lastModifiedBy>
  <cp:revision>59</cp:revision>
  <dcterms:created xsi:type="dcterms:W3CDTF">2022-11-07T08:36:52Z</dcterms:created>
  <dcterms:modified xsi:type="dcterms:W3CDTF">2022-11-09T16:08:04Z</dcterms:modified>
</cp:coreProperties>
</file>