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57" r:id="rId6"/>
    <p:sldId id="274" r:id="rId7"/>
    <p:sldId id="275" r:id="rId8"/>
    <p:sldId id="261" r:id="rId9"/>
    <p:sldId id="260" r:id="rId10"/>
    <p:sldId id="262" r:id="rId11"/>
    <p:sldId id="263" r:id="rId12"/>
    <p:sldId id="266" r:id="rId13"/>
    <p:sldId id="264" r:id="rId14"/>
    <p:sldId id="265" r:id="rId15"/>
    <p:sldId id="270" r:id="rId16"/>
    <p:sldId id="267" r:id="rId17"/>
    <p:sldId id="268" r:id="rId18"/>
    <p:sldId id="269" r:id="rId19"/>
    <p:sldId id="271" r:id="rId20"/>
    <p:sldId id="27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A08A3-EB29-4EB8-9626-1946D93FBC40}" v="20" dt="2021-11-01T01:45:54.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33484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322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65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614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5899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820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6467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7170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22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669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2035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11/1/2021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7132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20D47-9FDF-44E2-82B2-6387B8CD3E45}"/>
              </a:ext>
            </a:extLst>
          </p:cNvPr>
          <p:cNvSpPr>
            <a:spLocks noGrp="1"/>
          </p:cNvSpPr>
          <p:nvPr>
            <p:ph type="ctrTitle"/>
          </p:nvPr>
        </p:nvSpPr>
        <p:spPr>
          <a:xfrm>
            <a:off x="1713390" y="1035540"/>
            <a:ext cx="1694399" cy="1624991"/>
          </a:xfrm>
        </p:spPr>
        <p:txBody>
          <a:bodyPr vert="horz" lIns="91440" tIns="45720" rIns="91440" bIns="45720" rtlCol="0" anchor="t">
            <a:normAutofit/>
          </a:bodyPr>
          <a:lstStyle/>
          <a:p>
            <a:r>
              <a:rPr lang="en-US" sz="2400" dirty="0"/>
              <a:t>Project</a:t>
            </a:r>
            <a:endParaRPr lang="en-US" sz="2400" kern="1200" cap="all" spc="30" baseline="0" dirty="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A35BA00F-E9C4-4087-9557-26285F82E0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11664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A966AB-309A-457C-9247-D44FD2A06889}"/>
              </a:ext>
            </a:extLst>
          </p:cNvPr>
          <p:cNvSpPr txBox="1"/>
          <p:nvPr/>
        </p:nvSpPr>
        <p:spPr>
          <a:xfrm>
            <a:off x="3078077" y="1045862"/>
            <a:ext cx="8002974" cy="400110"/>
          </a:xfrm>
          <a:prstGeom prst="rect">
            <a:avLst/>
          </a:prstGeom>
          <a:noFill/>
        </p:spPr>
        <p:txBody>
          <a:bodyPr wrap="square" rtlCol="0">
            <a:spAutoFit/>
          </a:bodyPr>
          <a:lstStyle/>
          <a:p>
            <a:pPr algn="ctr"/>
            <a:r>
              <a:rPr lang="en-US" sz="2000" b="1" dirty="0">
                <a:solidFill>
                  <a:srgbClr val="2D3B45"/>
                </a:solidFill>
                <a:latin typeface="Lato Extended"/>
              </a:rPr>
              <a:t>ANALYSIS OF GERMAN CREDIT DATA </a:t>
            </a:r>
            <a:endParaRPr lang="en-US" sz="2000" b="1" dirty="0"/>
          </a:p>
        </p:txBody>
      </p:sp>
      <p:sp>
        <p:nvSpPr>
          <p:cNvPr id="7" name="TextBox 6">
            <a:extLst>
              <a:ext uri="{FF2B5EF4-FFF2-40B4-BE49-F238E27FC236}">
                <a16:creationId xmlns:a16="http://schemas.microsoft.com/office/drawing/2014/main" id="{440B0D3D-FC53-4A68-B408-D5DFB8A9B848}"/>
              </a:ext>
            </a:extLst>
          </p:cNvPr>
          <p:cNvSpPr txBox="1"/>
          <p:nvPr/>
        </p:nvSpPr>
        <p:spPr>
          <a:xfrm>
            <a:off x="4158647" y="1892042"/>
            <a:ext cx="3689647" cy="1710596"/>
          </a:xfrm>
          <a:prstGeom prst="rect">
            <a:avLst/>
          </a:prstGeom>
          <a:noFill/>
        </p:spPr>
        <p:txBody>
          <a:bodyPr wrap="square" rtlCol="0">
            <a:spAutoFit/>
          </a:bodyPr>
          <a:lstStyle/>
          <a:p>
            <a:pPr algn="ctr">
              <a:lnSpc>
                <a:spcPct val="150000"/>
              </a:lnSpc>
            </a:pPr>
            <a:r>
              <a:rPr lang="en-US" dirty="0">
                <a:latin typeface="Abadi Extra Light" panose="020B0204020104020204" pitchFamily="34" charset="0"/>
              </a:rPr>
              <a:t>By Project Group 14</a:t>
            </a:r>
          </a:p>
          <a:p>
            <a:pPr algn="ctr">
              <a:lnSpc>
                <a:spcPct val="150000"/>
              </a:lnSpc>
            </a:pPr>
            <a:r>
              <a:rPr lang="en-US" b="1" dirty="0">
                <a:latin typeface="Abadi Extra Light" panose="020B0204020104020204" pitchFamily="34" charset="0"/>
              </a:rPr>
              <a:t>Rohith </a:t>
            </a:r>
            <a:r>
              <a:rPr lang="en-US" b="1" dirty="0" err="1">
                <a:latin typeface="Abadi Extra Light" panose="020B0204020104020204" pitchFamily="34" charset="0"/>
              </a:rPr>
              <a:t>Kanakagiri</a:t>
            </a:r>
            <a:endParaRPr lang="en-US" b="1" dirty="0">
              <a:latin typeface="Abadi Extra Light" panose="020B0204020104020204" pitchFamily="34" charset="0"/>
            </a:endParaRPr>
          </a:p>
          <a:p>
            <a:pPr algn="ctr">
              <a:lnSpc>
                <a:spcPct val="150000"/>
              </a:lnSpc>
            </a:pPr>
            <a:r>
              <a:rPr lang="en-US" b="1" dirty="0">
                <a:latin typeface="Abadi Extra Light" panose="020B0204020104020204" pitchFamily="34" charset="0"/>
              </a:rPr>
              <a:t>Sai Vinay Teja </a:t>
            </a:r>
            <a:r>
              <a:rPr lang="en-US" b="1" dirty="0" err="1">
                <a:latin typeface="Abadi Extra Light" panose="020B0204020104020204" pitchFamily="34" charset="0"/>
              </a:rPr>
              <a:t>Jakku</a:t>
            </a:r>
            <a:endParaRPr lang="en-US" b="1" dirty="0">
              <a:latin typeface="Abadi Extra Light" panose="020B0204020104020204" pitchFamily="34" charset="0"/>
            </a:endParaRPr>
          </a:p>
          <a:p>
            <a:pPr algn="ctr">
              <a:lnSpc>
                <a:spcPct val="150000"/>
              </a:lnSpc>
            </a:pPr>
            <a:r>
              <a:rPr lang="en-US" b="1" dirty="0">
                <a:latin typeface="Abadi Extra Light" panose="020B0204020104020204" pitchFamily="34" charset="0"/>
              </a:rPr>
              <a:t>Anurag </a:t>
            </a:r>
            <a:r>
              <a:rPr lang="en-US" b="1" dirty="0" err="1">
                <a:latin typeface="Abadi Extra Light" panose="020B0204020104020204" pitchFamily="34" charset="0"/>
              </a:rPr>
              <a:t>Palanki</a:t>
            </a:r>
            <a:endParaRPr lang="en-US" b="1" dirty="0">
              <a:latin typeface="Abadi Extra Light" panose="020B0204020104020204" pitchFamily="34" charset="0"/>
            </a:endParaRPr>
          </a:p>
        </p:txBody>
      </p:sp>
      <p:sp>
        <p:nvSpPr>
          <p:cNvPr id="8" name="TextBox 7">
            <a:extLst>
              <a:ext uri="{FF2B5EF4-FFF2-40B4-BE49-F238E27FC236}">
                <a16:creationId xmlns:a16="http://schemas.microsoft.com/office/drawing/2014/main" id="{074D648D-583D-4997-B158-974AA23E08B7}"/>
              </a:ext>
            </a:extLst>
          </p:cNvPr>
          <p:cNvSpPr txBox="1"/>
          <p:nvPr/>
        </p:nvSpPr>
        <p:spPr>
          <a:xfrm>
            <a:off x="266700" y="6112314"/>
            <a:ext cx="11658600" cy="307777"/>
          </a:xfrm>
          <a:prstGeom prst="rect">
            <a:avLst/>
          </a:prstGeom>
          <a:noFill/>
        </p:spPr>
        <p:txBody>
          <a:bodyPr wrap="square" rtlCol="0">
            <a:spAutoFit/>
          </a:bodyPr>
          <a:lstStyle/>
          <a:p>
            <a:pPr algn="ctr"/>
            <a:r>
              <a:rPr lang="en-US" sz="1400" dirty="0">
                <a:latin typeface="Abadi Extra Light" panose="020B0204020104020204" pitchFamily="34" charset="0"/>
              </a:rPr>
              <a:t>IE 6600				Computation &amp; Visualization				DAE Fall 2021  </a:t>
            </a:r>
          </a:p>
        </p:txBody>
      </p:sp>
    </p:spTree>
    <p:extLst>
      <p:ext uri="{BB962C8B-B14F-4D97-AF65-F5344CB8AC3E}">
        <p14:creationId xmlns:p14="http://schemas.microsoft.com/office/powerpoint/2010/main" val="1198590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C7F04-CAD8-44D6-9950-01AF183DF103}"/>
              </a:ext>
            </a:extLst>
          </p:cNvPr>
          <p:cNvSpPr>
            <a:spLocks noGrp="1"/>
          </p:cNvSpPr>
          <p:nvPr>
            <p:ph type="title"/>
          </p:nvPr>
        </p:nvSpPr>
        <p:spPr>
          <a:xfrm>
            <a:off x="695325" y="897753"/>
            <a:ext cx="3635046" cy="1575391"/>
          </a:xfrm>
        </p:spPr>
        <p:txBody>
          <a:bodyPr>
            <a:normAutofit/>
          </a:bodyPr>
          <a:lstStyle/>
          <a:p>
            <a:r>
              <a:rPr lang="en-US" dirty="0"/>
              <a:t>Density plot for men</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37B673-1687-4011-AA7E-9F887149D6C0}"/>
              </a:ext>
            </a:extLst>
          </p:cNvPr>
          <p:cNvSpPr>
            <a:spLocks noGrp="1"/>
          </p:cNvSpPr>
          <p:nvPr>
            <p:ph idx="1"/>
          </p:nvPr>
        </p:nvSpPr>
        <p:spPr>
          <a:xfrm>
            <a:off x="695325" y="2710035"/>
            <a:ext cx="3519994" cy="2860671"/>
          </a:xfrm>
        </p:spPr>
        <p:txBody>
          <a:bodyPr>
            <a:normAutofit/>
          </a:bodyPr>
          <a:lstStyle/>
          <a:p>
            <a:pPr algn="just"/>
            <a:r>
              <a:rPr lang="en-US" sz="1800" dirty="0">
                <a:effectLst/>
                <a:latin typeface="Abadi Extra Light" panose="020B0204020104020204" pitchFamily="34" charset="0"/>
                <a:ea typeface="Cambria" panose="02040503050406030204" pitchFamily="18" charset="0"/>
                <a:cs typeface="Times New Roman" panose="02020603050405020304" pitchFamily="18" charset="0"/>
              </a:rPr>
              <a:t>Density plot of men applicants and age showing that the number of young men being classified as bad risk are slightly more than the number of young men being classified Good risk</a:t>
            </a:r>
            <a:endParaRPr lang="en-US" dirty="0">
              <a:latin typeface="Abadi Extra Light" panose="020B0204020104020204" pitchFamily="34" charset="0"/>
              <a:cs typeface="Times New Roman" panose="02020603050405020304" pitchFamily="18" charset="0"/>
            </a:endParaRPr>
          </a:p>
        </p:txBody>
      </p:sp>
      <p:pic>
        <p:nvPicPr>
          <p:cNvPr id="4" name="Picture" descr="Chart&#10;&#10;Description automatically generated">
            <a:extLst>
              <a:ext uri="{FF2B5EF4-FFF2-40B4-BE49-F238E27FC236}">
                <a16:creationId xmlns:a16="http://schemas.microsoft.com/office/drawing/2014/main" id="{44B2EAE6-7933-4B72-91CD-797F5D6F897A}"/>
              </a:ext>
            </a:extLst>
          </p:cNvPr>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347567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4ECD6-2985-4E04-87D5-C4733302F9FE}"/>
              </a:ext>
            </a:extLst>
          </p:cNvPr>
          <p:cNvSpPr>
            <a:spLocks noGrp="1"/>
          </p:cNvSpPr>
          <p:nvPr>
            <p:ph type="title"/>
          </p:nvPr>
        </p:nvSpPr>
        <p:spPr>
          <a:xfrm>
            <a:off x="695325" y="897753"/>
            <a:ext cx="3635046" cy="1575391"/>
          </a:xfrm>
        </p:spPr>
        <p:txBody>
          <a:bodyPr>
            <a:normAutofit/>
          </a:bodyPr>
          <a:lstStyle/>
          <a:p>
            <a:r>
              <a:rPr lang="en-US" dirty="0"/>
              <a:t>Density plot for women</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F6886A1-B181-49F9-8ED6-4D692E890047}"/>
              </a:ext>
            </a:extLst>
          </p:cNvPr>
          <p:cNvSpPr>
            <a:spLocks noGrp="1"/>
          </p:cNvSpPr>
          <p:nvPr>
            <p:ph idx="1"/>
          </p:nvPr>
        </p:nvSpPr>
        <p:spPr>
          <a:xfrm>
            <a:off x="695325" y="2710035"/>
            <a:ext cx="3587668" cy="3500265"/>
          </a:xfrm>
        </p:spPr>
        <p:txBody>
          <a:bodyPr>
            <a:normAutofit/>
          </a:bodyPr>
          <a:lstStyle/>
          <a:p>
            <a:pPr algn="just"/>
            <a:r>
              <a:rPr lang="en-US" sz="1800" dirty="0">
                <a:effectLst/>
                <a:latin typeface="Abadi Extra Light" panose="020B0204020104020204" pitchFamily="34" charset="0"/>
                <a:ea typeface="Cambria" panose="02040503050406030204" pitchFamily="18" charset="0"/>
                <a:cs typeface="Times New Roman" panose="02020603050405020304" pitchFamily="18" charset="0"/>
              </a:rPr>
              <a:t>Density plot of women applicants and age showing that the number of young females being classified as bad risk is drastically more than the number of young women being classified Good risk</a:t>
            </a:r>
            <a:endParaRPr lang="en-US" dirty="0">
              <a:latin typeface="Abadi Extra Light" panose="020B0204020104020204" pitchFamily="34" charset="0"/>
              <a:cs typeface="Times New Roman" panose="02020603050405020304" pitchFamily="18" charset="0"/>
            </a:endParaRPr>
          </a:p>
        </p:txBody>
      </p:sp>
      <p:pic>
        <p:nvPicPr>
          <p:cNvPr id="4" name="Picture" descr="Chart&#10;&#10;Description automatically generated">
            <a:extLst>
              <a:ext uri="{FF2B5EF4-FFF2-40B4-BE49-F238E27FC236}">
                <a16:creationId xmlns:a16="http://schemas.microsoft.com/office/drawing/2014/main" id="{08E51EF6-BF68-443F-A3B9-45A515B2B312}"/>
              </a:ext>
            </a:extLst>
          </p:cNvPr>
          <p:cNvPicPr>
            <a:picLocks/>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250666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B598E-2552-49C4-B23E-F643FB17E7E4}"/>
              </a:ext>
            </a:extLst>
          </p:cNvPr>
          <p:cNvSpPr>
            <a:spLocks noGrp="1"/>
          </p:cNvSpPr>
          <p:nvPr>
            <p:ph type="title"/>
          </p:nvPr>
        </p:nvSpPr>
        <p:spPr>
          <a:xfrm>
            <a:off x="695325" y="897753"/>
            <a:ext cx="3635046" cy="1575391"/>
          </a:xfrm>
        </p:spPr>
        <p:txBody>
          <a:bodyPr>
            <a:normAutofit/>
          </a:bodyPr>
          <a:lstStyle/>
          <a:p>
            <a:r>
              <a:rPr lang="en-US" dirty="0"/>
              <a:t>Stacked bar plot</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2FEBFC-D4F9-4514-9DCD-2AD3536A97F9}"/>
              </a:ext>
            </a:extLst>
          </p:cNvPr>
          <p:cNvSpPr>
            <a:spLocks noGrp="1"/>
          </p:cNvSpPr>
          <p:nvPr>
            <p:ph idx="1"/>
          </p:nvPr>
        </p:nvSpPr>
        <p:spPr>
          <a:xfrm>
            <a:off x="695325" y="2710035"/>
            <a:ext cx="3587668" cy="3500265"/>
          </a:xfrm>
        </p:spPr>
        <p:txBody>
          <a:bodyPr>
            <a:normAutofit/>
          </a:bodyPr>
          <a:lstStyle/>
          <a:p>
            <a:pPr algn="just"/>
            <a:r>
              <a:rPr lang="en-US" sz="1800" dirty="0">
                <a:latin typeface="Abadi Extra Light" panose="020B0204020104020204" pitchFamily="34" charset="0"/>
                <a:ea typeface="Cambria" panose="02040503050406030204" pitchFamily="18" charset="0"/>
                <a:cs typeface="Times New Roman" panose="02020603050405020304" pitchFamily="18" charset="0"/>
              </a:rPr>
              <a:t>P</a:t>
            </a:r>
            <a:r>
              <a:rPr lang="en-US" sz="1800" dirty="0">
                <a:effectLst/>
                <a:latin typeface="Abadi Extra Light" panose="020B0204020104020204" pitchFamily="34" charset="0"/>
                <a:ea typeface="Cambria" panose="02040503050406030204" pitchFamily="18" charset="0"/>
                <a:cs typeface="Times New Roman" panose="02020603050405020304" pitchFamily="18" charset="0"/>
              </a:rPr>
              <a:t>roperty vs gender shows us that the percentage of young women having property or building and society savings agreements/life insurances is more than that of men but in the end they are still rejected more</a:t>
            </a:r>
            <a:endParaRPr lang="en-US" dirty="0">
              <a:latin typeface="Abadi Extra Light" panose="020B0204020104020204" pitchFamily="34" charset="0"/>
            </a:endParaRPr>
          </a:p>
        </p:txBody>
      </p:sp>
      <p:pic>
        <p:nvPicPr>
          <p:cNvPr id="4" name="Picture">
            <a:extLst>
              <a:ext uri="{FF2B5EF4-FFF2-40B4-BE49-F238E27FC236}">
                <a16:creationId xmlns:a16="http://schemas.microsoft.com/office/drawing/2014/main" id="{14F22476-BE6A-4085-AFA3-3D07FBA66F46}"/>
              </a:ext>
            </a:extLst>
          </p:cNvPr>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214247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FCAD7-C4C9-41B2-9A68-2F79CCF7195A}"/>
              </a:ext>
            </a:extLst>
          </p:cNvPr>
          <p:cNvSpPr>
            <a:spLocks noGrp="1"/>
          </p:cNvSpPr>
          <p:nvPr>
            <p:ph type="title"/>
          </p:nvPr>
        </p:nvSpPr>
        <p:spPr>
          <a:xfrm>
            <a:off x="695325" y="897753"/>
            <a:ext cx="3635046" cy="1575391"/>
          </a:xfrm>
        </p:spPr>
        <p:txBody>
          <a:bodyPr>
            <a:normAutofit/>
          </a:bodyPr>
          <a:lstStyle/>
          <a:p>
            <a:r>
              <a:rPr lang="en-US" sz="3700" dirty="0"/>
              <a:t>Boxplot for credit amount</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08E4D3A-E3C4-4FC5-9AC7-FF0040B364B6}"/>
              </a:ext>
            </a:extLst>
          </p:cNvPr>
          <p:cNvSpPr>
            <a:spLocks noGrp="1"/>
          </p:cNvSpPr>
          <p:nvPr>
            <p:ph idx="1"/>
          </p:nvPr>
        </p:nvSpPr>
        <p:spPr>
          <a:xfrm>
            <a:off x="695325" y="2710035"/>
            <a:ext cx="3587668" cy="3500265"/>
          </a:xfrm>
        </p:spPr>
        <p:txBody>
          <a:bodyPr>
            <a:normAutofit/>
          </a:bodyPr>
          <a:lstStyle/>
          <a:p>
            <a:pPr algn="just"/>
            <a:r>
              <a:rPr lang="en-US" dirty="0">
                <a:latin typeface="Abadi Extra Light" panose="020B0204020104020204" pitchFamily="34" charset="0"/>
              </a:rPr>
              <a:t>This box plot shows higher  credit amount is associated with higher rejections and lower credit amount has high approvals </a:t>
            </a:r>
          </a:p>
        </p:txBody>
      </p:sp>
      <p:pic>
        <p:nvPicPr>
          <p:cNvPr id="4" name="Picture" descr="Chart, box and whisker chart&#10;&#10;Description automatically generated">
            <a:extLst>
              <a:ext uri="{FF2B5EF4-FFF2-40B4-BE49-F238E27FC236}">
                <a16:creationId xmlns:a16="http://schemas.microsoft.com/office/drawing/2014/main" id="{1369C035-88CD-4247-96F5-2446A6DDAD39}"/>
              </a:ext>
            </a:extLst>
          </p:cNvPr>
          <p:cNvPicPr>
            <a:picLocks/>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211540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9F52B-8FFB-403A-8864-CA6EDA64C71E}"/>
              </a:ext>
            </a:extLst>
          </p:cNvPr>
          <p:cNvSpPr>
            <a:spLocks noGrp="1"/>
          </p:cNvSpPr>
          <p:nvPr>
            <p:ph type="title"/>
          </p:nvPr>
        </p:nvSpPr>
        <p:spPr>
          <a:xfrm>
            <a:off x="695325" y="897753"/>
            <a:ext cx="3635046" cy="1575391"/>
          </a:xfrm>
        </p:spPr>
        <p:txBody>
          <a:bodyPr>
            <a:normAutofit/>
          </a:bodyPr>
          <a:lstStyle/>
          <a:p>
            <a:pPr>
              <a:lnSpc>
                <a:spcPct val="90000"/>
              </a:lnSpc>
            </a:pPr>
            <a:r>
              <a:rPr lang="en-US" sz="3100" dirty="0"/>
              <a:t>Scatter plot for credit amount and duration</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033E04-3660-493C-BDE1-65C0AD104A30}"/>
              </a:ext>
            </a:extLst>
          </p:cNvPr>
          <p:cNvSpPr>
            <a:spLocks noGrp="1"/>
          </p:cNvSpPr>
          <p:nvPr>
            <p:ph idx="1"/>
          </p:nvPr>
        </p:nvSpPr>
        <p:spPr>
          <a:xfrm>
            <a:off x="695325" y="2710035"/>
            <a:ext cx="3587668" cy="3500265"/>
          </a:xfrm>
        </p:spPr>
        <p:txBody>
          <a:bodyPr>
            <a:normAutofit/>
          </a:bodyPr>
          <a:lstStyle/>
          <a:p>
            <a:pPr algn="just"/>
            <a:r>
              <a:rPr lang="en-US" sz="1800" i="1" dirty="0">
                <a:effectLst/>
                <a:latin typeface="Abadi Extra Light" panose="020B0204020104020204" pitchFamily="34" charset="0"/>
                <a:ea typeface="Cambria" panose="02040503050406030204" pitchFamily="18" charset="0"/>
                <a:cs typeface="Times New Roman" panose="02020603050405020304" pitchFamily="18" charset="0"/>
              </a:rPr>
              <a:t>Young women take up smaller amounts of loans than men for similar duration but contrary to the above plot the number of women getting rejected in this case are very high as compared to men</a:t>
            </a:r>
            <a:endParaRPr lang="en-US" dirty="0">
              <a:latin typeface="Abadi Extra Light" panose="020B0204020104020204" pitchFamily="34" charset="0"/>
            </a:endParaRPr>
          </a:p>
        </p:txBody>
      </p:sp>
      <p:pic>
        <p:nvPicPr>
          <p:cNvPr id="4" name="Picture" descr="Chart, scatter chart&#10;&#10;Description automatically generated">
            <a:extLst>
              <a:ext uri="{FF2B5EF4-FFF2-40B4-BE49-F238E27FC236}">
                <a16:creationId xmlns:a16="http://schemas.microsoft.com/office/drawing/2014/main" id="{989270B6-266E-4E65-97E1-1BCA0157E44B}"/>
              </a:ext>
            </a:extLst>
          </p:cNvPr>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343378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E1CC9-63AD-4779-AB30-4EF977CC575A}"/>
              </a:ext>
            </a:extLst>
          </p:cNvPr>
          <p:cNvSpPr>
            <a:spLocks noGrp="1"/>
          </p:cNvSpPr>
          <p:nvPr>
            <p:ph type="title"/>
          </p:nvPr>
        </p:nvSpPr>
        <p:spPr>
          <a:xfrm>
            <a:off x="695325" y="897753"/>
            <a:ext cx="3635046" cy="1575391"/>
          </a:xfrm>
        </p:spPr>
        <p:txBody>
          <a:bodyPr>
            <a:normAutofit/>
          </a:bodyPr>
          <a:lstStyle/>
          <a:p>
            <a:r>
              <a:rPr lang="en-US" dirty="0"/>
              <a:t>Violin box plot</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BDD820A-174D-4D6D-B331-D26AC7E004C6}"/>
              </a:ext>
            </a:extLst>
          </p:cNvPr>
          <p:cNvSpPr>
            <a:spLocks noGrp="1"/>
          </p:cNvSpPr>
          <p:nvPr>
            <p:ph idx="1"/>
          </p:nvPr>
        </p:nvSpPr>
        <p:spPr>
          <a:xfrm>
            <a:off x="695325" y="2710035"/>
            <a:ext cx="3587668" cy="3500265"/>
          </a:xfrm>
        </p:spPr>
        <p:txBody>
          <a:bodyPr>
            <a:normAutofit/>
          </a:bodyPr>
          <a:lstStyle/>
          <a:p>
            <a:pPr algn="just"/>
            <a:r>
              <a:rPr lang="en-US" dirty="0">
                <a:latin typeface="Abadi Extra Light" panose="020B0204020104020204" pitchFamily="34" charset="0"/>
              </a:rPr>
              <a:t>Installment rate vs age for both genders</a:t>
            </a:r>
          </a:p>
        </p:txBody>
      </p:sp>
      <p:pic>
        <p:nvPicPr>
          <p:cNvPr id="4" name="Picture">
            <a:extLst>
              <a:ext uri="{FF2B5EF4-FFF2-40B4-BE49-F238E27FC236}">
                <a16:creationId xmlns:a16="http://schemas.microsoft.com/office/drawing/2014/main" id="{3EF982D2-7A09-4215-95C9-D5F085BE905F}"/>
              </a:ext>
            </a:extLst>
          </p:cNvPr>
          <p:cNvPicPr>
            <a:picLocks/>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4142348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B9CF6-056F-4D86-BC61-21E054EC07F5}"/>
              </a:ext>
            </a:extLst>
          </p:cNvPr>
          <p:cNvSpPr>
            <a:spLocks noGrp="1"/>
          </p:cNvSpPr>
          <p:nvPr>
            <p:ph type="title"/>
          </p:nvPr>
        </p:nvSpPr>
        <p:spPr>
          <a:xfrm>
            <a:off x="695325" y="897753"/>
            <a:ext cx="3635046" cy="1575391"/>
          </a:xfrm>
        </p:spPr>
        <p:txBody>
          <a:bodyPr>
            <a:normAutofit/>
          </a:bodyPr>
          <a:lstStyle/>
          <a:p>
            <a:r>
              <a:rPr lang="en-US" dirty="0"/>
              <a:t>Stacked bar plot</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79D8CE-E91F-4B94-9E9F-63D8EB6BE579}"/>
              </a:ext>
            </a:extLst>
          </p:cNvPr>
          <p:cNvSpPr>
            <a:spLocks noGrp="1"/>
          </p:cNvSpPr>
          <p:nvPr>
            <p:ph idx="1"/>
          </p:nvPr>
        </p:nvSpPr>
        <p:spPr>
          <a:xfrm>
            <a:off x="695325" y="2710035"/>
            <a:ext cx="3587668" cy="3500265"/>
          </a:xfrm>
        </p:spPr>
        <p:txBody>
          <a:bodyPr>
            <a:normAutofit/>
          </a:bodyPr>
          <a:lstStyle/>
          <a:p>
            <a:pPr algn="just"/>
            <a:r>
              <a:rPr lang="en-US" dirty="0"/>
              <a:t>This shows the  distribution of purpose over the complete data classified as good or bad</a:t>
            </a:r>
          </a:p>
        </p:txBody>
      </p:sp>
      <p:pic>
        <p:nvPicPr>
          <p:cNvPr id="4" name="Picture">
            <a:extLst>
              <a:ext uri="{FF2B5EF4-FFF2-40B4-BE49-F238E27FC236}">
                <a16:creationId xmlns:a16="http://schemas.microsoft.com/office/drawing/2014/main" id="{B3FB82D0-B066-4213-A3D9-9C43E224B181}"/>
              </a:ext>
            </a:extLst>
          </p:cNvPr>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315981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D4AE0-D7B9-41CC-84B8-7CCC14F3ED58}"/>
              </a:ext>
            </a:extLst>
          </p:cNvPr>
          <p:cNvSpPr>
            <a:spLocks noGrp="1"/>
          </p:cNvSpPr>
          <p:nvPr>
            <p:ph type="title"/>
          </p:nvPr>
        </p:nvSpPr>
        <p:spPr>
          <a:xfrm>
            <a:off x="695325" y="897753"/>
            <a:ext cx="3635046" cy="1575391"/>
          </a:xfrm>
        </p:spPr>
        <p:txBody>
          <a:bodyPr>
            <a:normAutofit/>
          </a:bodyPr>
          <a:lstStyle/>
          <a:p>
            <a:r>
              <a:rPr lang="en-US"/>
              <a:t>Stacked bar </a:t>
            </a:r>
            <a:endParaRPr lang="en-US" dirty="0"/>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49E0EB5-DCAD-4B54-8EA4-F539E19B456B}"/>
              </a:ext>
            </a:extLst>
          </p:cNvPr>
          <p:cNvSpPr>
            <a:spLocks noGrp="1"/>
          </p:cNvSpPr>
          <p:nvPr>
            <p:ph idx="1"/>
          </p:nvPr>
        </p:nvSpPr>
        <p:spPr>
          <a:xfrm>
            <a:off x="695325" y="2710035"/>
            <a:ext cx="3587668" cy="3500265"/>
          </a:xfrm>
        </p:spPr>
        <p:txBody>
          <a:bodyPr>
            <a:normAutofit/>
          </a:bodyPr>
          <a:lstStyle/>
          <a:p>
            <a:r>
              <a:rPr lang="en-US" dirty="0">
                <a:latin typeface="Abadi Extra Light" panose="020B0204020104020204" pitchFamily="34" charset="0"/>
              </a:rPr>
              <a:t>Females are rejected more for similar purposes</a:t>
            </a:r>
          </a:p>
        </p:txBody>
      </p:sp>
      <p:pic>
        <p:nvPicPr>
          <p:cNvPr id="5" name="Content Placeholder 4" descr="Chart, bar chart&#10;&#10;Description automatically generated">
            <a:extLst>
              <a:ext uri="{FF2B5EF4-FFF2-40B4-BE49-F238E27FC236}">
                <a16:creationId xmlns:a16="http://schemas.microsoft.com/office/drawing/2014/main" id="{C3A2E151-CC92-4D98-ABD7-6305C89B2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799" y="1368599"/>
            <a:ext cx="7172967" cy="4536901"/>
          </a:xfrm>
          <a:prstGeom prst="rect">
            <a:avLst/>
          </a:prstGeom>
        </p:spPr>
      </p:pic>
    </p:spTree>
    <p:extLst>
      <p:ext uri="{BB962C8B-B14F-4D97-AF65-F5344CB8AC3E}">
        <p14:creationId xmlns:p14="http://schemas.microsoft.com/office/powerpoint/2010/main" val="3369103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2733-3631-4D53-8507-8CFFD9FD3CD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9A1CDE6-CF68-4BEE-855F-99199EC85EAD}"/>
              </a:ext>
            </a:extLst>
          </p:cNvPr>
          <p:cNvSpPr>
            <a:spLocks noGrp="1"/>
          </p:cNvSpPr>
          <p:nvPr>
            <p:ph idx="1"/>
          </p:nvPr>
        </p:nvSpPr>
        <p:spPr/>
        <p:txBody>
          <a:bodyPr/>
          <a:lstStyle/>
          <a:p>
            <a:pPr algn="just"/>
            <a:r>
              <a:rPr lang="en-US" dirty="0"/>
              <a:t>After going through all the variables that classify a customer as good or bad risk . we have chosen to depict the few features which show large discrepancies with males and females such as Credit amount, duration, age and Purpose</a:t>
            </a:r>
          </a:p>
          <a:p>
            <a:pPr algn="just"/>
            <a:r>
              <a:rPr lang="en-US" dirty="0"/>
              <a:t>Among other socio-economic variables present, we covered gender variable in our analysis. As shown from the above charts, there is no discernible reason for the bad risk classification for females.</a:t>
            </a:r>
          </a:p>
          <a:p>
            <a:pPr algn="just"/>
            <a:r>
              <a:rPr lang="en-US" dirty="0"/>
              <a:t> Hence we believe that there is a little bias towards female applicants asking for credit.</a:t>
            </a:r>
            <a:endParaRPr lang="en-IN" dirty="0"/>
          </a:p>
        </p:txBody>
      </p:sp>
    </p:spTree>
    <p:extLst>
      <p:ext uri="{BB962C8B-B14F-4D97-AF65-F5344CB8AC3E}">
        <p14:creationId xmlns:p14="http://schemas.microsoft.com/office/powerpoint/2010/main" val="265076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2F3-1F1C-4DAE-AEBD-4C07C7E9F359}"/>
              </a:ext>
            </a:extLst>
          </p:cNvPr>
          <p:cNvSpPr>
            <a:spLocks noGrp="1"/>
          </p:cNvSpPr>
          <p:nvPr>
            <p:ph type="title"/>
          </p:nvPr>
        </p:nvSpPr>
        <p:spPr>
          <a:xfrm>
            <a:off x="678439" y="944290"/>
            <a:ext cx="10691265" cy="1371030"/>
          </a:xfrm>
        </p:spPr>
        <p:txBody>
          <a:bodyPr/>
          <a:lstStyle/>
          <a:p>
            <a:pPr algn="ctr"/>
            <a:r>
              <a:rPr lang="en-US" dirty="0"/>
              <a:t>Data set description</a:t>
            </a:r>
          </a:p>
        </p:txBody>
      </p:sp>
      <p:sp>
        <p:nvSpPr>
          <p:cNvPr id="3" name="Content Placeholder 2">
            <a:extLst>
              <a:ext uri="{FF2B5EF4-FFF2-40B4-BE49-F238E27FC236}">
                <a16:creationId xmlns:a16="http://schemas.microsoft.com/office/drawing/2014/main" id="{0BF927E7-192D-4297-AD43-1D7258D076F4}"/>
              </a:ext>
            </a:extLst>
          </p:cNvPr>
          <p:cNvSpPr>
            <a:spLocks noGrp="1"/>
          </p:cNvSpPr>
          <p:nvPr>
            <p:ph idx="1"/>
          </p:nvPr>
        </p:nvSpPr>
        <p:spPr>
          <a:xfrm>
            <a:off x="750367" y="2124450"/>
            <a:ext cx="10691265" cy="3636088"/>
          </a:xfrm>
        </p:spPr>
        <p:txBody>
          <a:bodyPr>
            <a:normAutofit/>
          </a:bodyPr>
          <a:lstStyle/>
          <a:p>
            <a:pPr algn="just"/>
            <a:r>
              <a:rPr lang="en-US" dirty="0">
                <a:latin typeface="Abadi Extra Light" panose="020B0204020104020204" pitchFamily="34" charset="0"/>
              </a:rPr>
              <a:t>The dataset used for this project was obtained from the UCI ML repository (GCD dataset). This dataset was donated to the public by Professor Dr. Hans Hofmann from the Hamburg University in 1994.</a:t>
            </a:r>
          </a:p>
          <a:p>
            <a:pPr marL="0" indent="0" algn="just">
              <a:buNone/>
            </a:pPr>
            <a:endParaRPr lang="en-US" dirty="0">
              <a:latin typeface="Abadi Extra Light" panose="020B0204020104020204" pitchFamily="34" charset="0"/>
            </a:endParaRPr>
          </a:p>
          <a:p>
            <a:pPr algn="just"/>
            <a:r>
              <a:rPr lang="en-US" dirty="0">
                <a:latin typeface="Abadi Extra Light" panose="020B0204020104020204" pitchFamily="34" charset="0"/>
              </a:rPr>
              <a:t>The dataset contains </a:t>
            </a:r>
            <a:r>
              <a:rPr lang="en-US" u="sng" dirty="0">
                <a:latin typeface="Abadi Extra Light" panose="020B0204020104020204" pitchFamily="34" charset="0"/>
              </a:rPr>
              <a:t>1000 observations </a:t>
            </a:r>
            <a:r>
              <a:rPr lang="en-US" dirty="0">
                <a:latin typeface="Abadi Extra Light" panose="020B0204020104020204" pitchFamily="34" charset="0"/>
              </a:rPr>
              <a:t>with </a:t>
            </a:r>
            <a:r>
              <a:rPr lang="en-US" u="sng" dirty="0">
                <a:latin typeface="Abadi Extra Light" panose="020B0204020104020204" pitchFamily="34" charset="0"/>
              </a:rPr>
              <a:t>21 variables 14 of which are categorical, 7 numerical </a:t>
            </a:r>
            <a:r>
              <a:rPr lang="en-US" dirty="0">
                <a:latin typeface="Abadi Extra Light" panose="020B0204020104020204" pitchFamily="34" charset="0"/>
              </a:rPr>
              <a:t>and an additional column classifying the applicants as a good risk or a bad risk.</a:t>
            </a:r>
          </a:p>
        </p:txBody>
      </p:sp>
    </p:spTree>
    <p:extLst>
      <p:ext uri="{BB962C8B-B14F-4D97-AF65-F5344CB8AC3E}">
        <p14:creationId xmlns:p14="http://schemas.microsoft.com/office/powerpoint/2010/main" val="374284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6A41-06D8-48B3-AF2B-96B0DC1AF6BD}"/>
              </a:ext>
            </a:extLst>
          </p:cNvPr>
          <p:cNvSpPr>
            <a:spLocks noGrp="1"/>
          </p:cNvSpPr>
          <p:nvPr>
            <p:ph type="title"/>
          </p:nvPr>
        </p:nvSpPr>
        <p:spPr/>
        <p:txBody>
          <a:bodyPr/>
          <a:lstStyle/>
          <a:p>
            <a:pPr algn="ctr"/>
            <a:r>
              <a:rPr lang="en-US" dirty="0"/>
              <a:t>Categorical data</a:t>
            </a:r>
          </a:p>
        </p:txBody>
      </p:sp>
      <p:sp>
        <p:nvSpPr>
          <p:cNvPr id="3" name="Content Placeholder 2">
            <a:extLst>
              <a:ext uri="{FF2B5EF4-FFF2-40B4-BE49-F238E27FC236}">
                <a16:creationId xmlns:a16="http://schemas.microsoft.com/office/drawing/2014/main" id="{0E5CECAB-257E-4D20-A38C-9E4C5E449B1C}"/>
              </a:ext>
            </a:extLst>
          </p:cNvPr>
          <p:cNvSpPr>
            <a:spLocks noGrp="1"/>
          </p:cNvSpPr>
          <p:nvPr>
            <p:ph sz="half" idx="1"/>
          </p:nvPr>
        </p:nvSpPr>
        <p:spPr/>
        <p:txBody>
          <a:bodyPr/>
          <a:lstStyle/>
          <a:p>
            <a:pPr algn="just"/>
            <a:r>
              <a:rPr lang="en-US" sz="1600" b="1" dirty="0">
                <a:latin typeface="Abadi Extra Light" panose="020B0204020104020204" pitchFamily="34" charset="0"/>
              </a:rPr>
              <a:t>Checking account:</a:t>
            </a:r>
          </a:p>
          <a:p>
            <a:pPr lvl="1" algn="just"/>
            <a:r>
              <a:rPr lang="en-US" sz="1400" dirty="0">
                <a:latin typeface="Abadi Extra Light" panose="020B0204020104020204" pitchFamily="34" charset="0"/>
              </a:rPr>
              <a:t>This gives the range of money in checking account</a:t>
            </a:r>
          </a:p>
          <a:p>
            <a:pPr algn="just"/>
            <a:r>
              <a:rPr lang="en-US" sz="1600" b="1" dirty="0">
                <a:latin typeface="Abadi Extra Light" panose="020B0204020104020204" pitchFamily="34" charset="0"/>
              </a:rPr>
              <a:t>Credit history:</a:t>
            </a:r>
          </a:p>
          <a:p>
            <a:pPr lvl="1" algn="just"/>
            <a:r>
              <a:rPr lang="en-US" sz="1400" dirty="0">
                <a:latin typeface="Abadi Extra Light" panose="020B0204020104020204" pitchFamily="34" charset="0"/>
              </a:rPr>
              <a:t>This refers to the history of credit taken at banks.</a:t>
            </a:r>
          </a:p>
          <a:p>
            <a:pPr algn="just"/>
            <a:r>
              <a:rPr lang="en-US" sz="1600" b="1" dirty="0">
                <a:latin typeface="Abadi Extra Light" panose="020B0204020104020204" pitchFamily="34" charset="0"/>
              </a:rPr>
              <a:t>Purpose:</a:t>
            </a:r>
          </a:p>
          <a:p>
            <a:pPr lvl="1" algn="just"/>
            <a:r>
              <a:rPr lang="en-US" sz="1400" dirty="0">
                <a:latin typeface="Abadi Extra Light" panose="020B0204020104020204" pitchFamily="34" charset="0"/>
              </a:rPr>
              <a:t>The mentioned reason for taking a credit.</a:t>
            </a:r>
          </a:p>
          <a:p>
            <a:pPr algn="just"/>
            <a:r>
              <a:rPr lang="en-US" sz="1600" b="1" dirty="0">
                <a:latin typeface="Abadi Extra Light" panose="020B0204020104020204" pitchFamily="34" charset="0"/>
              </a:rPr>
              <a:t>Saving account:</a:t>
            </a:r>
          </a:p>
          <a:p>
            <a:pPr lvl="1" algn="just"/>
            <a:r>
              <a:rPr lang="en-US" sz="1400" dirty="0">
                <a:latin typeface="Abadi Extra Light" panose="020B0204020104020204" pitchFamily="34" charset="0"/>
              </a:rPr>
              <a:t>This gives the range of money in savings account.</a:t>
            </a:r>
          </a:p>
          <a:p>
            <a:pPr algn="just"/>
            <a:endParaRPr lang="en-US" dirty="0"/>
          </a:p>
        </p:txBody>
      </p:sp>
      <p:sp>
        <p:nvSpPr>
          <p:cNvPr id="4" name="Content Placeholder 3">
            <a:extLst>
              <a:ext uri="{FF2B5EF4-FFF2-40B4-BE49-F238E27FC236}">
                <a16:creationId xmlns:a16="http://schemas.microsoft.com/office/drawing/2014/main" id="{375EC08F-1F21-4C9A-A566-646B09195A5E}"/>
              </a:ext>
            </a:extLst>
          </p:cNvPr>
          <p:cNvSpPr>
            <a:spLocks noGrp="1"/>
          </p:cNvSpPr>
          <p:nvPr>
            <p:ph sz="half" idx="2"/>
          </p:nvPr>
        </p:nvSpPr>
        <p:spPr/>
        <p:txBody>
          <a:bodyPr/>
          <a:lstStyle/>
          <a:p>
            <a:pPr algn="just"/>
            <a:r>
              <a:rPr lang="en-US" sz="1600" b="1" dirty="0">
                <a:latin typeface="Abadi Extra Light" panose="020B0204020104020204" pitchFamily="34" charset="0"/>
              </a:rPr>
              <a:t>Present employment:</a:t>
            </a:r>
          </a:p>
          <a:p>
            <a:pPr lvl="1" algn="just"/>
            <a:r>
              <a:rPr lang="en-US" sz="1400" dirty="0">
                <a:latin typeface="Abadi Extra Light" panose="020B0204020104020204" pitchFamily="34" charset="0"/>
              </a:rPr>
              <a:t>The employment status of applicants while they were applying for credit.</a:t>
            </a:r>
          </a:p>
          <a:p>
            <a:pPr algn="just"/>
            <a:r>
              <a:rPr lang="en-US" sz="1600" b="1" dirty="0">
                <a:latin typeface="Abadi Extra Light" panose="020B0204020104020204" pitchFamily="34" charset="0"/>
              </a:rPr>
              <a:t>Personal status:</a:t>
            </a:r>
          </a:p>
          <a:p>
            <a:pPr lvl="1" algn="just"/>
            <a:r>
              <a:rPr lang="en-US" sz="1400" dirty="0">
                <a:latin typeface="Abadi Extra Light" panose="020B0204020104020204" pitchFamily="34" charset="0"/>
              </a:rPr>
              <a:t>This tells whether the gender of applicant and if the applicant is Single, Widowed or Divorced.</a:t>
            </a:r>
          </a:p>
          <a:p>
            <a:pPr algn="just"/>
            <a:r>
              <a:rPr lang="en-US" sz="1600" b="1" dirty="0">
                <a:latin typeface="Abadi Extra Light" panose="020B0204020104020204" pitchFamily="34" charset="0"/>
              </a:rPr>
              <a:t>Guarantors:</a:t>
            </a:r>
          </a:p>
          <a:p>
            <a:pPr lvl="1" algn="just"/>
            <a:r>
              <a:rPr lang="en-US" sz="1400" dirty="0">
                <a:latin typeface="Abadi Extra Light" panose="020B0204020104020204" pitchFamily="34" charset="0"/>
              </a:rPr>
              <a:t>This shows whether the applicant has a Guarantor.</a:t>
            </a:r>
            <a:endParaRPr lang="en-US" dirty="0"/>
          </a:p>
        </p:txBody>
      </p:sp>
    </p:spTree>
    <p:extLst>
      <p:ext uri="{BB962C8B-B14F-4D97-AF65-F5344CB8AC3E}">
        <p14:creationId xmlns:p14="http://schemas.microsoft.com/office/powerpoint/2010/main" val="64524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A8BD-1A55-4BCB-A463-3E153B11DF79}"/>
              </a:ext>
            </a:extLst>
          </p:cNvPr>
          <p:cNvSpPr>
            <a:spLocks noGrp="1"/>
          </p:cNvSpPr>
          <p:nvPr>
            <p:ph type="title"/>
          </p:nvPr>
        </p:nvSpPr>
        <p:spPr/>
        <p:txBody>
          <a:bodyPr/>
          <a:lstStyle/>
          <a:p>
            <a:pPr algn="ctr"/>
            <a:r>
              <a:rPr lang="en-US" dirty="0"/>
              <a:t>Categorical Data</a:t>
            </a:r>
          </a:p>
        </p:txBody>
      </p:sp>
      <p:sp>
        <p:nvSpPr>
          <p:cNvPr id="4" name="Content Placeholder 3">
            <a:extLst>
              <a:ext uri="{FF2B5EF4-FFF2-40B4-BE49-F238E27FC236}">
                <a16:creationId xmlns:a16="http://schemas.microsoft.com/office/drawing/2014/main" id="{5CDA96CF-2CFE-4B55-BF01-A15BE31824E5}"/>
              </a:ext>
            </a:extLst>
          </p:cNvPr>
          <p:cNvSpPr>
            <a:spLocks noGrp="1"/>
          </p:cNvSpPr>
          <p:nvPr>
            <p:ph sz="half" idx="2"/>
          </p:nvPr>
        </p:nvSpPr>
        <p:spPr>
          <a:xfrm>
            <a:off x="737609" y="1852566"/>
            <a:ext cx="5282192" cy="3423777"/>
          </a:xfrm>
        </p:spPr>
        <p:txBody>
          <a:bodyPr/>
          <a:lstStyle/>
          <a:p>
            <a:pPr algn="just"/>
            <a:r>
              <a:rPr lang="en-US" sz="1600" b="1" dirty="0">
                <a:latin typeface="Abadi Extra Light" panose="020B0204020104020204" pitchFamily="34" charset="0"/>
              </a:rPr>
              <a:t>Property:</a:t>
            </a:r>
          </a:p>
          <a:p>
            <a:pPr lvl="1" algn="just"/>
            <a:r>
              <a:rPr lang="en-US" sz="1400" dirty="0">
                <a:latin typeface="Abadi Extra Light" panose="020B0204020104020204" pitchFamily="34" charset="0"/>
              </a:rPr>
              <a:t>This depicts the most asset of the applicant.</a:t>
            </a:r>
          </a:p>
          <a:p>
            <a:pPr algn="just"/>
            <a:r>
              <a:rPr lang="en-US" sz="1600" b="1" dirty="0">
                <a:latin typeface="Abadi Extra Light" panose="020B0204020104020204" pitchFamily="34" charset="0"/>
              </a:rPr>
              <a:t>Other installment plans:</a:t>
            </a:r>
          </a:p>
          <a:p>
            <a:pPr lvl="1" algn="just"/>
            <a:r>
              <a:rPr lang="en-US" sz="1400" dirty="0">
                <a:latin typeface="Abadi Extra Light" panose="020B0204020104020204" pitchFamily="34" charset="0"/>
              </a:rPr>
              <a:t>This shows whether the applicant has any other installment plans.</a:t>
            </a:r>
          </a:p>
          <a:p>
            <a:pPr algn="just"/>
            <a:r>
              <a:rPr lang="en-US" sz="1600" b="1" dirty="0">
                <a:latin typeface="Abadi Extra Light" panose="020B0204020104020204" pitchFamily="34" charset="0"/>
              </a:rPr>
              <a:t>Job:</a:t>
            </a:r>
          </a:p>
          <a:p>
            <a:pPr lvl="1" algn="just"/>
            <a:r>
              <a:rPr lang="en-US" sz="1400" dirty="0">
                <a:latin typeface="Abadi Extra Light" panose="020B0204020104020204" pitchFamily="34" charset="0"/>
              </a:rPr>
              <a:t>This refers to the nature of job.</a:t>
            </a:r>
          </a:p>
          <a:p>
            <a:pPr algn="just"/>
            <a:r>
              <a:rPr lang="en-US" sz="1600" b="1" dirty="0">
                <a:latin typeface="Abadi Extra Light" panose="020B0204020104020204" pitchFamily="34" charset="0"/>
              </a:rPr>
              <a:t>Telephone:</a:t>
            </a:r>
          </a:p>
          <a:p>
            <a:pPr lvl="1" algn="just"/>
            <a:r>
              <a:rPr lang="en-US" sz="1400" dirty="0">
                <a:latin typeface="Abadi Extra Light" panose="020B0204020104020204" pitchFamily="34" charset="0"/>
              </a:rPr>
              <a:t>This columns shows if the applicant has a phone.</a:t>
            </a:r>
            <a:endParaRPr lang="en-US" dirty="0"/>
          </a:p>
        </p:txBody>
      </p:sp>
      <p:sp>
        <p:nvSpPr>
          <p:cNvPr id="6" name="Content Placeholder 5">
            <a:extLst>
              <a:ext uri="{FF2B5EF4-FFF2-40B4-BE49-F238E27FC236}">
                <a16:creationId xmlns:a16="http://schemas.microsoft.com/office/drawing/2014/main" id="{552D7DEB-B85C-48A7-A147-F5736EE228A2}"/>
              </a:ext>
            </a:extLst>
          </p:cNvPr>
          <p:cNvSpPr>
            <a:spLocks noGrp="1"/>
          </p:cNvSpPr>
          <p:nvPr>
            <p:ph sz="quarter" idx="4"/>
          </p:nvPr>
        </p:nvSpPr>
        <p:spPr>
          <a:xfrm>
            <a:off x="6142704" y="1852565"/>
            <a:ext cx="5183188" cy="3423777"/>
          </a:xfrm>
        </p:spPr>
        <p:txBody>
          <a:bodyPr/>
          <a:lstStyle/>
          <a:p>
            <a:pPr algn="just"/>
            <a:r>
              <a:rPr lang="en-US" sz="1600" b="1" dirty="0">
                <a:latin typeface="Abadi Extra Light" panose="020B0204020104020204" pitchFamily="34" charset="0"/>
              </a:rPr>
              <a:t>Foreign worker:</a:t>
            </a:r>
          </a:p>
          <a:p>
            <a:pPr lvl="1" algn="just"/>
            <a:r>
              <a:rPr lang="en-US" sz="1400" dirty="0">
                <a:latin typeface="Abadi Extra Light" panose="020B0204020104020204" pitchFamily="34" charset="0"/>
              </a:rPr>
              <a:t>This shows if the applicant can be categorized as a foreign worker.</a:t>
            </a:r>
          </a:p>
          <a:p>
            <a:pPr algn="just"/>
            <a:r>
              <a:rPr lang="en-US" sz="1600" b="1" dirty="0">
                <a:latin typeface="Abadi Extra Light" panose="020B0204020104020204" pitchFamily="34" charset="0"/>
              </a:rPr>
              <a:t>Risk Rating:</a:t>
            </a:r>
          </a:p>
          <a:p>
            <a:pPr lvl="1" algn="just"/>
            <a:r>
              <a:rPr lang="en-US" sz="1400" dirty="0">
                <a:latin typeface="Abadi Extra Light" panose="020B0204020104020204" pitchFamily="34" charset="0"/>
              </a:rPr>
              <a:t>This shows whether the credit rating of the applicant is good or bad.</a:t>
            </a:r>
          </a:p>
          <a:p>
            <a:pPr algn="just"/>
            <a:endParaRPr lang="en-US" dirty="0"/>
          </a:p>
        </p:txBody>
      </p:sp>
    </p:spTree>
    <p:extLst>
      <p:ext uri="{BB962C8B-B14F-4D97-AF65-F5344CB8AC3E}">
        <p14:creationId xmlns:p14="http://schemas.microsoft.com/office/powerpoint/2010/main" val="391110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405E-F41F-4C4E-8075-663FEC8EFABB}"/>
              </a:ext>
            </a:extLst>
          </p:cNvPr>
          <p:cNvSpPr>
            <a:spLocks noGrp="1"/>
          </p:cNvSpPr>
          <p:nvPr>
            <p:ph type="title"/>
          </p:nvPr>
        </p:nvSpPr>
        <p:spPr/>
        <p:txBody>
          <a:bodyPr/>
          <a:lstStyle/>
          <a:p>
            <a:pPr algn="ctr"/>
            <a:r>
              <a:rPr lang="en-US" dirty="0"/>
              <a:t>numerical data</a:t>
            </a:r>
          </a:p>
        </p:txBody>
      </p:sp>
      <p:sp>
        <p:nvSpPr>
          <p:cNvPr id="3" name="Content Placeholder 2">
            <a:extLst>
              <a:ext uri="{FF2B5EF4-FFF2-40B4-BE49-F238E27FC236}">
                <a16:creationId xmlns:a16="http://schemas.microsoft.com/office/drawing/2014/main" id="{02AB6385-5D07-46DF-9C04-AC70DEBC0228}"/>
              </a:ext>
            </a:extLst>
          </p:cNvPr>
          <p:cNvSpPr>
            <a:spLocks noGrp="1"/>
          </p:cNvSpPr>
          <p:nvPr>
            <p:ph sz="half" idx="1"/>
          </p:nvPr>
        </p:nvSpPr>
        <p:spPr>
          <a:xfrm>
            <a:off x="741850" y="2304984"/>
            <a:ext cx="5304417" cy="4155132"/>
          </a:xfrm>
        </p:spPr>
        <p:txBody>
          <a:bodyPr>
            <a:normAutofit/>
          </a:bodyPr>
          <a:lstStyle/>
          <a:p>
            <a:pPr algn="just"/>
            <a:r>
              <a:rPr lang="en-US" sz="1600" b="1" dirty="0">
                <a:latin typeface="Abadi Extra Light" panose="020B0204020104020204" pitchFamily="34" charset="0"/>
              </a:rPr>
              <a:t>Duration:</a:t>
            </a:r>
          </a:p>
          <a:p>
            <a:pPr lvl="1" algn="just"/>
            <a:r>
              <a:rPr lang="en-US" sz="1400" dirty="0">
                <a:latin typeface="Abadi Extra Light" panose="020B0204020104020204" pitchFamily="34" charset="0"/>
              </a:rPr>
              <a:t>This gives the duration of credit in months</a:t>
            </a:r>
          </a:p>
          <a:p>
            <a:pPr algn="just"/>
            <a:r>
              <a:rPr lang="en-US" sz="1600" b="1" dirty="0">
                <a:latin typeface="Abadi Extra Light" panose="020B0204020104020204" pitchFamily="34" charset="0"/>
              </a:rPr>
              <a:t>Credit amount:</a:t>
            </a:r>
          </a:p>
          <a:p>
            <a:pPr lvl="1" algn="just"/>
            <a:r>
              <a:rPr lang="en-US" sz="1400" dirty="0">
                <a:latin typeface="Abadi Extra Light" panose="020B0204020104020204" pitchFamily="34" charset="0"/>
              </a:rPr>
              <a:t>This refers to the requested credit amount</a:t>
            </a:r>
          </a:p>
          <a:p>
            <a:pPr algn="just"/>
            <a:r>
              <a:rPr lang="en-US" sz="1600" b="1" dirty="0">
                <a:latin typeface="Abadi Extra Light" panose="020B0204020104020204" pitchFamily="34" charset="0"/>
              </a:rPr>
              <a:t>Installment rate:</a:t>
            </a:r>
          </a:p>
          <a:p>
            <a:pPr lvl="1" algn="just"/>
            <a:r>
              <a:rPr lang="en-US" sz="1400" dirty="0">
                <a:latin typeface="Abadi Extra Light" panose="020B0204020104020204" pitchFamily="34" charset="0"/>
              </a:rPr>
              <a:t>Monthly installment based on his income</a:t>
            </a:r>
          </a:p>
          <a:p>
            <a:pPr algn="just"/>
            <a:r>
              <a:rPr lang="en-US" sz="1600" b="1" dirty="0">
                <a:latin typeface="Abadi Extra Light" panose="020B0204020104020204" pitchFamily="34" charset="0"/>
              </a:rPr>
              <a:t>Residence since:</a:t>
            </a:r>
          </a:p>
          <a:p>
            <a:pPr lvl="1" algn="just"/>
            <a:r>
              <a:rPr lang="en-US" sz="1400" dirty="0">
                <a:latin typeface="Abadi Extra Light" panose="020B0204020104020204" pitchFamily="34" charset="0"/>
              </a:rPr>
              <a:t>This shows the number of years the applicant has lived at his present address</a:t>
            </a:r>
          </a:p>
        </p:txBody>
      </p:sp>
      <p:sp>
        <p:nvSpPr>
          <p:cNvPr id="4" name="Content Placeholder 3">
            <a:extLst>
              <a:ext uri="{FF2B5EF4-FFF2-40B4-BE49-F238E27FC236}">
                <a16:creationId xmlns:a16="http://schemas.microsoft.com/office/drawing/2014/main" id="{A3CA32D6-CE59-4157-861B-8E0A4B7CB3B9}"/>
              </a:ext>
            </a:extLst>
          </p:cNvPr>
          <p:cNvSpPr>
            <a:spLocks noGrp="1"/>
          </p:cNvSpPr>
          <p:nvPr>
            <p:ph sz="half" idx="2"/>
          </p:nvPr>
        </p:nvSpPr>
        <p:spPr>
          <a:xfrm>
            <a:off x="6172201" y="2304984"/>
            <a:ext cx="5219700" cy="4223289"/>
          </a:xfrm>
        </p:spPr>
        <p:txBody>
          <a:bodyPr>
            <a:normAutofit/>
          </a:bodyPr>
          <a:lstStyle/>
          <a:p>
            <a:r>
              <a:rPr lang="en-US" sz="1600" b="1" dirty="0">
                <a:latin typeface="Abadi Extra Light" panose="020B0204020104020204" pitchFamily="34" charset="0"/>
              </a:rPr>
              <a:t>Age:</a:t>
            </a:r>
          </a:p>
          <a:p>
            <a:pPr lvl="1"/>
            <a:r>
              <a:rPr lang="en-US" sz="1400" dirty="0">
                <a:latin typeface="Abadi Extra Light" panose="020B0204020104020204" pitchFamily="34" charset="0"/>
              </a:rPr>
              <a:t>This gives the age of applicant.</a:t>
            </a:r>
          </a:p>
          <a:p>
            <a:r>
              <a:rPr lang="en-US" sz="1600" b="1" dirty="0">
                <a:latin typeface="Abadi Extra Light" panose="020B0204020104020204" pitchFamily="34" charset="0"/>
              </a:rPr>
              <a:t>Existing credit:</a:t>
            </a:r>
          </a:p>
          <a:p>
            <a:pPr lvl="1"/>
            <a:r>
              <a:rPr lang="en-US" sz="1400" dirty="0">
                <a:latin typeface="Abadi Extra Light" panose="020B0204020104020204" pitchFamily="34" charset="0"/>
              </a:rPr>
              <a:t>This shows number of existing credits at bank</a:t>
            </a:r>
          </a:p>
          <a:p>
            <a:r>
              <a:rPr lang="en-US" sz="1600" b="1" dirty="0">
                <a:latin typeface="Abadi Extra Light" panose="020B0204020104020204" pitchFamily="34" charset="0"/>
              </a:rPr>
              <a:t>Dependent:</a:t>
            </a:r>
          </a:p>
          <a:p>
            <a:pPr lvl="1"/>
            <a:r>
              <a:rPr lang="en-US" sz="1400" dirty="0">
                <a:latin typeface="Abadi Extra Light" panose="020B0204020104020204" pitchFamily="34" charset="0"/>
              </a:rPr>
              <a:t>This depicts whether the applicant has any dependents </a:t>
            </a:r>
          </a:p>
          <a:p>
            <a:pPr marL="0" indent="0">
              <a:buNone/>
            </a:pPr>
            <a:endParaRPr lang="en-US" sz="1400" dirty="0">
              <a:latin typeface="Abadi Extra Light" panose="020B0204020104020204" pitchFamily="34" charset="0"/>
            </a:endParaRPr>
          </a:p>
          <a:p>
            <a:pPr marL="0" indent="0">
              <a:buNone/>
            </a:pPr>
            <a:endParaRPr lang="en-US" sz="1600" b="1" dirty="0">
              <a:latin typeface="Abadi Extra Light" panose="020B0204020104020204" pitchFamily="34" charset="0"/>
            </a:endParaRPr>
          </a:p>
          <a:p>
            <a:pPr marL="0" indent="0">
              <a:buNone/>
            </a:pPr>
            <a:endParaRPr lang="en-US" sz="1600" b="1" dirty="0">
              <a:latin typeface="Abadi Extra Light" panose="020B0204020104020204" pitchFamily="34" charset="0"/>
            </a:endParaRPr>
          </a:p>
          <a:p>
            <a:pPr lvl="1"/>
            <a:endParaRPr lang="en-US" dirty="0"/>
          </a:p>
          <a:p>
            <a:pPr marL="0" indent="0">
              <a:buNone/>
            </a:pPr>
            <a:endParaRPr lang="en-US" dirty="0"/>
          </a:p>
        </p:txBody>
      </p:sp>
      <p:sp>
        <p:nvSpPr>
          <p:cNvPr id="5" name="TextBox 4">
            <a:extLst>
              <a:ext uri="{FF2B5EF4-FFF2-40B4-BE49-F238E27FC236}">
                <a16:creationId xmlns:a16="http://schemas.microsoft.com/office/drawing/2014/main" id="{F1479F0A-740D-47D6-B448-015A3998E013}"/>
              </a:ext>
            </a:extLst>
          </p:cNvPr>
          <p:cNvSpPr txBox="1"/>
          <p:nvPr/>
        </p:nvSpPr>
        <p:spPr>
          <a:xfrm>
            <a:off x="2294342" y="1597981"/>
            <a:ext cx="1069126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Extra Light" panose="020B0204020104020204" pitchFamily="34" charset="0"/>
              </a:rPr>
              <a:t>There are no missing values in the dataset as seen from the table below.</a:t>
            </a:r>
          </a:p>
          <a:p>
            <a:endParaRPr lang="en-US" dirty="0"/>
          </a:p>
        </p:txBody>
      </p:sp>
    </p:spTree>
    <p:extLst>
      <p:ext uri="{BB962C8B-B14F-4D97-AF65-F5344CB8AC3E}">
        <p14:creationId xmlns:p14="http://schemas.microsoft.com/office/powerpoint/2010/main" val="10744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F9BD4-BC60-45B8-917A-2F6AFA4C3DDC}"/>
              </a:ext>
            </a:extLst>
          </p:cNvPr>
          <p:cNvSpPr>
            <a:spLocks noGrp="1"/>
          </p:cNvSpPr>
          <p:nvPr>
            <p:ph type="title"/>
          </p:nvPr>
        </p:nvSpPr>
        <p:spPr>
          <a:xfrm>
            <a:off x="700088" y="909637"/>
            <a:ext cx="6852004" cy="1362073"/>
          </a:xfrm>
        </p:spPr>
        <p:txBody>
          <a:bodyPr vert="horz" lIns="91440" tIns="45720" rIns="91440" bIns="45720" rtlCol="0">
            <a:normAutofit/>
          </a:bodyPr>
          <a:lstStyle/>
          <a:p>
            <a:r>
              <a:rPr lang="en-US" dirty="0"/>
              <a:t>Data preprocessing</a:t>
            </a:r>
          </a:p>
        </p:txBody>
      </p:sp>
      <p:cxnSp>
        <p:nvCxnSpPr>
          <p:cNvPr id="27" name="Straight Connector 26">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ED0C905B-63C7-466E-8AA1-77376492ABB8}"/>
              </a:ext>
            </a:extLst>
          </p:cNvPr>
          <p:cNvSpPr>
            <a:spLocks noGrp="1"/>
          </p:cNvSpPr>
          <p:nvPr>
            <p:ph idx="1"/>
          </p:nvPr>
        </p:nvSpPr>
        <p:spPr>
          <a:xfrm>
            <a:off x="700088" y="2493391"/>
            <a:ext cx="6186192" cy="3336192"/>
          </a:xfrm>
        </p:spPr>
        <p:txBody>
          <a:bodyPr>
            <a:normAutofit/>
          </a:bodyPr>
          <a:lstStyle/>
          <a:p>
            <a:pPr algn="just"/>
            <a:r>
              <a:rPr lang="en-US" dirty="0">
                <a:latin typeface="Abadi Extra Light" panose="020B0204020104020204" pitchFamily="34" charset="0"/>
              </a:rPr>
              <a:t>Age category</a:t>
            </a:r>
          </a:p>
          <a:p>
            <a:pPr lvl="1" algn="just"/>
            <a:r>
              <a:rPr lang="en-US" dirty="0">
                <a:latin typeface="Abadi Extra Light" panose="020B0204020104020204" pitchFamily="34" charset="0"/>
              </a:rPr>
              <a:t>We have categorized the given data into Young, Middle age, Adult and Senior</a:t>
            </a:r>
          </a:p>
          <a:p>
            <a:pPr algn="just"/>
            <a:r>
              <a:rPr lang="en-US" dirty="0">
                <a:latin typeface="Abadi Extra Light" panose="020B0204020104020204" pitchFamily="34" charset="0"/>
              </a:rPr>
              <a:t>Sex</a:t>
            </a:r>
          </a:p>
          <a:p>
            <a:pPr lvl="1" algn="just"/>
            <a:r>
              <a:rPr lang="en-US" dirty="0">
                <a:latin typeface="Abadi Extra Light" panose="020B0204020104020204" pitchFamily="34" charset="0"/>
              </a:rPr>
              <a:t>We have used the personal status column to classify individuals  as males and females</a:t>
            </a:r>
          </a:p>
        </p:txBody>
      </p:sp>
      <p:pic>
        <p:nvPicPr>
          <p:cNvPr id="5" name="Content Placeholder 4" descr="A picture containing text, document, screenshot, receipt&#10;&#10;Description automatically generated">
            <a:extLst>
              <a:ext uri="{FF2B5EF4-FFF2-40B4-BE49-F238E27FC236}">
                <a16:creationId xmlns:a16="http://schemas.microsoft.com/office/drawing/2014/main" id="{FE2D3D5F-B682-424F-9347-32F4717B8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266" y="755859"/>
            <a:ext cx="2868685" cy="5386922"/>
          </a:xfrm>
          <a:prstGeom prst="rect">
            <a:avLst/>
          </a:prstGeom>
        </p:spPr>
      </p:pic>
      <p:cxnSp>
        <p:nvCxnSpPr>
          <p:cNvPr id="29" name="Straight Connector 28">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8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78716-9BC6-4AD9-8A24-05C0794981CE}"/>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dirty="0" err="1"/>
              <a:t>Corr</a:t>
            </a:r>
            <a:r>
              <a:rPr lang="en-US" sz="5400" dirty="0"/>
              <a:t> plot to show correlation</a:t>
            </a:r>
          </a:p>
        </p:txBody>
      </p:sp>
      <p:sp>
        <p:nvSpPr>
          <p:cNvPr id="3" name="Content Placeholder 2">
            <a:extLst>
              <a:ext uri="{FF2B5EF4-FFF2-40B4-BE49-F238E27FC236}">
                <a16:creationId xmlns:a16="http://schemas.microsoft.com/office/drawing/2014/main" id="{54157DB3-D6B9-4B88-A8A3-2A4619F6B8CD}"/>
              </a:ext>
            </a:extLst>
          </p:cNvPr>
          <p:cNvSpPr>
            <a:spLocks noGrp="1"/>
          </p:cNvSpPr>
          <p:nvPr>
            <p:ph idx="1"/>
          </p:nvPr>
        </p:nvSpPr>
        <p:spPr>
          <a:xfrm>
            <a:off x="753415" y="4878166"/>
            <a:ext cx="4136526" cy="802486"/>
          </a:xfrm>
        </p:spPr>
        <p:txBody>
          <a:bodyPr vert="horz" lIns="91440" tIns="45720" rIns="91440" bIns="45720" rtlCol="0" anchor="b">
            <a:normAutofit/>
          </a:bodyPr>
          <a:lstStyle/>
          <a:p>
            <a:pPr marL="0" indent="0" algn="just">
              <a:lnSpc>
                <a:spcPct val="110000"/>
              </a:lnSpc>
              <a:buNone/>
            </a:pPr>
            <a:r>
              <a:rPr lang="en-US" sz="1700" dirty="0">
                <a:latin typeface="Abadi Extra Light" panose="020B0204020104020204" pitchFamily="34" charset="0"/>
              </a:rPr>
              <a:t>Showing the correlation between various numerical values in the data frame</a:t>
            </a:r>
          </a:p>
        </p:txBody>
      </p:sp>
      <p:cxnSp>
        <p:nvCxnSpPr>
          <p:cNvPr id="34"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a:extLst>
              <a:ext uri="{FF2B5EF4-FFF2-40B4-BE49-F238E27FC236}">
                <a16:creationId xmlns:a16="http://schemas.microsoft.com/office/drawing/2014/main" id="{D8CA7408-BFF7-4105-940D-3CBB2828A3FE}"/>
              </a:ext>
            </a:extLst>
          </p:cNvPr>
          <p:cNvPicPr/>
          <p:nvPr/>
        </p:nvPicPr>
        <p:blipFill>
          <a:blip r:embed="rId2"/>
          <a:stretch>
            <a:fillRect/>
          </a:stretch>
        </p:blipFill>
        <p:spPr bwMode="auto">
          <a:xfrm>
            <a:off x="6096000" y="1310639"/>
            <a:ext cx="5295900" cy="4236720"/>
          </a:xfrm>
          <a:prstGeom prst="rect">
            <a:avLst/>
          </a:prstGeom>
          <a:noFill/>
        </p:spPr>
      </p:pic>
      <p:cxnSp>
        <p:nvCxnSpPr>
          <p:cNvPr id="35" name="Straight Connector 2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84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E0D90-33D5-4A14-BD40-EAE43BB69C9B}"/>
              </a:ext>
            </a:extLst>
          </p:cNvPr>
          <p:cNvSpPr>
            <a:spLocks noGrp="1"/>
          </p:cNvSpPr>
          <p:nvPr>
            <p:ph type="title"/>
          </p:nvPr>
        </p:nvSpPr>
        <p:spPr>
          <a:xfrm>
            <a:off x="695325" y="897753"/>
            <a:ext cx="3635046" cy="1575391"/>
          </a:xfrm>
        </p:spPr>
        <p:txBody>
          <a:bodyPr>
            <a:normAutofit/>
          </a:bodyPr>
          <a:lstStyle/>
          <a:p>
            <a:pPr>
              <a:lnSpc>
                <a:spcPct val="90000"/>
              </a:lnSpc>
            </a:pPr>
            <a:r>
              <a:rPr lang="en-US" sz="2800" dirty="0"/>
              <a:t>Pie chart depicting number  of good bad male female</a:t>
            </a:r>
          </a:p>
        </p:txBody>
      </p:sp>
      <p:cxnSp>
        <p:nvCxnSpPr>
          <p:cNvPr id="50" name="Straight Connector 4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Content Placeholder 7">
            <a:extLst>
              <a:ext uri="{FF2B5EF4-FFF2-40B4-BE49-F238E27FC236}">
                <a16:creationId xmlns:a16="http://schemas.microsoft.com/office/drawing/2014/main" id="{EFC511B0-E651-48FA-BE67-7B661BBB7718}"/>
              </a:ext>
            </a:extLst>
          </p:cNvPr>
          <p:cNvSpPr>
            <a:spLocks noGrp="1"/>
          </p:cNvSpPr>
          <p:nvPr>
            <p:ph idx="1"/>
          </p:nvPr>
        </p:nvSpPr>
        <p:spPr>
          <a:xfrm>
            <a:off x="695325" y="2710035"/>
            <a:ext cx="3587668" cy="3500265"/>
          </a:xfrm>
        </p:spPr>
        <p:txBody>
          <a:bodyPr>
            <a:normAutofit/>
          </a:bodyPr>
          <a:lstStyle/>
          <a:p>
            <a:pPr algn="just"/>
            <a:r>
              <a:rPr lang="en-US" sz="1800" dirty="0">
                <a:effectLst/>
                <a:latin typeface="Abadi Extra Light" panose="020B0204020104020204" pitchFamily="34" charset="0"/>
                <a:ea typeface="Cambria" panose="02040503050406030204" pitchFamily="18" charset="0"/>
                <a:cs typeface="Times New Roman" panose="02020603050405020304" pitchFamily="18" charset="0"/>
              </a:rPr>
              <a:t>This pie chart shows that only </a:t>
            </a:r>
            <a:r>
              <a:rPr lang="en-US" sz="1800" u="sng" dirty="0">
                <a:effectLst/>
                <a:latin typeface="Abadi Extra Light" panose="020B0204020104020204" pitchFamily="34" charset="0"/>
                <a:ea typeface="Cambria" panose="02040503050406030204" pitchFamily="18" charset="0"/>
                <a:cs typeface="Times New Roman" panose="02020603050405020304" pitchFamily="18" charset="0"/>
              </a:rPr>
              <a:t>1/4 of male credit applicants are classified as bad</a:t>
            </a:r>
            <a:r>
              <a:rPr lang="en-US" sz="1800" dirty="0">
                <a:effectLst/>
                <a:latin typeface="Abadi Extra Light" panose="020B0204020104020204" pitchFamily="34" charset="0"/>
                <a:ea typeface="Cambria" panose="02040503050406030204" pitchFamily="18" charset="0"/>
                <a:cs typeface="Times New Roman" panose="02020603050405020304" pitchFamily="18" charset="0"/>
              </a:rPr>
              <a:t> ,whereas more than </a:t>
            </a:r>
            <a:r>
              <a:rPr lang="en-US" sz="1800" u="sng" dirty="0">
                <a:effectLst/>
                <a:latin typeface="Abadi Extra Light" panose="020B0204020104020204" pitchFamily="34" charset="0"/>
                <a:ea typeface="Cambria" panose="02040503050406030204" pitchFamily="18" charset="0"/>
                <a:cs typeface="Times New Roman" panose="02020603050405020304" pitchFamily="18" charset="0"/>
              </a:rPr>
              <a:t>1/3</a:t>
            </a:r>
            <a:r>
              <a:rPr lang="en-US" sz="1800" u="sng" baseline="30000" dirty="0">
                <a:effectLst/>
                <a:latin typeface="Abadi Extra Light" panose="020B0204020104020204" pitchFamily="34" charset="0"/>
                <a:ea typeface="Cambria" panose="02040503050406030204" pitchFamily="18" charset="0"/>
                <a:cs typeface="Times New Roman" panose="02020603050405020304" pitchFamily="18" charset="0"/>
              </a:rPr>
              <a:t>rd</a:t>
            </a:r>
            <a:r>
              <a:rPr lang="en-US" sz="1800" u="sng" dirty="0">
                <a:effectLst/>
                <a:latin typeface="Abadi Extra Light" panose="020B0204020104020204" pitchFamily="34" charset="0"/>
                <a:ea typeface="Cambria" panose="02040503050406030204" pitchFamily="18" charset="0"/>
                <a:cs typeface="Times New Roman" panose="02020603050405020304" pitchFamily="18" charset="0"/>
              </a:rPr>
              <a:t> of the female applicants are classified as bad</a:t>
            </a:r>
            <a:r>
              <a:rPr lang="en-US" sz="1800" dirty="0">
                <a:effectLst/>
                <a:latin typeface="Abadi Extra Light" panose="020B0204020104020204" pitchFamily="34" charset="0"/>
                <a:ea typeface="Cambria" panose="02040503050406030204" pitchFamily="18" charset="0"/>
                <a:cs typeface="Times New Roman" panose="02020603050405020304" pitchFamily="18" charset="0"/>
              </a:rPr>
              <a:t>. We are trying to explore whether this is just a bias towards men or if the various attributes are diff in case of males and females</a:t>
            </a:r>
          </a:p>
          <a:p>
            <a:pPr algn="just"/>
            <a:endParaRPr lang="en-US" dirty="0"/>
          </a:p>
        </p:txBody>
      </p:sp>
      <p:pic>
        <p:nvPicPr>
          <p:cNvPr id="30" name="Picture" descr="Chart, pie chart&#10;&#10;Description automatically generated">
            <a:extLst>
              <a:ext uri="{FF2B5EF4-FFF2-40B4-BE49-F238E27FC236}">
                <a16:creationId xmlns:a16="http://schemas.microsoft.com/office/drawing/2014/main" id="{32B4C6D3-45D7-474F-B88A-D24C1063BA4E}"/>
              </a:ext>
            </a:extLst>
          </p:cNvPr>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11299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E9534-3A7F-4C6E-9B8C-68EE4A546A5F}"/>
              </a:ext>
            </a:extLst>
          </p:cNvPr>
          <p:cNvSpPr>
            <a:spLocks noGrp="1"/>
          </p:cNvSpPr>
          <p:nvPr>
            <p:ph type="title"/>
          </p:nvPr>
        </p:nvSpPr>
        <p:spPr>
          <a:xfrm>
            <a:off x="695325" y="897753"/>
            <a:ext cx="3635046" cy="1575391"/>
          </a:xfrm>
        </p:spPr>
        <p:txBody>
          <a:bodyPr>
            <a:normAutofit/>
          </a:bodyPr>
          <a:lstStyle/>
          <a:p>
            <a:r>
              <a:rPr lang="en-US" dirty="0"/>
              <a:t>Pyramid plot</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F938CC-676B-43DF-B538-69E82E242CD5}"/>
              </a:ext>
            </a:extLst>
          </p:cNvPr>
          <p:cNvSpPr>
            <a:spLocks noGrp="1"/>
          </p:cNvSpPr>
          <p:nvPr>
            <p:ph idx="1"/>
          </p:nvPr>
        </p:nvSpPr>
        <p:spPr>
          <a:xfrm>
            <a:off x="695325" y="2710035"/>
            <a:ext cx="3587668" cy="3500265"/>
          </a:xfrm>
        </p:spPr>
        <p:txBody>
          <a:bodyPr>
            <a:normAutofit/>
          </a:bodyPr>
          <a:lstStyle/>
          <a:p>
            <a:pPr algn="just"/>
            <a:r>
              <a:rPr lang="en-US" sz="1800" dirty="0">
                <a:latin typeface="Abadi Extra Light" panose="020B0204020104020204" pitchFamily="34" charset="0"/>
                <a:ea typeface="Cambria" panose="02040503050406030204" pitchFamily="18" charset="0"/>
                <a:cs typeface="Times New Roman" panose="02020603050405020304" pitchFamily="18" charset="0"/>
              </a:rPr>
              <a:t>P</a:t>
            </a:r>
            <a:r>
              <a:rPr lang="en-US" sz="1800" dirty="0">
                <a:effectLst/>
                <a:latin typeface="Abadi Extra Light" panose="020B0204020104020204" pitchFamily="34" charset="0"/>
                <a:ea typeface="Cambria" panose="02040503050406030204" pitchFamily="18" charset="0"/>
                <a:cs typeface="Times New Roman" panose="02020603050405020304" pitchFamily="18" charset="0"/>
              </a:rPr>
              <a:t>yramid plot of everyone's age showing almost equal number of young men and women applying for credit</a:t>
            </a:r>
            <a:endParaRPr lang="en-US" dirty="0">
              <a:latin typeface="Abadi Extra Light" panose="020B0204020104020204" pitchFamily="34" charset="0"/>
              <a:cs typeface="Times New Roman" panose="02020603050405020304" pitchFamily="18" charset="0"/>
            </a:endParaRPr>
          </a:p>
        </p:txBody>
      </p:sp>
      <p:pic>
        <p:nvPicPr>
          <p:cNvPr id="4" name="Picture">
            <a:extLst>
              <a:ext uri="{FF2B5EF4-FFF2-40B4-BE49-F238E27FC236}">
                <a16:creationId xmlns:a16="http://schemas.microsoft.com/office/drawing/2014/main" id="{362EA59E-10B0-47CC-A0D1-F949976ED244}"/>
              </a:ext>
            </a:extLst>
          </p:cNvPr>
          <p:cNvPicPr/>
          <p:nvPr/>
        </p:nvPicPr>
        <p:blipFill>
          <a:blip r:embed="rId2"/>
          <a:stretch>
            <a:fillRect/>
          </a:stretch>
        </p:blipFill>
        <p:spPr bwMode="auto">
          <a:xfrm>
            <a:off x="4876800" y="822960"/>
            <a:ext cx="6515100" cy="5212080"/>
          </a:xfrm>
          <a:prstGeom prst="rect">
            <a:avLst/>
          </a:prstGeom>
          <a:noFill/>
        </p:spPr>
      </p:pic>
    </p:spTree>
    <p:extLst>
      <p:ext uri="{BB962C8B-B14F-4D97-AF65-F5344CB8AC3E}">
        <p14:creationId xmlns:p14="http://schemas.microsoft.com/office/powerpoint/2010/main" val="2918934232"/>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412432"/>
      </a:dk2>
      <a:lt2>
        <a:srgbClr val="E2E5E8"/>
      </a:lt2>
      <a:accent1>
        <a:srgbClr val="D38F3D"/>
      </a:accent1>
      <a:accent2>
        <a:srgbClr val="ABA626"/>
      </a:accent2>
      <a:accent3>
        <a:srgbClr val="81B133"/>
      </a:accent3>
      <a:accent4>
        <a:srgbClr val="46B929"/>
      </a:accent4>
      <a:accent5>
        <a:srgbClr val="35BA52"/>
      </a:accent5>
      <a:accent6>
        <a:srgbClr val="28B581"/>
      </a:accent6>
      <a:hlink>
        <a:srgbClr val="3F79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C26CC8497B1744A8BA71DAABF069E6" ma:contentTypeVersion="3" ma:contentTypeDescription="Create a new document." ma:contentTypeScope="" ma:versionID="7602d492ad536bb77d15ef4d332e111f">
  <xsd:schema xmlns:xsd="http://www.w3.org/2001/XMLSchema" xmlns:xs="http://www.w3.org/2001/XMLSchema" xmlns:p="http://schemas.microsoft.com/office/2006/metadata/properties" xmlns:ns3="b0f44e4b-82e2-4987-b31e-e4fb0fe8ee6d" targetNamespace="http://schemas.microsoft.com/office/2006/metadata/properties" ma:root="true" ma:fieldsID="90d4dfd2a3b4384a0fa4add2c6f0e3c8" ns3:_="">
    <xsd:import namespace="b0f44e4b-82e2-4987-b31e-e4fb0fe8ee6d"/>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f44e4b-82e2-4987-b31e-e4fb0fe8ee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BE209C-5346-4870-98FC-53C5F848E8FB}">
  <ds:schemaRefs>
    <ds:schemaRef ds:uri="http://schemas.microsoft.com/office/2006/metadata/properties"/>
    <ds:schemaRef ds:uri="http://www.w3.org/XML/1998/namespace"/>
    <ds:schemaRef ds:uri="b0f44e4b-82e2-4987-b31e-e4fb0fe8ee6d"/>
    <ds:schemaRef ds:uri="http://schemas.microsoft.com/office/infopath/2007/PartnerControl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6E4D6CD-2AC7-4D1C-9B63-F226CBAE47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f44e4b-82e2-4987-b31e-e4fb0fe8ee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8653C7-3868-431D-9A84-122CAF889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640</TotalTime>
  <Words>821</Words>
  <Application>Microsoft Office PowerPoint</Application>
  <PresentationFormat>Widescreen</PresentationFormat>
  <Paragraphs>89</Paragraphs>
  <Slides>18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Abadi Extra Light</vt:lpstr>
      <vt:lpstr>Arial</vt:lpstr>
      <vt:lpstr>Calisto MT</vt:lpstr>
      <vt:lpstr>Lato Extended</vt:lpstr>
      <vt:lpstr>Univers Condensed</vt:lpstr>
      <vt:lpstr>ChronicleVTI</vt:lpstr>
      <vt:lpstr>Project</vt:lpstr>
      <vt:lpstr>Data set description</vt:lpstr>
      <vt:lpstr>Categorical data</vt:lpstr>
      <vt:lpstr>Categorical Data</vt:lpstr>
      <vt:lpstr>numerical data</vt:lpstr>
      <vt:lpstr>Data preprocessing</vt:lpstr>
      <vt:lpstr>Corr plot to show correlation</vt:lpstr>
      <vt:lpstr>Pie chart depicting number  of good bad male female</vt:lpstr>
      <vt:lpstr>Pyramid plot</vt:lpstr>
      <vt:lpstr>Density plot for men</vt:lpstr>
      <vt:lpstr>Density plot for women</vt:lpstr>
      <vt:lpstr>Stacked bar plot</vt:lpstr>
      <vt:lpstr>Boxplot for credit amount</vt:lpstr>
      <vt:lpstr>Scatter plot for credit amount and duration</vt:lpstr>
      <vt:lpstr>Violin box plot</vt:lpstr>
      <vt:lpstr>Stacked bar plot</vt:lpstr>
      <vt:lpstr>Stacked bar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- 1</dc:title>
  <dc:creator>Mantravadi Sairam</dc:creator>
  <cp:lastModifiedBy>Rohith Kanakagiri</cp:lastModifiedBy>
  <cp:revision>9</cp:revision>
  <dcterms:created xsi:type="dcterms:W3CDTF">2021-09-11T18:22:57Z</dcterms:created>
  <dcterms:modified xsi:type="dcterms:W3CDTF">2021-11-01T08:13:53Z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0x01010002C26CC8497B1744A8BA71DAABF069E6</vt:lpwstr>
  </property>
</Properties>
</file>