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7/29/2022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03"/>
            <a:ext cx="8444285" cy="731520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SIVASUBRAMANIYA NADAR COLLEGE OF ENGINEERING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525" y="747423"/>
            <a:ext cx="4124077" cy="492980"/>
          </a:xfrm>
        </p:spPr>
        <p:txBody>
          <a:bodyPr>
            <a:normAutofit fontScale="92500"/>
          </a:bodyPr>
          <a:lstStyle/>
          <a:p>
            <a:pPr algn="ctr"/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 RESEARCH INTERNSHIP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AA8CA-B3BF-0151-368E-7661E77F091C}"/>
              </a:ext>
            </a:extLst>
          </p:cNvPr>
          <p:cNvSpPr txBox="1"/>
          <p:nvPr/>
        </p:nvSpPr>
        <p:spPr>
          <a:xfrm>
            <a:off x="182880" y="1741335"/>
            <a:ext cx="7871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Irrigation System for Water Sustainability using Machine Learning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5A6D0-9B23-D6CA-1AC0-EF4CFEC66626}"/>
              </a:ext>
            </a:extLst>
          </p:cNvPr>
          <p:cNvSpPr txBox="1"/>
          <p:nvPr/>
        </p:nvSpPr>
        <p:spPr>
          <a:xfrm>
            <a:off x="63572" y="3617635"/>
            <a:ext cx="4047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I. Joe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Louis Paul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M.E., Ph.D.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echnology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 College of Engineering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C635D-20FE-0E5A-39F5-D6206C48DAA3}"/>
              </a:ext>
            </a:extLst>
          </p:cNvPr>
          <p:cNvSpPr txBox="1"/>
          <p:nvPr/>
        </p:nvSpPr>
        <p:spPr>
          <a:xfrm>
            <a:off x="182880" y="2782669"/>
            <a:ext cx="210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ID:  IT13</a:t>
            </a: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09018-A052-1BB1-A42A-874458F695DB}"/>
              </a:ext>
            </a:extLst>
          </p:cNvPr>
          <p:cNvSpPr txBox="1"/>
          <p:nvPr/>
        </p:nvSpPr>
        <p:spPr>
          <a:xfrm>
            <a:off x="4436829" y="3617635"/>
            <a:ext cx="4707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Roheth S,   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Year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                           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Venkateswara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328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F612-CF6A-2B07-73C2-8F0C770A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74229-E468-C054-B073-33E12CB0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6A624-91F9-DE26-209A-2FDE61CFEAFB}"/>
              </a:ext>
            </a:extLst>
          </p:cNvPr>
          <p:cNvSpPr txBox="1"/>
          <p:nvPr/>
        </p:nvSpPr>
        <p:spPr>
          <a:xfrm>
            <a:off x="262393" y="1417638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Based on particular input parameters, the system is trained to predict whether the crop requires irrigation or not.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strategy eliminates over-irrigation and soil erosion while also promoting water sustainability.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5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8D63FC-A4C1-AB3E-051D-D8E040F2AE22}"/>
              </a:ext>
            </a:extLst>
          </p:cNvPr>
          <p:cNvSpPr/>
          <p:nvPr/>
        </p:nvSpPr>
        <p:spPr>
          <a:xfrm>
            <a:off x="6074197" y="3110030"/>
            <a:ext cx="2321781" cy="114852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680059-5B76-696D-070E-DFD62A232D38}"/>
              </a:ext>
            </a:extLst>
          </p:cNvPr>
          <p:cNvSpPr/>
          <p:nvPr/>
        </p:nvSpPr>
        <p:spPr>
          <a:xfrm>
            <a:off x="4454555" y="3084555"/>
            <a:ext cx="2239450" cy="1148522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123B8C-26CC-9E82-62E2-B200F55C6ACD}"/>
              </a:ext>
            </a:extLst>
          </p:cNvPr>
          <p:cNvSpPr/>
          <p:nvPr/>
        </p:nvSpPr>
        <p:spPr>
          <a:xfrm>
            <a:off x="2230847" y="3173661"/>
            <a:ext cx="2566615" cy="114852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103FC-20C4-1F94-1235-D9DBC5A8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C09FD-BA71-94E0-1418-A20D0A3D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BD93EE-6EC8-8B5B-4F3E-31C95356E7FE}"/>
              </a:ext>
            </a:extLst>
          </p:cNvPr>
          <p:cNvSpPr/>
          <p:nvPr/>
        </p:nvSpPr>
        <p:spPr>
          <a:xfrm>
            <a:off x="203578" y="3147758"/>
            <a:ext cx="2834641" cy="1200329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EEF4F-647F-E8F8-7CCC-89A32F08074C}"/>
              </a:ext>
            </a:extLst>
          </p:cNvPr>
          <p:cNvSpPr txBox="1"/>
          <p:nvPr/>
        </p:nvSpPr>
        <p:spPr>
          <a:xfrm>
            <a:off x="279964" y="3471846"/>
            <a:ext cx="256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1F3E6-E62A-D004-7DA5-E99B73E346E0}"/>
              </a:ext>
            </a:extLst>
          </p:cNvPr>
          <p:cNvSpPr txBox="1"/>
          <p:nvPr/>
        </p:nvSpPr>
        <p:spPr>
          <a:xfrm>
            <a:off x="2922965" y="3366659"/>
            <a:ext cx="173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A54C8-2E6D-FEC2-0A7C-44D9F1777F17}"/>
              </a:ext>
            </a:extLst>
          </p:cNvPr>
          <p:cNvSpPr txBox="1"/>
          <p:nvPr/>
        </p:nvSpPr>
        <p:spPr>
          <a:xfrm>
            <a:off x="4629619" y="3363831"/>
            <a:ext cx="173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MODELING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7DA7B-7081-F1FC-EA60-4E03143AC4E4}"/>
              </a:ext>
            </a:extLst>
          </p:cNvPr>
          <p:cNvSpPr txBox="1"/>
          <p:nvPr/>
        </p:nvSpPr>
        <p:spPr>
          <a:xfrm>
            <a:off x="6748811" y="3429886"/>
            <a:ext cx="15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endParaRPr lang="en-IN" dirty="0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3C8AA338-9229-A60B-E326-7C2A2C40BF88}"/>
              </a:ext>
            </a:extLst>
          </p:cNvPr>
          <p:cNvSpPr/>
          <p:nvPr/>
        </p:nvSpPr>
        <p:spPr>
          <a:xfrm>
            <a:off x="260199" y="4604012"/>
            <a:ext cx="2111071" cy="101878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EE193-7523-EDB7-996B-83E15FA1E4BF}"/>
              </a:ext>
            </a:extLst>
          </p:cNvPr>
          <p:cNvSpPr txBox="1"/>
          <p:nvPr/>
        </p:nvSpPr>
        <p:spPr>
          <a:xfrm>
            <a:off x="353627" y="4613340"/>
            <a:ext cx="1924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The dataset is collected from GitHub.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466BF14-D4EE-8CCF-95E7-88288FF51378}"/>
              </a:ext>
            </a:extLst>
          </p:cNvPr>
          <p:cNvSpPr/>
          <p:nvPr/>
        </p:nvSpPr>
        <p:spPr>
          <a:xfrm>
            <a:off x="2230847" y="1776321"/>
            <a:ext cx="2640476" cy="11485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EE3F1B4-3008-8067-E893-9A204710F711}"/>
              </a:ext>
            </a:extLst>
          </p:cNvPr>
          <p:cNvSpPr/>
          <p:nvPr/>
        </p:nvSpPr>
        <p:spPr>
          <a:xfrm>
            <a:off x="4407840" y="4613340"/>
            <a:ext cx="2791857" cy="1018144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0537E872-2DC2-BBD7-E05B-25AB8127A15D}"/>
              </a:ext>
            </a:extLst>
          </p:cNvPr>
          <p:cNvSpPr/>
          <p:nvPr/>
        </p:nvSpPr>
        <p:spPr>
          <a:xfrm>
            <a:off x="5721530" y="1604956"/>
            <a:ext cx="2674448" cy="14299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413FD4-B943-45A3-82FA-D65B8EF08E7E}"/>
              </a:ext>
            </a:extLst>
          </p:cNvPr>
          <p:cNvSpPr txBox="1"/>
          <p:nvPr/>
        </p:nvSpPr>
        <p:spPr>
          <a:xfrm>
            <a:off x="2332550" y="1763971"/>
            <a:ext cx="223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Performing</a:t>
            </a:r>
            <a:r>
              <a:rPr lang="en-US" i="1" dirty="0">
                <a:solidFill>
                  <a:schemeClr val="dk1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feature engineering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to extract the features from the raw data.</a:t>
            </a: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EA9B46-B025-9157-1488-507D5EBE72FD}"/>
              </a:ext>
            </a:extLst>
          </p:cNvPr>
          <p:cNvSpPr txBox="1"/>
          <p:nvPr/>
        </p:nvSpPr>
        <p:spPr>
          <a:xfrm>
            <a:off x="4407840" y="4725630"/>
            <a:ext cx="267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Compare SVM, KNN, and NB algorithms.</a:t>
            </a: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D7372-D28F-5D6B-F512-35F641F028F3}"/>
              </a:ext>
            </a:extLst>
          </p:cNvPr>
          <p:cNvSpPr txBox="1"/>
          <p:nvPr/>
        </p:nvSpPr>
        <p:spPr>
          <a:xfrm>
            <a:off x="5721529" y="1818908"/>
            <a:ext cx="267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Display the prediction results, whether irrigation is required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98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DBEB-2FDE-CC58-83E4-DB950025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E34C5-A759-4C0B-1789-14D8F978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EBCAC-9570-E0C2-8855-87668B0DAA79}"/>
              </a:ext>
            </a:extLst>
          </p:cNvPr>
          <p:cNvSpPr txBox="1"/>
          <p:nvPr/>
        </p:nvSpPr>
        <p:spPr>
          <a:xfrm>
            <a:off x="294198" y="1526650"/>
            <a:ext cx="8046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aim and objective of the research.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appropriate datasets to obtain the training samples.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input samples.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accuracy and precision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Machine Learning model to predict whether irrigation is required.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8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724E-8B27-9C33-A11B-FB93CB87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21425"/>
          </a:xfrm>
        </p:spPr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FF7E3C-9B87-F1C2-5E6B-F98A84C7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D83CB-23F3-E51C-3803-5CCEED2FB0B3}"/>
              </a:ext>
            </a:extLst>
          </p:cNvPr>
          <p:cNvSpPr txBox="1"/>
          <p:nvPr/>
        </p:nvSpPr>
        <p:spPr>
          <a:xfrm>
            <a:off x="180229" y="1225689"/>
            <a:ext cx="81739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Sharma, A. Jain, P. Gupta, and V. Chowdary, “Machine learning applications for precision agriculture: a comprehensive review,” IEEE Access, vol. 9, pp. 4843–4873, 2021.</a:t>
            </a:r>
          </a:p>
          <a:p>
            <a:pPr marL="342900" indent="-342900" algn="just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Liakos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Moshou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Pearson, and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“Machine learning in agriculture: a review,” Sensors, vol. 18, no. 8, p. 2674, 2018.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Priya and D. Ramesh, “ML based sustainable precision agriculture: a future generation perspective,” Sustainable Computing: Informatics and Systems, vol. 28, no. 100439, Article ID 100439, 2020.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Mekonnen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Namuduri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Burton, A. Sarwat, and S. Bhansali, “Review-machine learning techniques in wireless sensor network based precision agriculture,” Journal of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Electrochemical Society, vol. 167, no. 3, Article ID 037522, 2019.</a:t>
            </a:r>
          </a:p>
          <a:p>
            <a:pPr marL="342900" indent="-342900" algn="just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Bacco, A. Berton, E. Ferro, C. Gennaro,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Matteoli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Paonessa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Ruggeri, G.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Virone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Zanella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Smart farming: Opportunities, challenges and technology enablers, 2018 IoT Vert. Top. Summit Agric. - Tuscany, IOT Tuscany, 2018.</a:t>
            </a:r>
          </a:p>
          <a:p>
            <a:pPr marL="342900" indent="-342900" algn="just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Van Rooyen, N.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Luwes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Theron, Automated soil classification and identification using machine vision, 2017 Pattern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Assoc. South Africa Robot. Mechatronics Int. Conf. PRASA-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RobMech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</a:p>
        </p:txBody>
      </p:sp>
    </p:spTree>
    <p:extLst>
      <p:ext uri="{BB962C8B-B14F-4D97-AF65-F5344CB8AC3E}">
        <p14:creationId xmlns:p14="http://schemas.microsoft.com/office/powerpoint/2010/main" val="114319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CF9AE4-E24F-FC3C-9FAF-B579C6A4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48D2D-CCB3-F617-451D-73A69DC82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39" y="2795711"/>
            <a:ext cx="3238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9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7AB2-5ECF-EA78-7F7D-AEB51C32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(1/3)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AD83C-5F6A-0D18-FEC2-25A0A0B5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E1793-FF8A-F846-47EC-36808AB33FB8}"/>
              </a:ext>
            </a:extLst>
          </p:cNvPr>
          <p:cNvSpPr txBox="1"/>
          <p:nvPr/>
        </p:nvSpPr>
        <p:spPr>
          <a:xfrm>
            <a:off x="182880" y="1608255"/>
            <a:ext cx="789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Irrigation is applying water to crops artificially to fulfill their water requirements.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Irrigation offers moisture required for growth and development, germination, and other related functions.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11EF3-3B3B-30D8-17D7-48FA81411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3089082" cy="15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AF37E5-0840-4453-8B5A-DCD4B568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55" y="3446541"/>
            <a:ext cx="2887523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1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FA9A0-6A5E-D194-2724-BB6CBEFC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(2/3)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A3AEB-C90E-568B-1EAE-CB07234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52A5B-DDD3-D97A-60A5-222CB2BFB816}"/>
              </a:ext>
            </a:extLst>
          </p:cNvPr>
          <p:cNvSpPr txBox="1"/>
          <p:nvPr/>
        </p:nvSpPr>
        <p:spPr>
          <a:xfrm>
            <a:off x="357809" y="1590679"/>
            <a:ext cx="7633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 improves the quality of our lives, protects our ecosystem, and preserves natural resources for future generations.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BDC1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is one of the planet's most important resources. Responsible water use is essential in the current situation. </a:t>
            </a:r>
          </a:p>
          <a:p>
            <a:pPr algn="just"/>
            <a:b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1D4A5-EA77-553E-38B5-6CC6FED2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26473"/>
            <a:ext cx="3363444" cy="1540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82783-A4EB-A2C6-1899-F83AB2375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7728"/>
            <a:ext cx="3363445" cy="15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B59DB-F442-C1BF-E761-595CBCC6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(3/3)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D29EC9-BF92-B74A-0667-2CA9E291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9F4B4-B31B-24F9-CFCC-E2B6D922C3D7}"/>
              </a:ext>
            </a:extLst>
          </p:cNvPr>
          <p:cNvSpPr txBox="1"/>
          <p:nvPr/>
        </p:nvSpPr>
        <p:spPr>
          <a:xfrm>
            <a:off x="426022" y="1605744"/>
            <a:ext cx="7776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More than 75% of freshwater resources are used for irrigation; therefore, efficient water use in irrigation systems using modern technology is essential.</a:t>
            </a:r>
          </a:p>
          <a:p>
            <a:pPr algn="just"/>
            <a:endParaRPr lang="en-US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learning algorithms will predict whether irrigation is required based on soil moisture, soil temperature, air temperature, and humidity data.</a:t>
            </a:r>
            <a:endParaRPr lang="en-IN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D6692-726A-B0D4-FD56-BEB85860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2" y="3747306"/>
            <a:ext cx="3048000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B95D9-DB51-0E37-B755-BF36404C7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59" y="3747306"/>
            <a:ext cx="2910177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5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B528-517F-2A44-B05D-84ACA0C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DABC4-C628-88C0-22DD-CB77651D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EEA5D-CD36-CC04-206E-A4987C0BECF6}"/>
              </a:ext>
            </a:extLst>
          </p:cNvPr>
          <p:cNvSpPr txBox="1"/>
          <p:nvPr/>
        </p:nvSpPr>
        <p:spPr>
          <a:xfrm>
            <a:off x="326003" y="1417638"/>
            <a:ext cx="7553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effective irrigation model that can predict whether a crop needs irrigation or not depending on input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2A4FA-6666-3D6E-9AA3-7E13357E2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3306459"/>
            <a:ext cx="3538329" cy="22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4978-1BED-700A-B1CE-F21FDE2C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AC821-96AE-3200-A430-939004EB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DF70D-7046-3733-F54B-326F3AFA738E}"/>
              </a:ext>
            </a:extLst>
          </p:cNvPr>
          <p:cNvSpPr txBox="1"/>
          <p:nvPr/>
        </p:nvSpPr>
        <p:spPr>
          <a:xfrm>
            <a:off x="310101" y="1417638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provides the farmer with irrigation prediction for the crop.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promotes water sustainability in irrigation.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38B4-2F89-4D3F-FCAD-5C4A2B38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16391-B2C4-B45C-5EDC-1A45E11B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E13EB-B1D0-3135-5468-E8F3A5B7568D}"/>
              </a:ext>
            </a:extLst>
          </p:cNvPr>
          <p:cNvSpPr txBox="1"/>
          <p:nvPr/>
        </p:nvSpPr>
        <p:spPr>
          <a:xfrm>
            <a:off x="457201" y="1549249"/>
            <a:ext cx="7619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need to train on a large scale,  as well as on region-specific data.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formatted data is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available data determine the accuracy of the model forecast.</a:t>
            </a:r>
          </a:p>
        </p:txBody>
      </p:sp>
    </p:spTree>
    <p:extLst>
      <p:ext uri="{BB962C8B-B14F-4D97-AF65-F5344CB8AC3E}">
        <p14:creationId xmlns:p14="http://schemas.microsoft.com/office/powerpoint/2010/main" val="117798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9DDB-3318-29A1-48C0-DD53591D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9095"/>
            <a:ext cx="7620000" cy="738810"/>
          </a:xfrm>
        </p:spPr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(1/2)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D2A71-4D32-3AE1-64A9-9EFFDA26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4FAB1-22A4-B273-68A9-BDB5FE570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51100"/>
              </p:ext>
            </p:extLst>
          </p:nvPr>
        </p:nvGraphicFramePr>
        <p:xfrm>
          <a:off x="254441" y="540689"/>
          <a:ext cx="8174664" cy="6301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886">
                  <a:extLst>
                    <a:ext uri="{9D8B030D-6E8A-4147-A177-3AD203B41FA5}">
                      <a16:colId xmlns:a16="http://schemas.microsoft.com/office/drawing/2014/main" val="360816615"/>
                    </a:ext>
                  </a:extLst>
                </a:gridCol>
                <a:gridCol w="1337302">
                  <a:extLst>
                    <a:ext uri="{9D8B030D-6E8A-4147-A177-3AD203B41FA5}">
                      <a16:colId xmlns:a16="http://schemas.microsoft.com/office/drawing/2014/main" val="1476286963"/>
                    </a:ext>
                  </a:extLst>
                </a:gridCol>
                <a:gridCol w="1565621">
                  <a:extLst>
                    <a:ext uri="{9D8B030D-6E8A-4147-A177-3AD203B41FA5}">
                      <a16:colId xmlns:a16="http://schemas.microsoft.com/office/drawing/2014/main" val="1448222269"/>
                    </a:ext>
                  </a:extLst>
                </a:gridCol>
                <a:gridCol w="750195">
                  <a:extLst>
                    <a:ext uri="{9D8B030D-6E8A-4147-A177-3AD203B41FA5}">
                      <a16:colId xmlns:a16="http://schemas.microsoft.com/office/drawing/2014/main" val="1970996608"/>
                    </a:ext>
                  </a:extLst>
                </a:gridCol>
                <a:gridCol w="2391122">
                  <a:extLst>
                    <a:ext uri="{9D8B030D-6E8A-4147-A177-3AD203B41FA5}">
                      <a16:colId xmlns:a16="http://schemas.microsoft.com/office/drawing/2014/main" val="964693295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844679340"/>
                    </a:ext>
                  </a:extLst>
                </a:gridCol>
              </a:tblGrid>
              <a:tr h="419093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bg1"/>
                          </a:solidFill>
                        </a:rPr>
                        <a:t>S.No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26049"/>
                  </a:ext>
                </a:extLst>
              </a:tr>
              <a:tr h="19882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AnnekethVij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Vijendra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Abhishek,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Shivam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Aashima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Aarushi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 and Machine Learning Approaches for Automation of Farm Irrigation System.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Deploying ML in agriculture helps in controlling, optimizing farm practices, and predicting the weather and rainfall.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works only on available data.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15263"/>
                  </a:ext>
                </a:extLst>
              </a:tr>
              <a:tr h="17508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Akshay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and T K Ramesh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Machine Learning Algorithm for Smart Irrigation.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Agriculture yield gets affected by many parameters, and some of the important parameters are fertility of soil, climatic conditions, water availability.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pre-Trained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13964"/>
                  </a:ext>
                </a:extLst>
              </a:tr>
              <a:tr h="19882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Himanshu </a:t>
                      </a:r>
                      <a:r>
                        <a:rPr lang="en-IN" sz="1600" dirty="0" err="1"/>
                        <a:t>Nandanwar</a:t>
                      </a:r>
                      <a:r>
                        <a:rPr lang="en-IN" sz="1600" dirty="0"/>
                        <a:t>,</a:t>
                      </a:r>
                    </a:p>
                    <a:p>
                      <a:r>
                        <a:rPr lang="en-IN" sz="1600" dirty="0"/>
                        <a:t>Anamika Chauhan,</a:t>
                      </a:r>
                    </a:p>
                    <a:p>
                      <a:r>
                        <a:rPr lang="en-IN" sz="1600" dirty="0"/>
                        <a:t>Dushyant </a:t>
                      </a:r>
                      <a:r>
                        <a:rPr lang="en-IN" sz="1600" dirty="0" err="1"/>
                        <a:t>Pahl</a:t>
                      </a:r>
                      <a:r>
                        <a:rPr lang="en-IN" sz="1600" dirty="0"/>
                        <a:t>,</a:t>
                      </a:r>
                    </a:p>
                    <a:p>
                      <a:r>
                        <a:rPr lang="en-IN" sz="1600" dirty="0"/>
                        <a:t>Harshit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Survey of Application of ML and Data Mining Techniques for Smart Irrigation System.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AI, weather conditions, water usage, and soil condition can be analyzed by farmers for better decision.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Continuous internet connection is required.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69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47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B94ED0-136A-0C39-9EB4-9440C891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48" y="105673"/>
            <a:ext cx="7620000" cy="615908"/>
          </a:xfrm>
        </p:spPr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(2/2)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D95B1-F859-108A-F5DB-BAB9C70F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FF0B1F-4C10-B9CA-63AE-477B2B4F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18927"/>
              </p:ext>
            </p:extLst>
          </p:nvPr>
        </p:nvGraphicFramePr>
        <p:xfrm>
          <a:off x="220648" y="1152940"/>
          <a:ext cx="8241708" cy="571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2">
                  <a:extLst>
                    <a:ext uri="{9D8B030D-6E8A-4147-A177-3AD203B41FA5}">
                      <a16:colId xmlns:a16="http://schemas.microsoft.com/office/drawing/2014/main" val="3263124765"/>
                    </a:ext>
                  </a:extLst>
                </a:gridCol>
                <a:gridCol w="1350291">
                  <a:extLst>
                    <a:ext uri="{9D8B030D-6E8A-4147-A177-3AD203B41FA5}">
                      <a16:colId xmlns:a16="http://schemas.microsoft.com/office/drawing/2014/main" val="2069653199"/>
                    </a:ext>
                  </a:extLst>
                </a:gridCol>
                <a:gridCol w="1572594">
                  <a:extLst>
                    <a:ext uri="{9D8B030D-6E8A-4147-A177-3AD203B41FA5}">
                      <a16:colId xmlns:a16="http://schemas.microsoft.com/office/drawing/2014/main" val="684241414"/>
                    </a:ext>
                  </a:extLst>
                </a:gridCol>
                <a:gridCol w="765714">
                  <a:extLst>
                    <a:ext uri="{9D8B030D-6E8A-4147-A177-3AD203B41FA5}">
                      <a16:colId xmlns:a16="http://schemas.microsoft.com/office/drawing/2014/main" val="1973756469"/>
                    </a:ext>
                  </a:extLst>
                </a:gridCol>
                <a:gridCol w="2582656">
                  <a:extLst>
                    <a:ext uri="{9D8B030D-6E8A-4147-A177-3AD203B41FA5}">
                      <a16:colId xmlns:a16="http://schemas.microsoft.com/office/drawing/2014/main" val="2423706611"/>
                    </a:ext>
                  </a:extLst>
                </a:gridCol>
                <a:gridCol w="1241791">
                  <a:extLst>
                    <a:ext uri="{9D8B030D-6E8A-4147-A177-3AD203B41FA5}">
                      <a16:colId xmlns:a16="http://schemas.microsoft.com/office/drawing/2014/main" val="1102109681"/>
                    </a:ext>
                  </a:extLst>
                </a:gridCol>
              </a:tblGrid>
              <a:tr h="2280197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Dushyant,</a:t>
                      </a:r>
                    </a:p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Rajeev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</a:rPr>
                        <a:t>Sobti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, Praveen, Sachin ,  Pradeep, and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</a:rPr>
                        <a:t>Kayhan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</a:rPr>
                        <a:t>Zrar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 Ghafoor 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IoT-Driven Model for Weather and Soil Conditions Based on Precision Irrigation Using Machine Learning.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(SVM), K-nearest neighbor (KNN), and Gaussian naive Bayes (NB) are some of the ML algorithms, which are used in majority of the agriculture practices.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Lack of available data.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0066"/>
                  </a:ext>
                </a:extLst>
              </a:tr>
              <a:tr h="163110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Angelin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Blessy</a:t>
                      </a:r>
                      <a:r>
                        <a:rPr lang="en-IN" sz="1600" dirty="0"/>
                        <a:t> , </a:t>
                      </a:r>
                      <a:r>
                        <a:rPr lang="en-IN" sz="1600" dirty="0" err="1"/>
                        <a:t>Anveesh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kumar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Smart Irrigation System Techniques using Artificial Intelligence and IoT 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Detailed smart farming approach had been described, all the challenges, enablers and opportunities were discussed.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Risks of unemployment.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06893"/>
                  </a:ext>
                </a:extLst>
              </a:tr>
              <a:tr h="17937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Joao Cardoso, Andre Gloria Pedro Sebastiao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Methodology for Sustainable Farming Irrigation using WSN, NB-IoT and Machine Learning.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of multiple linear regression and Support vector regression and random forest regression was carried out.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for implementation.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407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834E5A-13C7-13D6-4965-6B983F7CB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51381"/>
              </p:ext>
            </p:extLst>
          </p:nvPr>
        </p:nvGraphicFramePr>
        <p:xfrm>
          <a:off x="220648" y="721581"/>
          <a:ext cx="8241708" cy="431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05">
                  <a:extLst>
                    <a:ext uri="{9D8B030D-6E8A-4147-A177-3AD203B41FA5}">
                      <a16:colId xmlns:a16="http://schemas.microsoft.com/office/drawing/2014/main" val="1127712814"/>
                    </a:ext>
                  </a:extLst>
                </a:gridCol>
                <a:gridCol w="1348270">
                  <a:extLst>
                    <a:ext uri="{9D8B030D-6E8A-4147-A177-3AD203B41FA5}">
                      <a16:colId xmlns:a16="http://schemas.microsoft.com/office/drawing/2014/main" val="1080242612"/>
                    </a:ext>
                  </a:extLst>
                </a:gridCol>
                <a:gridCol w="1570241">
                  <a:extLst>
                    <a:ext uri="{9D8B030D-6E8A-4147-A177-3AD203B41FA5}">
                      <a16:colId xmlns:a16="http://schemas.microsoft.com/office/drawing/2014/main" val="3194699067"/>
                    </a:ext>
                  </a:extLst>
                </a:gridCol>
                <a:gridCol w="764568">
                  <a:extLst>
                    <a:ext uri="{9D8B030D-6E8A-4147-A177-3AD203B41FA5}">
                      <a16:colId xmlns:a16="http://schemas.microsoft.com/office/drawing/2014/main" val="3504579554"/>
                    </a:ext>
                  </a:extLst>
                </a:gridCol>
                <a:gridCol w="2578792">
                  <a:extLst>
                    <a:ext uri="{9D8B030D-6E8A-4147-A177-3AD203B41FA5}">
                      <a16:colId xmlns:a16="http://schemas.microsoft.com/office/drawing/2014/main" val="2695651916"/>
                    </a:ext>
                  </a:extLst>
                </a:gridCol>
                <a:gridCol w="1239932">
                  <a:extLst>
                    <a:ext uri="{9D8B030D-6E8A-4147-A177-3AD203B41FA5}">
                      <a16:colId xmlns:a16="http://schemas.microsoft.com/office/drawing/2014/main" val="307063188"/>
                    </a:ext>
                  </a:extLst>
                </a:gridCol>
              </a:tblGrid>
              <a:tr h="431359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bg1"/>
                          </a:solidFill>
                        </a:rPr>
                        <a:t>S.No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9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11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675</TotalTime>
  <Words>1047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Adjacency</vt:lpstr>
      <vt:lpstr>SRI SIVASUBRAMANIYA NADAR COLLEGE OF ENGINEERING</vt:lpstr>
      <vt:lpstr>Overview (1/3)</vt:lpstr>
      <vt:lpstr>Overview (2/3)</vt:lpstr>
      <vt:lpstr>Overview (3/3)</vt:lpstr>
      <vt:lpstr>Problem Statement</vt:lpstr>
      <vt:lpstr>Scope</vt:lpstr>
      <vt:lpstr>Limitations</vt:lpstr>
      <vt:lpstr>Literature Review (1/2)</vt:lpstr>
      <vt:lpstr>Literature Review (2/2)</vt:lpstr>
      <vt:lpstr>Expected Outcome</vt:lpstr>
      <vt:lpstr>Research Methodology</vt:lpstr>
      <vt:lpstr>Research Plan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ROHETH S</cp:lastModifiedBy>
  <cp:revision>43</cp:revision>
  <dcterms:created xsi:type="dcterms:W3CDTF">2014-09-16T21:27:06Z</dcterms:created>
  <dcterms:modified xsi:type="dcterms:W3CDTF">2022-07-29T06:19:53Z</dcterms:modified>
</cp:coreProperties>
</file>