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73" r:id="rId4"/>
    <p:sldId id="257" r:id="rId5"/>
    <p:sldId id="258" r:id="rId6"/>
    <p:sldId id="274"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5" r:id="rId20"/>
    <p:sldId id="276" r:id="rId21"/>
    <p:sldId id="272" r:id="rId22"/>
    <p:sldId id="277" r:id="rId23"/>
    <p:sldId id="27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Lora"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2" d="100"/>
          <a:sy n="82" d="100"/>
        </p:scale>
        <p:origin x="836"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darshini Sathya" userId="4012c5e952765574" providerId="LiveId" clId="{A2AA0AB0-7969-4615-A889-2CE7FF6AAEE3}"/>
    <pc:docChg chg="custSel addSld modSld">
      <pc:chgData name="Priyadarshini Sathya" userId="4012c5e952765574" providerId="LiveId" clId="{A2AA0AB0-7969-4615-A889-2CE7FF6AAEE3}" dt="2022-06-13T16:36:35.960" v="327" actId="27636"/>
      <pc:docMkLst>
        <pc:docMk/>
      </pc:docMkLst>
      <pc:sldChg chg="modSp mod modAnim">
        <pc:chgData name="Priyadarshini Sathya" userId="4012c5e952765574" providerId="LiveId" clId="{A2AA0AB0-7969-4615-A889-2CE7FF6AAEE3}" dt="2022-06-13T16:33:12.116" v="306" actId="20577"/>
        <pc:sldMkLst>
          <pc:docMk/>
          <pc:sldMk cId="0" sldId="256"/>
        </pc:sldMkLst>
        <pc:spChg chg="mod">
          <ac:chgData name="Priyadarshini Sathya" userId="4012c5e952765574" providerId="LiveId" clId="{A2AA0AB0-7969-4615-A889-2CE7FF6AAEE3}" dt="2022-06-13T16:33:12.116" v="306" actId="20577"/>
          <ac:spMkLst>
            <pc:docMk/>
            <pc:sldMk cId="0" sldId="256"/>
            <ac:spMk id="136" creationId="{00000000-0000-0000-0000-000000000000}"/>
          </ac:spMkLst>
        </pc:spChg>
        <pc:spChg chg="mod">
          <ac:chgData name="Priyadarshini Sathya" userId="4012c5e952765574" providerId="LiveId" clId="{A2AA0AB0-7969-4615-A889-2CE7FF6AAEE3}" dt="2022-06-13T16:32:45.524" v="299" actId="2711"/>
          <ac:spMkLst>
            <pc:docMk/>
            <pc:sldMk cId="0" sldId="256"/>
            <ac:spMk id="142" creationId="{00000000-0000-0000-0000-000000000000}"/>
          </ac:spMkLst>
        </pc:spChg>
      </pc:sldChg>
      <pc:sldChg chg="modSp mod modAnim">
        <pc:chgData name="Priyadarshini Sathya" userId="4012c5e952765574" providerId="LiveId" clId="{A2AA0AB0-7969-4615-A889-2CE7FF6AAEE3}" dt="2022-06-13T16:33:34.498" v="308" actId="2711"/>
        <pc:sldMkLst>
          <pc:docMk/>
          <pc:sldMk cId="0" sldId="257"/>
        </pc:sldMkLst>
        <pc:spChg chg="mod">
          <ac:chgData name="Priyadarshini Sathya" userId="4012c5e952765574" providerId="LiveId" clId="{A2AA0AB0-7969-4615-A889-2CE7FF6AAEE3}" dt="2022-06-13T16:33:34.498" v="308" actId="2711"/>
          <ac:spMkLst>
            <pc:docMk/>
            <pc:sldMk cId="0" sldId="257"/>
            <ac:spMk id="147" creationId="{00000000-0000-0000-0000-000000000000}"/>
          </ac:spMkLst>
        </pc:spChg>
        <pc:spChg chg="mod">
          <ac:chgData name="Priyadarshini Sathya" userId="4012c5e952765574" providerId="LiveId" clId="{A2AA0AB0-7969-4615-A889-2CE7FF6AAEE3}" dt="2022-06-13T15:39:18.147" v="22" actId="1076"/>
          <ac:spMkLst>
            <pc:docMk/>
            <pc:sldMk cId="0" sldId="257"/>
            <ac:spMk id="148" creationId="{00000000-0000-0000-0000-000000000000}"/>
          </ac:spMkLst>
        </pc:spChg>
      </pc:sldChg>
      <pc:sldChg chg="modSp mod modAnim">
        <pc:chgData name="Priyadarshini Sathya" userId="4012c5e952765574" providerId="LiveId" clId="{A2AA0AB0-7969-4615-A889-2CE7FF6AAEE3}" dt="2022-06-13T16:36:35.960" v="327" actId="27636"/>
        <pc:sldMkLst>
          <pc:docMk/>
          <pc:sldMk cId="0" sldId="258"/>
        </pc:sldMkLst>
        <pc:spChg chg="mod">
          <ac:chgData name="Priyadarshini Sathya" userId="4012c5e952765574" providerId="LiveId" clId="{A2AA0AB0-7969-4615-A889-2CE7FF6AAEE3}" dt="2022-06-13T15:40:20.825" v="30"/>
          <ac:spMkLst>
            <pc:docMk/>
            <pc:sldMk cId="0" sldId="258"/>
            <ac:spMk id="153" creationId="{00000000-0000-0000-0000-000000000000}"/>
          </ac:spMkLst>
        </pc:spChg>
        <pc:spChg chg="mod">
          <ac:chgData name="Priyadarshini Sathya" userId="4012c5e952765574" providerId="LiveId" clId="{A2AA0AB0-7969-4615-A889-2CE7FF6AAEE3}" dt="2022-06-13T16:36:35.960" v="327" actId="27636"/>
          <ac:spMkLst>
            <pc:docMk/>
            <pc:sldMk cId="0" sldId="258"/>
            <ac:spMk id="154" creationId="{00000000-0000-0000-0000-000000000000}"/>
          </ac:spMkLst>
        </pc:spChg>
      </pc:sldChg>
      <pc:sldChg chg="modSp mod modAnim">
        <pc:chgData name="Priyadarshini Sathya" userId="4012c5e952765574" providerId="LiveId" clId="{A2AA0AB0-7969-4615-A889-2CE7FF6AAEE3}" dt="2022-06-13T16:34:16.135" v="317" actId="2711"/>
        <pc:sldMkLst>
          <pc:docMk/>
          <pc:sldMk cId="0" sldId="259"/>
        </pc:sldMkLst>
        <pc:spChg chg="mod">
          <ac:chgData name="Priyadarshini Sathya" userId="4012c5e952765574" providerId="LiveId" clId="{A2AA0AB0-7969-4615-A889-2CE7FF6AAEE3}" dt="2022-06-13T16:34:16.135" v="317" actId="2711"/>
          <ac:spMkLst>
            <pc:docMk/>
            <pc:sldMk cId="0" sldId="259"/>
            <ac:spMk id="159" creationId="{00000000-0000-0000-0000-000000000000}"/>
          </ac:spMkLst>
        </pc:spChg>
        <pc:spChg chg="mod">
          <ac:chgData name="Priyadarshini Sathya" userId="4012c5e952765574" providerId="LiveId" clId="{A2AA0AB0-7969-4615-A889-2CE7FF6AAEE3}" dt="2022-06-13T15:41:31.570" v="40" actId="113"/>
          <ac:spMkLst>
            <pc:docMk/>
            <pc:sldMk cId="0" sldId="259"/>
            <ac:spMk id="160" creationId="{00000000-0000-0000-0000-000000000000}"/>
          </ac:spMkLst>
        </pc:spChg>
      </pc:sldChg>
      <pc:sldChg chg="modSp mod modAnim">
        <pc:chgData name="Priyadarshini Sathya" userId="4012c5e952765574" providerId="LiveId" clId="{A2AA0AB0-7969-4615-A889-2CE7FF6AAEE3}" dt="2022-06-13T15:53:24.956" v="186"/>
        <pc:sldMkLst>
          <pc:docMk/>
          <pc:sldMk cId="0" sldId="260"/>
        </pc:sldMkLst>
        <pc:spChg chg="mod">
          <ac:chgData name="Priyadarshini Sathya" userId="4012c5e952765574" providerId="LiveId" clId="{A2AA0AB0-7969-4615-A889-2CE7FF6AAEE3}" dt="2022-06-13T15:42:19.787" v="45"/>
          <ac:spMkLst>
            <pc:docMk/>
            <pc:sldMk cId="0" sldId="260"/>
            <ac:spMk id="165" creationId="{00000000-0000-0000-0000-000000000000}"/>
          </ac:spMkLst>
        </pc:spChg>
      </pc:sldChg>
      <pc:sldChg chg="modSp mod modAnim">
        <pc:chgData name="Priyadarshini Sathya" userId="4012c5e952765574" providerId="LiveId" clId="{A2AA0AB0-7969-4615-A889-2CE7FF6AAEE3}" dt="2022-06-13T15:53:31.740" v="187"/>
        <pc:sldMkLst>
          <pc:docMk/>
          <pc:sldMk cId="0" sldId="261"/>
        </pc:sldMkLst>
        <pc:spChg chg="mod">
          <ac:chgData name="Priyadarshini Sathya" userId="4012c5e952765574" providerId="LiveId" clId="{A2AA0AB0-7969-4615-A889-2CE7FF6AAEE3}" dt="2022-06-13T15:43:02.831" v="47"/>
          <ac:spMkLst>
            <pc:docMk/>
            <pc:sldMk cId="0" sldId="261"/>
            <ac:spMk id="180" creationId="{00000000-0000-0000-0000-000000000000}"/>
          </ac:spMkLst>
        </pc:spChg>
      </pc:sldChg>
      <pc:sldChg chg="modSp mod modAnim">
        <pc:chgData name="Priyadarshini Sathya" userId="4012c5e952765574" providerId="LiveId" clId="{A2AA0AB0-7969-4615-A889-2CE7FF6AAEE3}" dt="2022-06-13T15:53:38.483" v="188"/>
        <pc:sldMkLst>
          <pc:docMk/>
          <pc:sldMk cId="0" sldId="262"/>
        </pc:sldMkLst>
        <pc:spChg chg="mod">
          <ac:chgData name="Priyadarshini Sathya" userId="4012c5e952765574" providerId="LiveId" clId="{A2AA0AB0-7969-4615-A889-2CE7FF6AAEE3}" dt="2022-06-13T15:43:37.330" v="51"/>
          <ac:spMkLst>
            <pc:docMk/>
            <pc:sldMk cId="0" sldId="262"/>
            <ac:spMk id="196" creationId="{00000000-0000-0000-0000-000000000000}"/>
          </ac:spMkLst>
        </pc:spChg>
        <pc:picChg chg="mod">
          <ac:chgData name="Priyadarshini Sathya" userId="4012c5e952765574" providerId="LiveId" clId="{A2AA0AB0-7969-4615-A889-2CE7FF6AAEE3}" dt="2022-06-13T15:43:23.341" v="48" actId="1076"/>
          <ac:picMkLst>
            <pc:docMk/>
            <pc:sldMk cId="0" sldId="262"/>
            <ac:picMk id="197" creationId="{00000000-0000-0000-0000-000000000000}"/>
          </ac:picMkLst>
        </pc:picChg>
      </pc:sldChg>
      <pc:sldChg chg="modSp mod modAnim">
        <pc:chgData name="Priyadarshini Sathya" userId="4012c5e952765574" providerId="LiveId" clId="{A2AA0AB0-7969-4615-A889-2CE7FF6AAEE3}" dt="2022-06-13T15:53:45.666" v="189"/>
        <pc:sldMkLst>
          <pc:docMk/>
          <pc:sldMk cId="0" sldId="263"/>
        </pc:sldMkLst>
        <pc:spChg chg="mod">
          <ac:chgData name="Priyadarshini Sathya" userId="4012c5e952765574" providerId="LiveId" clId="{A2AA0AB0-7969-4615-A889-2CE7FF6AAEE3}" dt="2022-06-13T15:43:55.098" v="54" actId="113"/>
          <ac:spMkLst>
            <pc:docMk/>
            <pc:sldMk cId="0" sldId="263"/>
            <ac:spMk id="203" creationId="{00000000-0000-0000-0000-000000000000}"/>
          </ac:spMkLst>
        </pc:spChg>
        <pc:spChg chg="mod">
          <ac:chgData name="Priyadarshini Sathya" userId="4012c5e952765574" providerId="LiveId" clId="{A2AA0AB0-7969-4615-A889-2CE7FF6AAEE3}" dt="2022-06-13T15:44:10.962" v="57"/>
          <ac:spMkLst>
            <pc:docMk/>
            <pc:sldMk cId="0" sldId="263"/>
            <ac:spMk id="204" creationId="{00000000-0000-0000-0000-000000000000}"/>
          </ac:spMkLst>
        </pc:spChg>
        <pc:spChg chg="mod">
          <ac:chgData name="Priyadarshini Sathya" userId="4012c5e952765574" providerId="LiveId" clId="{A2AA0AB0-7969-4615-A889-2CE7FF6AAEE3}" dt="2022-06-13T15:44:28.454" v="60" actId="113"/>
          <ac:spMkLst>
            <pc:docMk/>
            <pc:sldMk cId="0" sldId="263"/>
            <ac:spMk id="207" creationId="{00000000-0000-0000-0000-000000000000}"/>
          </ac:spMkLst>
        </pc:spChg>
      </pc:sldChg>
      <pc:sldChg chg="modSp mod modAnim">
        <pc:chgData name="Priyadarshini Sathya" userId="4012c5e952765574" providerId="LiveId" clId="{A2AA0AB0-7969-4615-A889-2CE7FF6AAEE3}" dt="2022-06-13T15:53:51.139" v="190"/>
        <pc:sldMkLst>
          <pc:docMk/>
          <pc:sldMk cId="0" sldId="264"/>
        </pc:sldMkLst>
        <pc:spChg chg="mod">
          <ac:chgData name="Priyadarshini Sathya" userId="4012c5e952765574" providerId="LiveId" clId="{A2AA0AB0-7969-4615-A889-2CE7FF6AAEE3}" dt="2022-06-13T15:44:50.820" v="63"/>
          <ac:spMkLst>
            <pc:docMk/>
            <pc:sldMk cId="0" sldId="264"/>
            <ac:spMk id="212" creationId="{00000000-0000-0000-0000-000000000000}"/>
          </ac:spMkLst>
        </pc:spChg>
      </pc:sldChg>
      <pc:sldChg chg="modSp mod modAnim">
        <pc:chgData name="Priyadarshini Sathya" userId="4012c5e952765574" providerId="LiveId" clId="{A2AA0AB0-7969-4615-A889-2CE7FF6AAEE3}" dt="2022-06-13T15:54:08.771" v="191"/>
        <pc:sldMkLst>
          <pc:docMk/>
          <pc:sldMk cId="0" sldId="265"/>
        </pc:sldMkLst>
        <pc:spChg chg="mod">
          <ac:chgData name="Priyadarshini Sathya" userId="4012c5e952765574" providerId="LiveId" clId="{A2AA0AB0-7969-4615-A889-2CE7FF6AAEE3}" dt="2022-06-13T15:45:07.523" v="66" actId="113"/>
          <ac:spMkLst>
            <pc:docMk/>
            <pc:sldMk cId="0" sldId="265"/>
            <ac:spMk id="219" creationId="{00000000-0000-0000-0000-000000000000}"/>
          </ac:spMkLst>
        </pc:spChg>
      </pc:sldChg>
      <pc:sldChg chg="modSp mod modAnim">
        <pc:chgData name="Priyadarshini Sathya" userId="4012c5e952765574" providerId="LiveId" clId="{A2AA0AB0-7969-4615-A889-2CE7FF6AAEE3}" dt="2022-06-13T15:54:14.771" v="192"/>
        <pc:sldMkLst>
          <pc:docMk/>
          <pc:sldMk cId="0" sldId="266"/>
        </pc:sldMkLst>
        <pc:spChg chg="mod">
          <ac:chgData name="Priyadarshini Sathya" userId="4012c5e952765574" providerId="LiveId" clId="{A2AA0AB0-7969-4615-A889-2CE7FF6AAEE3}" dt="2022-06-13T15:45:28.007" v="69" actId="2711"/>
          <ac:spMkLst>
            <pc:docMk/>
            <pc:sldMk cId="0" sldId="266"/>
            <ac:spMk id="225" creationId="{00000000-0000-0000-0000-000000000000}"/>
          </ac:spMkLst>
        </pc:spChg>
      </pc:sldChg>
      <pc:sldChg chg="modSp mod modAnim">
        <pc:chgData name="Priyadarshini Sathya" userId="4012c5e952765574" providerId="LiveId" clId="{A2AA0AB0-7969-4615-A889-2CE7FF6AAEE3}" dt="2022-06-13T15:54:19.952" v="193"/>
        <pc:sldMkLst>
          <pc:docMk/>
          <pc:sldMk cId="0" sldId="267"/>
        </pc:sldMkLst>
        <pc:spChg chg="mod">
          <ac:chgData name="Priyadarshini Sathya" userId="4012c5e952765574" providerId="LiveId" clId="{A2AA0AB0-7969-4615-A889-2CE7FF6AAEE3}" dt="2022-06-13T15:45:45.786" v="72"/>
          <ac:spMkLst>
            <pc:docMk/>
            <pc:sldMk cId="0" sldId="267"/>
            <ac:spMk id="231" creationId="{00000000-0000-0000-0000-000000000000}"/>
          </ac:spMkLst>
        </pc:spChg>
        <pc:spChg chg="mod">
          <ac:chgData name="Priyadarshini Sathya" userId="4012c5e952765574" providerId="LiveId" clId="{A2AA0AB0-7969-4615-A889-2CE7FF6AAEE3}" dt="2022-06-13T15:46:25.351" v="79"/>
          <ac:spMkLst>
            <pc:docMk/>
            <pc:sldMk cId="0" sldId="267"/>
            <ac:spMk id="234" creationId="{00000000-0000-0000-0000-000000000000}"/>
          </ac:spMkLst>
        </pc:spChg>
        <pc:spChg chg="mod">
          <ac:chgData name="Priyadarshini Sathya" userId="4012c5e952765574" providerId="LiveId" clId="{A2AA0AB0-7969-4615-A889-2CE7FF6AAEE3}" dt="2022-06-13T15:46:40.863" v="83"/>
          <ac:spMkLst>
            <pc:docMk/>
            <pc:sldMk cId="0" sldId="267"/>
            <ac:spMk id="235" creationId="{00000000-0000-0000-0000-000000000000}"/>
          </ac:spMkLst>
        </pc:spChg>
      </pc:sldChg>
      <pc:sldChg chg="modSp mod modAnim">
        <pc:chgData name="Priyadarshini Sathya" userId="4012c5e952765574" providerId="LiveId" clId="{A2AA0AB0-7969-4615-A889-2CE7FF6AAEE3}" dt="2022-06-13T15:54:24.887" v="194"/>
        <pc:sldMkLst>
          <pc:docMk/>
          <pc:sldMk cId="0" sldId="268"/>
        </pc:sldMkLst>
        <pc:spChg chg="mod">
          <ac:chgData name="Priyadarshini Sathya" userId="4012c5e952765574" providerId="LiveId" clId="{A2AA0AB0-7969-4615-A889-2CE7FF6AAEE3}" dt="2022-06-13T15:46:02.597" v="75" actId="113"/>
          <ac:spMkLst>
            <pc:docMk/>
            <pc:sldMk cId="0" sldId="268"/>
            <ac:spMk id="240" creationId="{00000000-0000-0000-0000-000000000000}"/>
          </ac:spMkLst>
        </pc:spChg>
        <pc:spChg chg="mod">
          <ac:chgData name="Priyadarshini Sathya" userId="4012c5e952765574" providerId="LiveId" clId="{A2AA0AB0-7969-4615-A889-2CE7FF6AAEE3}" dt="2022-06-13T15:46:53.381" v="85"/>
          <ac:spMkLst>
            <pc:docMk/>
            <pc:sldMk cId="0" sldId="268"/>
            <ac:spMk id="243" creationId="{00000000-0000-0000-0000-000000000000}"/>
          </ac:spMkLst>
        </pc:spChg>
        <pc:spChg chg="mod">
          <ac:chgData name="Priyadarshini Sathya" userId="4012c5e952765574" providerId="LiveId" clId="{A2AA0AB0-7969-4615-A889-2CE7FF6AAEE3}" dt="2022-06-13T15:47:01.388" v="87" actId="113"/>
          <ac:spMkLst>
            <pc:docMk/>
            <pc:sldMk cId="0" sldId="268"/>
            <ac:spMk id="244" creationId="{00000000-0000-0000-0000-000000000000}"/>
          </ac:spMkLst>
        </pc:spChg>
      </pc:sldChg>
      <pc:sldChg chg="modSp mod modAnim">
        <pc:chgData name="Priyadarshini Sathya" userId="4012c5e952765574" providerId="LiveId" clId="{A2AA0AB0-7969-4615-A889-2CE7FF6AAEE3}" dt="2022-06-13T15:54:30.003" v="195"/>
        <pc:sldMkLst>
          <pc:docMk/>
          <pc:sldMk cId="0" sldId="269"/>
        </pc:sldMkLst>
        <pc:spChg chg="mod">
          <ac:chgData name="Priyadarshini Sathya" userId="4012c5e952765574" providerId="LiveId" clId="{A2AA0AB0-7969-4615-A889-2CE7FF6AAEE3}" dt="2022-06-13T15:47:21.737" v="89" actId="113"/>
          <ac:spMkLst>
            <pc:docMk/>
            <pc:sldMk cId="0" sldId="269"/>
            <ac:spMk id="249" creationId="{00000000-0000-0000-0000-000000000000}"/>
          </ac:spMkLst>
        </pc:spChg>
        <pc:spChg chg="mod">
          <ac:chgData name="Priyadarshini Sathya" userId="4012c5e952765574" providerId="LiveId" clId="{A2AA0AB0-7969-4615-A889-2CE7FF6AAEE3}" dt="2022-06-13T15:47:35.161" v="92"/>
          <ac:spMkLst>
            <pc:docMk/>
            <pc:sldMk cId="0" sldId="269"/>
            <ac:spMk id="251" creationId="{00000000-0000-0000-0000-000000000000}"/>
          </ac:spMkLst>
        </pc:spChg>
      </pc:sldChg>
      <pc:sldChg chg="modSp mod modAnim modNotes">
        <pc:chgData name="Priyadarshini Sathya" userId="4012c5e952765574" providerId="LiveId" clId="{A2AA0AB0-7969-4615-A889-2CE7FF6AAEE3}" dt="2022-06-13T15:54:34.006" v="196"/>
        <pc:sldMkLst>
          <pc:docMk/>
          <pc:sldMk cId="0" sldId="270"/>
        </pc:sldMkLst>
        <pc:spChg chg="mod">
          <ac:chgData name="Priyadarshini Sathya" userId="4012c5e952765574" providerId="LiveId" clId="{A2AA0AB0-7969-4615-A889-2CE7FF6AAEE3}" dt="2022-06-13T15:47:47.182" v="94" actId="113"/>
          <ac:spMkLst>
            <pc:docMk/>
            <pc:sldMk cId="0" sldId="270"/>
            <ac:spMk id="256" creationId="{00000000-0000-0000-0000-000000000000}"/>
          </ac:spMkLst>
        </pc:spChg>
      </pc:sldChg>
      <pc:sldChg chg="modSp mod modAnim">
        <pc:chgData name="Priyadarshini Sathya" userId="4012c5e952765574" providerId="LiveId" clId="{A2AA0AB0-7969-4615-A889-2CE7FF6AAEE3}" dt="2022-06-13T15:55:01.850" v="200" actId="255"/>
        <pc:sldMkLst>
          <pc:docMk/>
          <pc:sldMk cId="0" sldId="271"/>
        </pc:sldMkLst>
        <pc:spChg chg="mod">
          <ac:chgData name="Priyadarshini Sathya" userId="4012c5e952765574" providerId="LiveId" clId="{A2AA0AB0-7969-4615-A889-2CE7FF6AAEE3}" dt="2022-06-13T15:55:01.850" v="200" actId="255"/>
          <ac:spMkLst>
            <pc:docMk/>
            <pc:sldMk cId="0" sldId="271"/>
            <ac:spMk id="263" creationId="{00000000-0000-0000-0000-000000000000}"/>
          </ac:spMkLst>
        </pc:spChg>
      </pc:sldChg>
      <pc:sldChg chg="modSp mod modAnim">
        <pc:chgData name="Priyadarshini Sathya" userId="4012c5e952765574" providerId="LiveId" clId="{A2AA0AB0-7969-4615-A889-2CE7FF6AAEE3}" dt="2022-06-13T16:35:55.016" v="321" actId="114"/>
        <pc:sldMkLst>
          <pc:docMk/>
          <pc:sldMk cId="1894800574" sldId="272"/>
        </pc:sldMkLst>
        <pc:spChg chg="mod">
          <ac:chgData name="Priyadarshini Sathya" userId="4012c5e952765574" providerId="LiveId" clId="{A2AA0AB0-7969-4615-A889-2CE7FF6AAEE3}" dt="2022-06-13T15:48:23.936" v="116" actId="113"/>
          <ac:spMkLst>
            <pc:docMk/>
            <pc:sldMk cId="1894800574" sldId="272"/>
            <ac:spMk id="2" creationId="{717C65DB-6DFF-073A-A71B-22FE5298A817}"/>
          </ac:spMkLst>
        </pc:spChg>
        <pc:spChg chg="mod">
          <ac:chgData name="Priyadarshini Sathya" userId="4012c5e952765574" providerId="LiveId" clId="{A2AA0AB0-7969-4615-A889-2CE7FF6AAEE3}" dt="2022-06-13T16:35:55.016" v="321" actId="114"/>
          <ac:spMkLst>
            <pc:docMk/>
            <pc:sldMk cId="1894800574" sldId="272"/>
            <ac:spMk id="3" creationId="{3216F9EB-1C53-9EE3-1B7E-9EDECB57BEA6}"/>
          </ac:spMkLst>
        </pc:spChg>
      </pc:sldChg>
      <pc:sldChg chg="modSp mod modAnim">
        <pc:chgData name="Priyadarshini Sathya" userId="4012c5e952765574" providerId="LiveId" clId="{A2AA0AB0-7969-4615-A889-2CE7FF6AAEE3}" dt="2022-06-13T16:33:24.571" v="307" actId="2711"/>
        <pc:sldMkLst>
          <pc:docMk/>
          <pc:sldMk cId="1414086982" sldId="273"/>
        </pc:sldMkLst>
        <pc:spChg chg="mod">
          <ac:chgData name="Priyadarshini Sathya" userId="4012c5e952765574" providerId="LiveId" clId="{A2AA0AB0-7969-4615-A889-2CE7FF6AAEE3}" dt="2022-06-13T15:38:46.182" v="17" actId="20577"/>
          <ac:spMkLst>
            <pc:docMk/>
            <pc:sldMk cId="1414086982" sldId="273"/>
            <ac:spMk id="2" creationId="{B084580E-3110-5322-2FFD-02C55C8B55B6}"/>
          </ac:spMkLst>
        </pc:spChg>
        <pc:spChg chg="mod">
          <ac:chgData name="Priyadarshini Sathya" userId="4012c5e952765574" providerId="LiveId" clId="{A2AA0AB0-7969-4615-A889-2CE7FF6AAEE3}" dt="2022-06-13T16:33:24.571" v="307" actId="2711"/>
          <ac:spMkLst>
            <pc:docMk/>
            <pc:sldMk cId="1414086982" sldId="273"/>
            <ac:spMk id="3" creationId="{EF9FC19D-8C2B-961F-1D98-76242D07CD42}"/>
          </ac:spMkLst>
        </pc:spChg>
      </pc:sldChg>
      <pc:sldChg chg="modSp mod modAnim">
        <pc:chgData name="Priyadarshini Sathya" userId="4012c5e952765574" providerId="LiveId" clId="{A2AA0AB0-7969-4615-A889-2CE7FF6AAEE3}" dt="2022-06-13T16:34:07.658" v="316" actId="2711"/>
        <pc:sldMkLst>
          <pc:docMk/>
          <pc:sldMk cId="3457078391" sldId="274"/>
        </pc:sldMkLst>
        <pc:spChg chg="mod">
          <ac:chgData name="Priyadarshini Sathya" userId="4012c5e952765574" providerId="LiveId" clId="{A2AA0AB0-7969-4615-A889-2CE7FF6AAEE3}" dt="2022-06-13T15:41:03.838" v="36"/>
          <ac:spMkLst>
            <pc:docMk/>
            <pc:sldMk cId="3457078391" sldId="274"/>
            <ac:spMk id="2" creationId="{F9F3654C-8599-B7E1-58FC-F3E48A9E81B2}"/>
          </ac:spMkLst>
        </pc:spChg>
        <pc:spChg chg="mod">
          <ac:chgData name="Priyadarshini Sathya" userId="4012c5e952765574" providerId="LiveId" clId="{A2AA0AB0-7969-4615-A889-2CE7FF6AAEE3}" dt="2022-06-13T16:34:07.658" v="316" actId="2711"/>
          <ac:spMkLst>
            <pc:docMk/>
            <pc:sldMk cId="3457078391" sldId="274"/>
            <ac:spMk id="3" creationId="{5F0D892B-506B-70AE-35CE-CB986D79E721}"/>
          </ac:spMkLst>
        </pc:spChg>
      </pc:sldChg>
      <pc:sldChg chg="modSp mod modAnim">
        <pc:chgData name="Priyadarshini Sathya" userId="4012c5e952765574" providerId="LiveId" clId="{A2AA0AB0-7969-4615-A889-2CE7FF6AAEE3}" dt="2022-06-13T16:36:24.704" v="325" actId="1076"/>
        <pc:sldMkLst>
          <pc:docMk/>
          <pc:sldMk cId="1585992921" sldId="275"/>
        </pc:sldMkLst>
        <pc:spChg chg="mod">
          <ac:chgData name="Priyadarshini Sathya" userId="4012c5e952765574" providerId="LiveId" clId="{A2AA0AB0-7969-4615-A889-2CE7FF6AAEE3}" dt="2022-06-13T16:25:12.722" v="259" actId="20577"/>
          <ac:spMkLst>
            <pc:docMk/>
            <pc:sldMk cId="1585992921" sldId="275"/>
            <ac:spMk id="2" creationId="{82411072-9355-9F73-C793-7AE7A13F8A69}"/>
          </ac:spMkLst>
        </pc:spChg>
        <pc:spChg chg="mod">
          <ac:chgData name="Priyadarshini Sathya" userId="4012c5e952765574" providerId="LiveId" clId="{A2AA0AB0-7969-4615-A889-2CE7FF6AAEE3}" dt="2022-06-13T16:36:24.704" v="325" actId="1076"/>
          <ac:spMkLst>
            <pc:docMk/>
            <pc:sldMk cId="1585992921" sldId="275"/>
            <ac:spMk id="3" creationId="{C79528BF-535E-5ECF-952F-437AF41D2E76}"/>
          </ac:spMkLst>
        </pc:spChg>
      </pc:sldChg>
      <pc:sldChg chg="modSp new mod modAnim">
        <pc:chgData name="Priyadarshini Sathya" userId="4012c5e952765574" providerId="LiveId" clId="{A2AA0AB0-7969-4615-A889-2CE7FF6AAEE3}" dt="2022-06-13T16:36:08.228" v="323" actId="255"/>
        <pc:sldMkLst>
          <pc:docMk/>
          <pc:sldMk cId="3174392017" sldId="276"/>
        </pc:sldMkLst>
        <pc:spChg chg="mod">
          <ac:chgData name="Priyadarshini Sathya" userId="4012c5e952765574" providerId="LiveId" clId="{A2AA0AB0-7969-4615-A889-2CE7FF6AAEE3}" dt="2022-06-13T16:25:28.860" v="279"/>
          <ac:spMkLst>
            <pc:docMk/>
            <pc:sldMk cId="3174392017" sldId="276"/>
            <ac:spMk id="2" creationId="{F0B4FDBE-86A0-39A4-7C09-D2241A10EF93}"/>
          </ac:spMkLst>
        </pc:spChg>
        <pc:spChg chg="mod">
          <ac:chgData name="Priyadarshini Sathya" userId="4012c5e952765574" providerId="LiveId" clId="{A2AA0AB0-7969-4615-A889-2CE7FF6AAEE3}" dt="2022-06-13T16:36:08.228" v="323" actId="255"/>
          <ac:spMkLst>
            <pc:docMk/>
            <pc:sldMk cId="3174392017" sldId="276"/>
            <ac:spMk id="3" creationId="{9434626F-7879-B450-46DF-FAD3F4F0A5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63254bc7e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1263254bc7e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20a7b5e4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20a7b5e4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20a7b5e4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20a7b5e4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320a7b5e4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320a7b5e4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320a7b5e4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320a7b5e4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20a7b5e4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20a7b5e4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320a7b5e4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320a7b5e4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320a7b5e4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320a7b5e4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63254bc7e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1263254bc7e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20a7b5e4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20a7b5e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63254bc7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263254bc7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63254bc7e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1263254bc7e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63254bc7e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1263254bc7e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320a7b5e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320a7b5e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20a7b5e4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20a7b5e4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20a7b5e4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20a7b5e4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171450"/>
            <a:ext cx="8001000" cy="5143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228600" y="971550"/>
            <a:ext cx="8686800" cy="36230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p:nvPr/>
        </p:nvSpPr>
        <p:spPr>
          <a:xfrm>
            <a:off x="0" y="0"/>
            <a:ext cx="9144000" cy="800100"/>
          </a:xfrm>
          <a:prstGeom prst="rect">
            <a:avLst/>
          </a:prstGeom>
          <a:solidFill>
            <a:srgbClr val="1E25A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9" name="Google Shape;69;p15"/>
          <p:cNvSpPr/>
          <p:nvPr/>
        </p:nvSpPr>
        <p:spPr>
          <a:xfrm>
            <a:off x="8534400" y="0"/>
            <a:ext cx="609600" cy="8001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0" name="Google Shape;70;p15"/>
          <p:cNvSpPr/>
          <p:nvPr/>
        </p:nvSpPr>
        <p:spPr>
          <a:xfrm>
            <a:off x="0" y="4972050"/>
            <a:ext cx="7162800" cy="71325"/>
          </a:xfrm>
          <a:prstGeom prst="rect">
            <a:avLst/>
          </a:prstGeom>
          <a:solidFill>
            <a:srgbClr val="EA931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1" name="Google Shape;71;p15"/>
          <p:cNvSpPr/>
          <p:nvPr/>
        </p:nvSpPr>
        <p:spPr>
          <a:xfrm>
            <a:off x="0" y="4857750"/>
            <a:ext cx="7162800" cy="71325"/>
          </a:xfrm>
          <a:prstGeom prst="rect">
            <a:avLst/>
          </a:prstGeom>
          <a:solidFill>
            <a:srgbClr val="1E25A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72" name="Google Shape;72;p15" descr="FInal Logo Bold.png"/>
          <p:cNvPicPr preferRelativeResize="0"/>
          <p:nvPr/>
        </p:nvPicPr>
        <p:blipFill rotWithShape="1">
          <a:blip r:embed="rId2">
            <a:alphaModFix/>
          </a:blip>
          <a:srcRect l="6667" t="35000" r="44166" b="28333"/>
          <a:stretch/>
        </p:blipFill>
        <p:spPr>
          <a:xfrm>
            <a:off x="7207828" y="4821911"/>
            <a:ext cx="945572" cy="264439"/>
          </a:xfrm>
          <a:prstGeom prst="rect">
            <a:avLst/>
          </a:prstGeom>
          <a:noFill/>
          <a:ln>
            <a:noFill/>
          </a:ln>
        </p:spPr>
      </p:pic>
      <p:sp>
        <p:nvSpPr>
          <p:cNvPr id="73" name="Google Shape;73;p15"/>
          <p:cNvSpPr/>
          <p:nvPr/>
        </p:nvSpPr>
        <p:spPr>
          <a:xfrm>
            <a:off x="8229600" y="4972050"/>
            <a:ext cx="914400" cy="57150"/>
          </a:xfrm>
          <a:prstGeom prst="rect">
            <a:avLst/>
          </a:prstGeom>
          <a:solidFill>
            <a:srgbClr val="EA931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4" name="Google Shape;74;p15"/>
          <p:cNvSpPr/>
          <p:nvPr/>
        </p:nvSpPr>
        <p:spPr>
          <a:xfrm rot="10800000" flipH="1">
            <a:off x="8229600" y="4857750"/>
            <a:ext cx="914400" cy="57150"/>
          </a:xfrm>
          <a:prstGeom prst="rect">
            <a:avLst/>
          </a:prstGeom>
          <a:solidFill>
            <a:srgbClr val="1E25A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8" name="Google Shape;7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7"/>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4" name="Google Shape;84;p17"/>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5" name="Google Shape;85;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1" name="Google Shape;91;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2" name="Google Shape;92;p18"/>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3" name="Google Shape;93;p1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4" name="Google Shape;9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9" name="Google Shape;109;p21"/>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2"/>
          <p:cNvSpPr>
            <a:spLocks noGrp="1"/>
          </p:cNvSpPr>
          <p:nvPr>
            <p:ph type="pic" idx="2"/>
          </p:nvPr>
        </p:nvSpPr>
        <p:spPr>
          <a:xfrm>
            <a:off x="1792288" y="459581"/>
            <a:ext cx="5486400" cy="3086100"/>
          </a:xfrm>
          <a:prstGeom prst="rect">
            <a:avLst/>
          </a:prstGeom>
          <a:noFill/>
          <a:ln>
            <a:noFill/>
          </a:ln>
        </p:spPr>
      </p:sp>
      <p:sp>
        <p:nvSpPr>
          <p:cNvPr id="116" name="Google Shape;116;p2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7" name="Google Shape;117;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3"/>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3" name="Google Shape;123;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4"/>
          <p:cNvSpPr txBox="1">
            <a:spLocks noGrp="1"/>
          </p:cNvSpPr>
          <p:nvPr>
            <p:ph type="body" idx="1"/>
          </p:nvPr>
        </p:nvSpPr>
        <p:spPr>
          <a:xfrm rot="5400000">
            <a:off x="1272778" y="-609600"/>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subTitle" idx="1"/>
          </p:nvPr>
        </p:nvSpPr>
        <p:spPr>
          <a:xfrm>
            <a:off x="69742" y="1683050"/>
            <a:ext cx="9074258" cy="2717400"/>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1"/>
              </a:buClr>
              <a:buSzPts val="1100"/>
              <a:buFont typeface="Arial"/>
              <a:buNone/>
            </a:pPr>
            <a:r>
              <a:rPr lang="en" b="1" dirty="0">
                <a:solidFill>
                  <a:schemeClr val="dk2"/>
                </a:solidFill>
                <a:latin typeface="Times New Roman" panose="02020603050405020304" pitchFamily="18" charset="0"/>
                <a:ea typeface="Lora"/>
                <a:cs typeface="Times New Roman" panose="02020603050405020304" pitchFamily="18" charset="0"/>
                <a:sym typeface="Lora"/>
              </a:rPr>
              <a:t> </a:t>
            </a:r>
            <a:r>
              <a:rPr lang="en" b="1" dirty="0">
                <a:solidFill>
                  <a:schemeClr val="dk2"/>
                </a:solidFill>
                <a:effectLst>
                  <a:outerShdw blurRad="38100" dist="38100" dir="2700000" algn="tl">
                    <a:srgbClr val="000000">
                      <a:alpha val="43137"/>
                    </a:srgbClr>
                  </a:outerShdw>
                </a:effectLst>
                <a:latin typeface="Times New Roman" panose="02020603050405020304" pitchFamily="18" charset="0"/>
                <a:ea typeface="Lora"/>
                <a:cs typeface="Times New Roman" panose="02020603050405020304" pitchFamily="18" charset="0"/>
                <a:sym typeface="Lora"/>
              </a:rPr>
              <a:t>CYBERBULLYING DETECTION USING MACHINE LEARNING ALGORITHMS</a:t>
            </a:r>
            <a:endParaRPr b="1" dirty="0">
              <a:solidFill>
                <a:schemeClr val="dk2"/>
              </a:solidFill>
              <a:effectLst>
                <a:outerShdw blurRad="38100" dist="38100" dir="2700000" algn="tl">
                  <a:srgbClr val="000000">
                    <a:alpha val="43137"/>
                  </a:srgbClr>
                </a:outerShdw>
              </a:effectLst>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Clr>
                <a:schemeClr val="dk1"/>
              </a:buClr>
              <a:buSzPts val="1100"/>
              <a:buFont typeface="Arial"/>
              <a:buNone/>
            </a:pPr>
            <a:endParaRPr sz="2100" b="1" dirty="0">
              <a:solidFill>
                <a:srgbClr val="434343"/>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2100" b="1" dirty="0">
                <a:solidFill>
                  <a:srgbClr val="434343"/>
                </a:solidFill>
                <a:latin typeface="Times New Roman" panose="02020603050405020304" pitchFamily="18" charset="0"/>
                <a:ea typeface="Lora"/>
                <a:cs typeface="Times New Roman" panose="02020603050405020304" pitchFamily="18" charset="0"/>
                <a:sym typeface="Lora"/>
              </a:rPr>
              <a:t>Member 1: </a:t>
            </a:r>
            <a:r>
              <a:rPr lang="en" sz="2100" dirty="0">
                <a:solidFill>
                  <a:srgbClr val="434343"/>
                </a:solidFill>
                <a:latin typeface="Times New Roman" panose="02020603050405020304" pitchFamily="18" charset="0"/>
                <a:ea typeface="Lora"/>
                <a:cs typeface="Times New Roman" panose="02020603050405020304" pitchFamily="18" charset="0"/>
                <a:sym typeface="Lora"/>
              </a:rPr>
              <a:t>		Roshaan S	II (IT)	- 2127200801072</a:t>
            </a:r>
            <a:endParaRPr sz="2100" dirty="0">
              <a:solidFill>
                <a:srgbClr val="434343"/>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Clr>
                <a:schemeClr val="dk1"/>
              </a:buClr>
              <a:buSzPts val="1100"/>
              <a:buFont typeface="Arial"/>
              <a:buNone/>
            </a:pPr>
            <a:r>
              <a:rPr lang="en" sz="2100" b="1" dirty="0">
                <a:solidFill>
                  <a:srgbClr val="434343"/>
                </a:solidFill>
                <a:latin typeface="Times New Roman" panose="02020603050405020304" pitchFamily="18" charset="0"/>
                <a:ea typeface="Lora"/>
                <a:cs typeface="Times New Roman" panose="02020603050405020304" pitchFamily="18" charset="0"/>
                <a:sym typeface="Lora"/>
              </a:rPr>
              <a:t>Member 2: </a:t>
            </a:r>
            <a:r>
              <a:rPr lang="en" sz="2100" dirty="0">
                <a:solidFill>
                  <a:srgbClr val="434343"/>
                </a:solidFill>
                <a:latin typeface="Times New Roman" panose="02020603050405020304" pitchFamily="18" charset="0"/>
                <a:ea typeface="Lora"/>
                <a:cs typeface="Times New Roman" panose="02020603050405020304" pitchFamily="18" charset="0"/>
                <a:sym typeface="Lora"/>
              </a:rPr>
              <a:t>		Roheth S	II (IT)	- 2127200801071</a:t>
            </a:r>
            <a:endParaRPr sz="2100" dirty="0">
              <a:solidFill>
                <a:srgbClr val="434343"/>
              </a:solidFill>
              <a:latin typeface="Times New Roman" panose="02020603050405020304" pitchFamily="18" charset="0"/>
              <a:ea typeface="Lora"/>
              <a:cs typeface="Times New Roman" panose="02020603050405020304" pitchFamily="18" charset="0"/>
              <a:sym typeface="Lora"/>
            </a:endParaRPr>
          </a:p>
          <a:p>
            <a:pPr marL="0" lvl="0" indent="0" algn="l">
              <a:spcBef>
                <a:spcPts val="0"/>
              </a:spcBef>
              <a:buClr>
                <a:schemeClr val="dk1"/>
              </a:buClr>
              <a:buSzPts val="1100"/>
            </a:pPr>
            <a:r>
              <a:rPr lang="en" sz="2100" b="1" dirty="0">
                <a:solidFill>
                  <a:srgbClr val="434343"/>
                </a:solidFill>
                <a:latin typeface="Times New Roman" panose="02020603050405020304" pitchFamily="18" charset="0"/>
                <a:ea typeface="Lora"/>
                <a:cs typeface="Times New Roman" panose="02020603050405020304" pitchFamily="18" charset="0"/>
                <a:sym typeface="Lora"/>
              </a:rPr>
              <a:t>Member 3: 	</a:t>
            </a:r>
            <a:r>
              <a:rPr lang="en" sz="2100" dirty="0">
                <a:solidFill>
                  <a:srgbClr val="434343"/>
                </a:solidFill>
                <a:latin typeface="Times New Roman" panose="02020603050405020304" pitchFamily="18" charset="0"/>
                <a:ea typeface="Lora"/>
                <a:cs typeface="Times New Roman" panose="02020603050405020304" pitchFamily="18" charset="0"/>
                <a:sym typeface="Lora"/>
              </a:rPr>
              <a:t>	Shreya R	II(IT)	- 2127200801082</a:t>
            </a:r>
          </a:p>
          <a:p>
            <a:pPr marL="0" lvl="0" indent="0" algn="l" rtl="0">
              <a:spcBef>
                <a:spcPts val="0"/>
              </a:spcBef>
              <a:spcAft>
                <a:spcPts val="0"/>
              </a:spcAft>
              <a:buClr>
                <a:schemeClr val="dk1"/>
              </a:buClr>
              <a:buSzPts val="1100"/>
              <a:buFont typeface="Arial"/>
              <a:buNone/>
            </a:pPr>
            <a:endParaRPr lang="en" sz="2100" dirty="0">
              <a:solidFill>
                <a:srgbClr val="434343"/>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Clr>
                <a:schemeClr val="dk1"/>
              </a:buClr>
              <a:buSzPts val="1100"/>
              <a:buFont typeface="Arial"/>
              <a:buNone/>
            </a:pPr>
            <a:r>
              <a:rPr lang="en" sz="2100" dirty="0">
                <a:solidFill>
                  <a:srgbClr val="434343"/>
                </a:solidFill>
                <a:latin typeface="Times New Roman" panose="02020603050405020304" pitchFamily="18" charset="0"/>
                <a:ea typeface="Lora"/>
                <a:cs typeface="Times New Roman" panose="02020603050405020304" pitchFamily="18" charset="0"/>
                <a:sym typeface="Lora"/>
              </a:rPr>
              <a:t>Guided by: Dr.N.Gobalakrishnan &amp; Dr.D.Jayanthi, Assoc. Prof/INT</a:t>
            </a:r>
            <a:endParaRPr sz="2100" dirty="0">
              <a:solidFill>
                <a:srgbClr val="434343"/>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Clr>
                <a:schemeClr val="dk1"/>
              </a:buClr>
              <a:buSzPts val="1100"/>
              <a:buFont typeface="Arial"/>
              <a:buNone/>
            </a:pPr>
            <a:endParaRPr dirty="0"/>
          </a:p>
        </p:txBody>
      </p:sp>
      <p:sp>
        <p:nvSpPr>
          <p:cNvPr id="137" name="Google Shape;137;p25"/>
          <p:cNvSpPr/>
          <p:nvPr/>
        </p:nvSpPr>
        <p:spPr>
          <a:xfrm>
            <a:off x="8991600" y="0"/>
            <a:ext cx="152400" cy="80010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25"/>
          <p:cNvSpPr txBox="1"/>
          <p:nvPr/>
        </p:nvSpPr>
        <p:spPr>
          <a:xfrm>
            <a:off x="685800" y="228600"/>
            <a:ext cx="7391400" cy="4847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3600" b="0" i="0" u="none" strike="noStrike" cap="none">
                <a:solidFill>
                  <a:schemeClr val="lt1"/>
                </a:solidFill>
                <a:latin typeface="Calibri"/>
                <a:ea typeface="Calibri"/>
                <a:cs typeface="Calibri"/>
                <a:sym typeface="Calibri"/>
              </a:rPr>
              <a:t>Title</a:t>
            </a:r>
            <a:endParaRPr/>
          </a:p>
        </p:txBody>
      </p:sp>
      <p:pic>
        <p:nvPicPr>
          <p:cNvPr id="139" name="Google Shape;139;p25" descr="FInal Logo Bold.png"/>
          <p:cNvPicPr preferRelativeResize="0"/>
          <p:nvPr/>
        </p:nvPicPr>
        <p:blipFill rotWithShape="1">
          <a:blip r:embed="rId3">
            <a:alphaModFix/>
          </a:blip>
          <a:srcRect t="28333" b="28332"/>
          <a:stretch/>
        </p:blipFill>
        <p:spPr>
          <a:xfrm>
            <a:off x="0" y="13550"/>
            <a:ext cx="9143998" cy="1125526"/>
          </a:xfrm>
          <a:prstGeom prst="rect">
            <a:avLst/>
          </a:prstGeom>
          <a:noFill/>
          <a:ln>
            <a:noFill/>
          </a:ln>
        </p:spPr>
      </p:pic>
      <p:sp>
        <p:nvSpPr>
          <p:cNvPr id="140" name="Google Shape;140;p25"/>
          <p:cNvSpPr/>
          <p:nvPr/>
        </p:nvSpPr>
        <p:spPr>
          <a:xfrm rot="10800000" flipH="1">
            <a:off x="0" y="4914900"/>
            <a:ext cx="9144000" cy="57150"/>
          </a:xfrm>
          <a:prstGeom prst="rect">
            <a:avLst/>
          </a:prstGeom>
          <a:solidFill>
            <a:srgbClr val="EA931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1" name="Google Shape;141;p25"/>
          <p:cNvSpPr/>
          <p:nvPr/>
        </p:nvSpPr>
        <p:spPr>
          <a:xfrm>
            <a:off x="0" y="4857750"/>
            <a:ext cx="9144000" cy="57150"/>
          </a:xfrm>
          <a:prstGeom prst="rect">
            <a:avLst/>
          </a:prstGeom>
          <a:solidFill>
            <a:srgbClr val="1E25A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42" name="Google Shape;142;p25"/>
          <p:cNvSpPr txBox="1"/>
          <p:nvPr/>
        </p:nvSpPr>
        <p:spPr>
          <a:xfrm>
            <a:off x="836908" y="1187925"/>
            <a:ext cx="6379592"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dirty="0">
                <a:solidFill>
                  <a:schemeClr val="dk2"/>
                </a:solidFill>
                <a:latin typeface="Lora"/>
                <a:ea typeface="Lora"/>
                <a:cs typeface="Lora"/>
                <a:sym typeface="Lora"/>
              </a:rPr>
              <a:t>                                     </a:t>
            </a:r>
            <a:r>
              <a:rPr lang="en" sz="2800" b="1" dirty="0">
                <a:solidFill>
                  <a:schemeClr val="dk2"/>
                </a:solidFill>
                <a:effectLst>
                  <a:outerShdw blurRad="38100" dist="38100" dir="2700000" algn="tl">
                    <a:srgbClr val="000000">
                      <a:alpha val="43137"/>
                    </a:srgbClr>
                  </a:outerShdw>
                </a:effectLst>
                <a:latin typeface="Times New Roman" panose="02020603050405020304" pitchFamily="18" charset="0"/>
                <a:ea typeface="Lora"/>
                <a:cs typeface="Times New Roman" panose="02020603050405020304" pitchFamily="18" charset="0"/>
                <a:sym typeface="Lora"/>
              </a:rPr>
              <a:t>NCCI 2022</a:t>
            </a:r>
            <a:endParaRPr sz="2800" b="1" dirty="0">
              <a:solidFill>
                <a:schemeClr val="dk2"/>
              </a:solidFill>
              <a:effectLst>
                <a:outerShdw blurRad="38100" dist="38100" dir="2700000" algn="tl">
                  <a:srgbClr val="000000">
                    <a:alpha val="43137"/>
                  </a:srgbClr>
                </a:outerShdw>
              </a:effectLst>
              <a:latin typeface="Times New Roman" panose="02020603050405020304" pitchFamily="18" charset="0"/>
              <a:ea typeface="Lora"/>
              <a:cs typeface="Times New Roman" panose="02020603050405020304" pitchFamily="18" charset="0"/>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57200" y="171450"/>
            <a:ext cx="8001000" cy="5145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STATISTICS</a:t>
            </a:r>
            <a:endParaRPr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sp>
        <p:nvSpPr>
          <p:cNvPr id="204" name="Google Shape;204;p32"/>
          <p:cNvSpPr txBox="1">
            <a:spLocks noGrp="1"/>
          </p:cNvSpPr>
          <p:nvPr>
            <p:ph type="body" idx="1"/>
          </p:nvPr>
        </p:nvSpPr>
        <p:spPr>
          <a:xfrm>
            <a:off x="322225" y="958950"/>
            <a:ext cx="4207500" cy="846600"/>
          </a:xfrm>
          <a:prstGeom prst="rect">
            <a:avLst/>
          </a:prstGeom>
        </p:spPr>
        <p:txBody>
          <a:bodyPr spcFirstLastPara="1" wrap="square" lIns="91425" tIns="45700" rIns="91425" bIns="45700" anchor="t" anchorCtr="0">
            <a:normAutofit/>
          </a:bodyPr>
          <a:lstStyle/>
          <a:p>
            <a:pPr marL="0" lvl="0" indent="0" algn="ctr" rtl="0">
              <a:lnSpc>
                <a:spcPct val="80000"/>
              </a:lnSpc>
              <a:spcBef>
                <a:spcPts val="360"/>
              </a:spcBef>
              <a:spcAft>
                <a:spcPts val="0"/>
              </a:spcAft>
              <a:buSzPts val="935"/>
              <a:buNone/>
            </a:pPr>
            <a:r>
              <a:rPr lang="en" sz="2220" b="1" dirty="0">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Unbalanced data</a:t>
            </a:r>
            <a:endParaRPr sz="2220" b="1" dirty="0">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a:p>
            <a:pPr marL="0" lvl="0" indent="0" algn="l" rtl="0">
              <a:lnSpc>
                <a:spcPct val="80000"/>
              </a:lnSpc>
              <a:spcBef>
                <a:spcPts val="360"/>
              </a:spcBef>
              <a:spcAft>
                <a:spcPts val="0"/>
              </a:spcAft>
              <a:buSzPts val="935"/>
              <a:buNone/>
            </a:pPr>
            <a:endParaRPr sz="2220" dirty="0">
              <a:latin typeface="Lora"/>
              <a:ea typeface="Lora"/>
              <a:cs typeface="Lora"/>
              <a:sym typeface="Lora"/>
            </a:endParaRPr>
          </a:p>
        </p:txBody>
      </p:sp>
      <p:pic>
        <p:nvPicPr>
          <p:cNvPr id="205" name="Google Shape;205;p32"/>
          <p:cNvPicPr preferRelativeResize="0"/>
          <p:nvPr/>
        </p:nvPicPr>
        <p:blipFill rotWithShape="1">
          <a:blip r:embed="rId3">
            <a:alphaModFix/>
          </a:blip>
          <a:srcRect r="31304"/>
          <a:stretch/>
        </p:blipFill>
        <p:spPr>
          <a:xfrm>
            <a:off x="216100" y="1261200"/>
            <a:ext cx="4938801" cy="3012074"/>
          </a:xfrm>
          <a:prstGeom prst="rect">
            <a:avLst/>
          </a:prstGeom>
          <a:noFill/>
          <a:ln>
            <a:noFill/>
          </a:ln>
        </p:spPr>
      </p:pic>
      <p:pic>
        <p:nvPicPr>
          <p:cNvPr id="206" name="Google Shape;206;p32"/>
          <p:cNvPicPr preferRelativeResize="0"/>
          <p:nvPr/>
        </p:nvPicPr>
        <p:blipFill rotWithShape="1">
          <a:blip r:embed="rId4">
            <a:alphaModFix/>
          </a:blip>
          <a:srcRect r="38389"/>
          <a:stretch/>
        </p:blipFill>
        <p:spPr>
          <a:xfrm>
            <a:off x="4782725" y="1450350"/>
            <a:ext cx="4437199" cy="2851226"/>
          </a:xfrm>
          <a:prstGeom prst="rect">
            <a:avLst/>
          </a:prstGeom>
          <a:noFill/>
          <a:ln>
            <a:noFill/>
          </a:ln>
        </p:spPr>
      </p:pic>
      <p:sp>
        <p:nvSpPr>
          <p:cNvPr id="207" name="Google Shape;207;p32"/>
          <p:cNvSpPr txBox="1"/>
          <p:nvPr/>
        </p:nvSpPr>
        <p:spPr>
          <a:xfrm>
            <a:off x="5596163" y="923575"/>
            <a:ext cx="3000000" cy="509212"/>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360"/>
              </a:spcBef>
              <a:spcAft>
                <a:spcPts val="0"/>
              </a:spcAft>
              <a:buNone/>
            </a:pPr>
            <a:r>
              <a:rPr lang="en" sz="2220" b="1" dirty="0">
                <a:solidFill>
                  <a:schemeClr val="dk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Balanced data</a:t>
            </a:r>
            <a:endParaRPr sz="2220" b="1" dirty="0">
              <a:solidFill>
                <a:schemeClr val="dk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anim calcmode="lin" valueType="num">
                                      <p:cBhvr>
                                        <p:cTn id="8" dur="1000" fill="hold"/>
                                        <p:tgtEl>
                                          <p:spTgt spid="203"/>
                                        </p:tgtEl>
                                        <p:attrNameLst>
                                          <p:attrName>ppt_x</p:attrName>
                                        </p:attrNameLst>
                                      </p:cBhvr>
                                      <p:tavLst>
                                        <p:tav tm="0">
                                          <p:val>
                                            <p:strVal val="#ppt_x"/>
                                          </p:val>
                                        </p:tav>
                                        <p:tav tm="100000">
                                          <p:val>
                                            <p:strVal val="#ppt_x"/>
                                          </p:val>
                                        </p:tav>
                                      </p:tavLst>
                                    </p:anim>
                                    <p:anim calcmode="lin" valueType="num">
                                      <p:cBhvr>
                                        <p:cTn id="9" dur="1000" fill="hold"/>
                                        <p:tgtEl>
                                          <p:spTgt spid="2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457200" y="171450"/>
            <a:ext cx="8001000" cy="51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PERFORMANCE EVALUATION</a:t>
            </a:r>
            <a:endParaRPr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pic>
        <p:nvPicPr>
          <p:cNvPr id="213" name="Google Shape;213;p33"/>
          <p:cNvPicPr preferRelativeResize="0"/>
          <p:nvPr/>
        </p:nvPicPr>
        <p:blipFill>
          <a:blip r:embed="rId3">
            <a:alphaModFix/>
          </a:blip>
          <a:stretch>
            <a:fillRect/>
          </a:stretch>
        </p:blipFill>
        <p:spPr>
          <a:xfrm>
            <a:off x="0" y="1011725"/>
            <a:ext cx="9026976" cy="2492702"/>
          </a:xfrm>
          <a:prstGeom prst="rect">
            <a:avLst/>
          </a:prstGeom>
          <a:noFill/>
          <a:ln>
            <a:noFill/>
          </a:ln>
        </p:spPr>
      </p:pic>
      <p:pic>
        <p:nvPicPr>
          <p:cNvPr id="214" name="Google Shape;214;p33"/>
          <p:cNvPicPr preferRelativeResize="0"/>
          <p:nvPr/>
        </p:nvPicPr>
        <p:blipFill>
          <a:blip r:embed="rId4">
            <a:alphaModFix/>
          </a:blip>
          <a:stretch>
            <a:fillRect/>
          </a:stretch>
        </p:blipFill>
        <p:spPr>
          <a:xfrm>
            <a:off x="41725" y="3548375"/>
            <a:ext cx="8949874" cy="781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anim calcmode="lin" valueType="num">
                                      <p:cBhvr>
                                        <p:cTn id="8" dur="1000" fill="hold"/>
                                        <p:tgtEl>
                                          <p:spTgt spid="212"/>
                                        </p:tgtEl>
                                        <p:attrNameLst>
                                          <p:attrName>ppt_x</p:attrName>
                                        </p:attrNameLst>
                                      </p:cBhvr>
                                      <p:tavLst>
                                        <p:tav tm="0">
                                          <p:val>
                                            <p:strVal val="#ppt_x"/>
                                          </p:val>
                                        </p:tav>
                                        <p:tav tm="100000">
                                          <p:val>
                                            <p:strVal val="#ppt_x"/>
                                          </p:val>
                                        </p:tav>
                                      </p:tavLst>
                                    </p:anim>
                                    <p:anim calcmode="lin" valueType="num">
                                      <p:cBhvr>
                                        <p:cTn id="9" dur="1000" fill="hold"/>
                                        <p:tgtEl>
                                          <p:spTgt spid="2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57200" y="171450"/>
            <a:ext cx="8001000" cy="51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PERFORMANCE EVALUATION</a:t>
            </a:r>
            <a:endParaRPr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pic>
        <p:nvPicPr>
          <p:cNvPr id="220" name="Google Shape;220;p34"/>
          <p:cNvPicPr preferRelativeResize="0"/>
          <p:nvPr/>
        </p:nvPicPr>
        <p:blipFill>
          <a:blip r:embed="rId3">
            <a:alphaModFix/>
          </a:blip>
          <a:stretch>
            <a:fillRect/>
          </a:stretch>
        </p:blipFill>
        <p:spPr>
          <a:xfrm>
            <a:off x="152400" y="838350"/>
            <a:ext cx="8839201" cy="3732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anim calcmode="lin" valueType="num">
                                      <p:cBhvr>
                                        <p:cTn id="8" dur="1000" fill="hold"/>
                                        <p:tgtEl>
                                          <p:spTgt spid="219"/>
                                        </p:tgtEl>
                                        <p:attrNameLst>
                                          <p:attrName>ppt_x</p:attrName>
                                        </p:attrNameLst>
                                      </p:cBhvr>
                                      <p:tavLst>
                                        <p:tav tm="0">
                                          <p:val>
                                            <p:strVal val="#ppt_x"/>
                                          </p:val>
                                        </p:tav>
                                        <p:tav tm="100000">
                                          <p:val>
                                            <p:strVal val="#ppt_x"/>
                                          </p:val>
                                        </p:tav>
                                      </p:tavLst>
                                    </p:anim>
                                    <p:anim calcmode="lin" valueType="num">
                                      <p:cBhvr>
                                        <p:cTn id="9" dur="1000" fill="hold"/>
                                        <p:tgtEl>
                                          <p:spTgt spid="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457200" y="171450"/>
            <a:ext cx="8001000" cy="51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TIME COMPLEXITY OF ALGORITHMS</a:t>
            </a:r>
            <a:endParaRPr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pic>
        <p:nvPicPr>
          <p:cNvPr id="226" name="Google Shape;226;p35"/>
          <p:cNvPicPr preferRelativeResize="0"/>
          <p:nvPr/>
        </p:nvPicPr>
        <p:blipFill>
          <a:blip r:embed="rId3">
            <a:alphaModFix/>
          </a:blip>
          <a:stretch>
            <a:fillRect/>
          </a:stretch>
        </p:blipFill>
        <p:spPr>
          <a:xfrm>
            <a:off x="410350" y="856075"/>
            <a:ext cx="8497025" cy="380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1000"/>
                                        <p:tgtEl>
                                          <p:spTgt spid="225"/>
                                        </p:tgtEl>
                                      </p:cBhvr>
                                    </p:animEffect>
                                    <p:anim calcmode="lin" valueType="num">
                                      <p:cBhvr>
                                        <p:cTn id="8" dur="1000" fill="hold"/>
                                        <p:tgtEl>
                                          <p:spTgt spid="225"/>
                                        </p:tgtEl>
                                        <p:attrNameLst>
                                          <p:attrName>ppt_x</p:attrName>
                                        </p:attrNameLst>
                                      </p:cBhvr>
                                      <p:tavLst>
                                        <p:tav tm="0">
                                          <p:val>
                                            <p:strVal val="#ppt_x"/>
                                          </p:val>
                                        </p:tav>
                                        <p:tav tm="100000">
                                          <p:val>
                                            <p:strVal val="#ppt_x"/>
                                          </p:val>
                                        </p:tav>
                                      </p:tavLst>
                                    </p:anim>
                                    <p:anim calcmode="lin" valueType="num">
                                      <p:cBhvr>
                                        <p:cTn id="9" dur="1000" fill="hold"/>
                                        <p:tgtEl>
                                          <p:spTgt spid="2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457200" y="171450"/>
            <a:ext cx="8001000" cy="51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COMPARATIVE ANALYSIS</a:t>
            </a:r>
            <a:endParaRPr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pic>
        <p:nvPicPr>
          <p:cNvPr id="232" name="Google Shape;232;p36"/>
          <p:cNvPicPr preferRelativeResize="0"/>
          <p:nvPr/>
        </p:nvPicPr>
        <p:blipFill>
          <a:blip r:embed="rId3">
            <a:alphaModFix/>
          </a:blip>
          <a:stretch>
            <a:fillRect/>
          </a:stretch>
        </p:blipFill>
        <p:spPr>
          <a:xfrm>
            <a:off x="555650" y="1460950"/>
            <a:ext cx="4238625" cy="1619250"/>
          </a:xfrm>
          <a:prstGeom prst="rect">
            <a:avLst/>
          </a:prstGeom>
          <a:noFill/>
          <a:ln>
            <a:noFill/>
          </a:ln>
        </p:spPr>
      </p:pic>
      <p:pic>
        <p:nvPicPr>
          <p:cNvPr id="233" name="Google Shape;233;p36"/>
          <p:cNvPicPr preferRelativeResize="0"/>
          <p:nvPr/>
        </p:nvPicPr>
        <p:blipFill>
          <a:blip r:embed="rId4">
            <a:alphaModFix/>
          </a:blip>
          <a:stretch>
            <a:fillRect/>
          </a:stretch>
        </p:blipFill>
        <p:spPr>
          <a:xfrm>
            <a:off x="5210975" y="1460950"/>
            <a:ext cx="2529025" cy="1773475"/>
          </a:xfrm>
          <a:prstGeom prst="rect">
            <a:avLst/>
          </a:prstGeom>
          <a:noFill/>
          <a:ln>
            <a:noFill/>
          </a:ln>
        </p:spPr>
      </p:pic>
      <p:sp>
        <p:nvSpPr>
          <p:cNvPr id="234" name="Google Shape;234;p36"/>
          <p:cNvSpPr txBox="1"/>
          <p:nvPr/>
        </p:nvSpPr>
        <p:spPr>
          <a:xfrm>
            <a:off x="555650" y="933226"/>
            <a:ext cx="19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SGD Classifier</a:t>
            </a:r>
            <a:endParaRPr b="1" dirty="0">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sp>
        <p:nvSpPr>
          <p:cNvPr id="235" name="Google Shape;235;p36"/>
          <p:cNvSpPr txBox="1"/>
          <p:nvPr/>
        </p:nvSpPr>
        <p:spPr>
          <a:xfrm>
            <a:off x="5210975" y="933226"/>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Logistic Regression</a:t>
            </a:r>
            <a:endParaRPr b="1" dirty="0">
              <a:solidFill>
                <a:schemeClr val="dk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anim calcmode="lin" valueType="num">
                                      <p:cBhvr>
                                        <p:cTn id="8" dur="1000" fill="hold"/>
                                        <p:tgtEl>
                                          <p:spTgt spid="231"/>
                                        </p:tgtEl>
                                        <p:attrNameLst>
                                          <p:attrName>ppt_x</p:attrName>
                                        </p:attrNameLst>
                                      </p:cBhvr>
                                      <p:tavLst>
                                        <p:tav tm="0">
                                          <p:val>
                                            <p:strVal val="#ppt_x"/>
                                          </p:val>
                                        </p:tav>
                                        <p:tav tm="100000">
                                          <p:val>
                                            <p:strVal val="#ppt_x"/>
                                          </p:val>
                                        </p:tav>
                                      </p:tavLst>
                                    </p:anim>
                                    <p:anim calcmode="lin" valueType="num">
                                      <p:cBhvr>
                                        <p:cTn id="9" dur="1000" fill="hold"/>
                                        <p:tgtEl>
                                          <p:spTgt spid="2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457200" y="171450"/>
            <a:ext cx="8001000" cy="5145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990"/>
              <a:buFont typeface="Arial"/>
              <a:buNone/>
            </a:pPr>
            <a:r>
              <a:rPr lang="en" sz="44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COMPARATIVE ANALYSIS</a:t>
            </a:r>
            <a:endPar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241" name="Google Shape;241;p37"/>
          <p:cNvPicPr preferRelativeResize="0"/>
          <p:nvPr/>
        </p:nvPicPr>
        <p:blipFill>
          <a:blip r:embed="rId3">
            <a:alphaModFix/>
          </a:blip>
          <a:stretch>
            <a:fillRect/>
          </a:stretch>
        </p:blipFill>
        <p:spPr>
          <a:xfrm>
            <a:off x="492575" y="3163400"/>
            <a:ext cx="5048250" cy="1609725"/>
          </a:xfrm>
          <a:prstGeom prst="rect">
            <a:avLst/>
          </a:prstGeom>
          <a:noFill/>
          <a:ln>
            <a:noFill/>
          </a:ln>
        </p:spPr>
      </p:pic>
      <p:pic>
        <p:nvPicPr>
          <p:cNvPr id="242" name="Google Shape;242;p37"/>
          <p:cNvPicPr preferRelativeResize="0"/>
          <p:nvPr/>
        </p:nvPicPr>
        <p:blipFill>
          <a:blip r:embed="rId4">
            <a:alphaModFix/>
          </a:blip>
          <a:stretch>
            <a:fillRect/>
          </a:stretch>
        </p:blipFill>
        <p:spPr>
          <a:xfrm>
            <a:off x="289238" y="1234775"/>
            <a:ext cx="7172325" cy="1733550"/>
          </a:xfrm>
          <a:prstGeom prst="rect">
            <a:avLst/>
          </a:prstGeom>
          <a:noFill/>
          <a:ln>
            <a:noFill/>
          </a:ln>
        </p:spPr>
      </p:pic>
      <p:sp>
        <p:nvSpPr>
          <p:cNvPr id="243" name="Google Shape;243;p37"/>
          <p:cNvSpPr txBox="1"/>
          <p:nvPr/>
        </p:nvSpPr>
        <p:spPr>
          <a:xfrm>
            <a:off x="216977" y="917392"/>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Random Forest Classification</a:t>
            </a:r>
            <a:endParaRPr b="1" dirty="0">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sp>
        <p:nvSpPr>
          <p:cNvPr id="244" name="Google Shape;244;p37"/>
          <p:cNvSpPr txBox="1"/>
          <p:nvPr/>
        </p:nvSpPr>
        <p:spPr>
          <a:xfrm>
            <a:off x="289238" y="2850664"/>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Decision Tree Classification</a:t>
            </a:r>
            <a:endParaRPr b="1" dirty="0">
              <a:solidFill>
                <a:schemeClr val="dk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1000"/>
                                        <p:tgtEl>
                                          <p:spTgt spid="240"/>
                                        </p:tgtEl>
                                      </p:cBhvr>
                                    </p:animEffect>
                                    <p:anim calcmode="lin" valueType="num">
                                      <p:cBhvr>
                                        <p:cTn id="8" dur="1000" fill="hold"/>
                                        <p:tgtEl>
                                          <p:spTgt spid="240"/>
                                        </p:tgtEl>
                                        <p:attrNameLst>
                                          <p:attrName>ppt_x</p:attrName>
                                        </p:attrNameLst>
                                      </p:cBhvr>
                                      <p:tavLst>
                                        <p:tav tm="0">
                                          <p:val>
                                            <p:strVal val="#ppt_x"/>
                                          </p:val>
                                        </p:tav>
                                        <p:tav tm="100000">
                                          <p:val>
                                            <p:strVal val="#ppt_x"/>
                                          </p:val>
                                        </p:tav>
                                      </p:tavLst>
                                    </p:anim>
                                    <p:anim calcmode="lin" valueType="num">
                                      <p:cBhvr>
                                        <p:cTn id="9" dur="1000" fill="hold"/>
                                        <p:tgtEl>
                                          <p:spTgt spid="2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457200" y="171450"/>
            <a:ext cx="8001000" cy="5145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sz="44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COMPARATIVE ANALYSIS</a:t>
            </a:r>
            <a:endPar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250" name="Google Shape;250;p38"/>
          <p:cNvPicPr preferRelativeResize="0"/>
          <p:nvPr/>
        </p:nvPicPr>
        <p:blipFill>
          <a:blip r:embed="rId3">
            <a:alphaModFix/>
          </a:blip>
          <a:stretch>
            <a:fillRect/>
          </a:stretch>
        </p:blipFill>
        <p:spPr>
          <a:xfrm>
            <a:off x="372300" y="1687350"/>
            <a:ext cx="8261126" cy="1991625"/>
          </a:xfrm>
          <a:prstGeom prst="rect">
            <a:avLst/>
          </a:prstGeom>
          <a:noFill/>
          <a:ln>
            <a:noFill/>
          </a:ln>
        </p:spPr>
      </p:pic>
      <p:sp>
        <p:nvSpPr>
          <p:cNvPr id="251" name="Google Shape;251;p38"/>
          <p:cNvSpPr txBox="1"/>
          <p:nvPr/>
        </p:nvSpPr>
        <p:spPr>
          <a:xfrm>
            <a:off x="372300" y="12871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Linear SVC</a:t>
            </a:r>
            <a:endParaRPr b="1" dirty="0">
              <a:solidFill>
                <a:schemeClr val="dk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1000"/>
                                        <p:tgtEl>
                                          <p:spTgt spid="249"/>
                                        </p:tgtEl>
                                      </p:cBhvr>
                                    </p:animEffect>
                                    <p:anim calcmode="lin" valueType="num">
                                      <p:cBhvr>
                                        <p:cTn id="8" dur="1000" fill="hold"/>
                                        <p:tgtEl>
                                          <p:spTgt spid="249"/>
                                        </p:tgtEl>
                                        <p:attrNameLst>
                                          <p:attrName>ppt_x</p:attrName>
                                        </p:attrNameLst>
                                      </p:cBhvr>
                                      <p:tavLst>
                                        <p:tav tm="0">
                                          <p:val>
                                            <p:strVal val="#ppt_x"/>
                                          </p:val>
                                        </p:tav>
                                        <p:tav tm="100000">
                                          <p:val>
                                            <p:strVal val="#ppt_x"/>
                                          </p:val>
                                        </p:tav>
                                      </p:tavLst>
                                    </p:anim>
                                    <p:anim calcmode="lin" valueType="num">
                                      <p:cBhvr>
                                        <p:cTn id="9" dur="1000" fill="hold"/>
                                        <p:tgtEl>
                                          <p:spTgt spid="2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457200" y="171450"/>
            <a:ext cx="8001000" cy="5145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IMPLEMENTATION</a:t>
            </a:r>
            <a:endParaRPr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pic>
        <p:nvPicPr>
          <p:cNvPr id="257" name="Google Shape;257;p39"/>
          <p:cNvPicPr preferRelativeResize="0"/>
          <p:nvPr/>
        </p:nvPicPr>
        <p:blipFill rotWithShape="1">
          <a:blip r:embed="rId3">
            <a:alphaModFix/>
          </a:blip>
          <a:srcRect t="1545" r="813"/>
          <a:stretch/>
        </p:blipFill>
        <p:spPr>
          <a:xfrm>
            <a:off x="272675" y="1068325"/>
            <a:ext cx="4630275" cy="3140326"/>
          </a:xfrm>
          <a:prstGeom prst="rect">
            <a:avLst/>
          </a:prstGeom>
          <a:noFill/>
          <a:ln>
            <a:noFill/>
          </a:ln>
        </p:spPr>
      </p:pic>
      <p:pic>
        <p:nvPicPr>
          <p:cNvPr id="258" name="Google Shape;258;p39"/>
          <p:cNvPicPr preferRelativeResize="0"/>
          <p:nvPr/>
        </p:nvPicPr>
        <p:blipFill>
          <a:blip r:embed="rId4">
            <a:alphaModFix/>
          </a:blip>
          <a:stretch>
            <a:fillRect/>
          </a:stretch>
        </p:blipFill>
        <p:spPr>
          <a:xfrm>
            <a:off x="5129350" y="1068325"/>
            <a:ext cx="3692452" cy="31932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1000"/>
                                        <p:tgtEl>
                                          <p:spTgt spid="256"/>
                                        </p:tgtEl>
                                      </p:cBhvr>
                                    </p:animEffect>
                                    <p:anim calcmode="lin" valueType="num">
                                      <p:cBhvr>
                                        <p:cTn id="8" dur="1000" fill="hold"/>
                                        <p:tgtEl>
                                          <p:spTgt spid="256"/>
                                        </p:tgtEl>
                                        <p:attrNameLst>
                                          <p:attrName>ppt_x</p:attrName>
                                        </p:attrNameLst>
                                      </p:cBhvr>
                                      <p:tavLst>
                                        <p:tav tm="0">
                                          <p:val>
                                            <p:strVal val="#ppt_x"/>
                                          </p:val>
                                        </p:tav>
                                        <p:tav tm="100000">
                                          <p:val>
                                            <p:strVal val="#ppt_x"/>
                                          </p:val>
                                        </p:tav>
                                      </p:tavLst>
                                    </p:anim>
                                    <p:anim calcmode="lin" valueType="num">
                                      <p:cBhvr>
                                        <p:cTn id="9" dur="1000" fill="hold"/>
                                        <p:tgtEl>
                                          <p:spTgt spid="2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1072-9355-9F73-C793-7AE7A13F8A69}"/>
              </a:ext>
            </a:extLst>
          </p:cNvPr>
          <p:cNvSpPr>
            <a:spLocks noGrp="1"/>
          </p:cNvSpPr>
          <p:nvPr>
            <p:ph type="title"/>
          </p:nvPr>
        </p:nvSpPr>
        <p:spPr/>
        <p:txBody>
          <a:bodyPr>
            <a:normAutofit fontScale="90000"/>
          </a:bodyPr>
          <a:lstStyle/>
          <a:p>
            <a:r>
              <a:rPr lang="en-IN" b="1" dirty="0">
                <a:solidFill>
                  <a:schemeClr val="bg1"/>
                </a:solidFill>
                <a:effectLst>
                  <a:outerShdw blurRad="38100" dist="38100" dir="2700000" algn="tl">
                    <a:srgbClr val="000000">
                      <a:alpha val="43137"/>
                    </a:srgbClr>
                  </a:outerShdw>
                </a:effectLst>
              </a:rPr>
              <a:t>CONCLUSION AND FUTURE SCOPE</a:t>
            </a:r>
          </a:p>
        </p:txBody>
      </p:sp>
      <p:sp>
        <p:nvSpPr>
          <p:cNvPr id="3" name="Text Placeholder 2">
            <a:extLst>
              <a:ext uri="{FF2B5EF4-FFF2-40B4-BE49-F238E27FC236}">
                <a16:creationId xmlns:a16="http://schemas.microsoft.com/office/drawing/2014/main" id="{C79528BF-535E-5ECF-952F-437AF41D2E76}"/>
              </a:ext>
            </a:extLst>
          </p:cNvPr>
          <p:cNvSpPr>
            <a:spLocks noGrp="1"/>
          </p:cNvSpPr>
          <p:nvPr>
            <p:ph type="body" idx="1"/>
          </p:nvPr>
        </p:nvSpPr>
        <p:spPr>
          <a:xfrm>
            <a:off x="228600" y="863062"/>
            <a:ext cx="8686800" cy="3623072"/>
          </a:xfrm>
        </p:spPr>
        <p:txBody>
          <a:bodyPr>
            <a:noAutofit/>
          </a:bodyPr>
          <a:lstStyle/>
          <a:p>
            <a:pPr algn="just"/>
            <a:r>
              <a:rPr lang="en-US" sz="1800" dirty="0">
                <a:solidFill>
                  <a:srgbClr val="434343"/>
                </a:solidFill>
                <a:latin typeface="Times New Roman" panose="02020603050405020304" pitchFamily="18" charset="0"/>
                <a:cs typeface="Times New Roman" panose="02020603050405020304" pitchFamily="18" charset="0"/>
              </a:rPr>
              <a:t>In this work, we identified several issues that affect the majority of the current research on cyberbullying detection. </a:t>
            </a:r>
          </a:p>
          <a:p>
            <a:pPr algn="just"/>
            <a:r>
              <a:rPr lang="en-US" sz="1800" dirty="0">
                <a:solidFill>
                  <a:srgbClr val="434343"/>
                </a:solidFill>
                <a:latin typeface="Times New Roman" panose="02020603050405020304" pitchFamily="18" charset="0"/>
                <a:cs typeface="Times New Roman" panose="02020603050405020304" pitchFamily="18" charset="0"/>
              </a:rPr>
              <a:t>As it is difficult to collect accurate cyberbullying data in the wild, the field suffers from data scarcity. </a:t>
            </a:r>
          </a:p>
          <a:p>
            <a:pPr algn="just"/>
            <a:r>
              <a:rPr lang="en-US" sz="1800" dirty="0">
                <a:solidFill>
                  <a:srgbClr val="434343"/>
                </a:solidFill>
                <a:latin typeface="Times New Roman" panose="02020603050405020304" pitchFamily="18" charset="0"/>
                <a:cs typeface="Times New Roman" panose="02020603050405020304" pitchFamily="18" charset="0"/>
              </a:rPr>
              <a:t>In an optimal scenario, rich representations capturing all required meta-data to model the complex social dynamics of what the literature defines as cyberbullying would likely prove fruitful. </a:t>
            </a:r>
          </a:p>
          <a:p>
            <a:pPr algn="just"/>
            <a:r>
              <a:rPr lang="en-US" sz="1800" dirty="0">
                <a:solidFill>
                  <a:srgbClr val="434343"/>
                </a:solidFill>
                <a:latin typeface="Times New Roman" panose="02020603050405020304" pitchFamily="18" charset="0"/>
                <a:cs typeface="Times New Roman" panose="02020603050405020304" pitchFamily="18" charset="0"/>
              </a:rPr>
              <a:t>One can assume such access to remain restricted for the time being, and with current social media moving towards private communication, to not be generalizable in the first place. Thus, significant changes need to be made to the empirical practices in this field. </a:t>
            </a:r>
          </a:p>
          <a:p>
            <a:pPr algn="just"/>
            <a:r>
              <a:rPr lang="en-US" sz="1800" dirty="0">
                <a:solidFill>
                  <a:srgbClr val="434343"/>
                </a:solidFill>
                <a:latin typeface="Times New Roman" panose="02020603050405020304" pitchFamily="18" charset="0"/>
                <a:cs typeface="Times New Roman" panose="02020603050405020304" pitchFamily="18" charset="0"/>
              </a:rPr>
              <a:t>We provided a cross-domain evaluation setup and tested several cyberbullying detection models, under a range of different representations to potentially overcome the limitations of the available data.</a:t>
            </a:r>
            <a:endParaRPr lang="en-IN" sz="1800" dirty="0">
              <a:solidFill>
                <a:srgbClr val="43434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9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FDBE-86A0-39A4-7C09-D2241A10EF93}"/>
              </a:ext>
            </a:extLst>
          </p:cNvPr>
          <p:cNvSpPr>
            <a:spLocks noGrp="1"/>
          </p:cNvSpPr>
          <p:nvPr>
            <p:ph type="title"/>
          </p:nvPr>
        </p:nvSpPr>
        <p:spPr/>
        <p:txBody>
          <a:bodyPr>
            <a:normAutofit fontScale="90000"/>
          </a:bodyPr>
          <a:lstStyle/>
          <a:p>
            <a:r>
              <a:rPr lang="en-IN" b="1" dirty="0">
                <a:solidFill>
                  <a:schemeClr val="bg1"/>
                </a:solidFill>
                <a:effectLst>
                  <a:outerShdw blurRad="38100" dist="38100" dir="2700000" algn="tl">
                    <a:srgbClr val="000000">
                      <a:alpha val="43137"/>
                    </a:srgbClr>
                  </a:outerShdw>
                </a:effectLst>
              </a:rPr>
              <a:t>CONCLUSION AND FUTURE SCOPE</a:t>
            </a:r>
          </a:p>
        </p:txBody>
      </p:sp>
      <p:sp>
        <p:nvSpPr>
          <p:cNvPr id="3" name="Text Placeholder 2">
            <a:extLst>
              <a:ext uri="{FF2B5EF4-FFF2-40B4-BE49-F238E27FC236}">
                <a16:creationId xmlns:a16="http://schemas.microsoft.com/office/drawing/2014/main" id="{9434626F-7879-B450-46DF-FAD3F4F0A5D6}"/>
              </a:ext>
            </a:extLst>
          </p:cNvPr>
          <p:cNvSpPr>
            <a:spLocks noGrp="1"/>
          </p:cNvSpPr>
          <p:nvPr>
            <p:ph type="body"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 word may be tracked whether it is cyberbullying or not in the future, similar to how Grammarly gives us ideas for each and every phrase and how it corrects grammar.</a:t>
            </a:r>
          </a:p>
          <a:p>
            <a:pPr marL="11430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advanced approach may be employed in chat rooms and can also provide users with warnings.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3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580E-3110-5322-2FFD-02C55C8B55B6}"/>
              </a:ext>
            </a:extLst>
          </p:cNvPr>
          <p:cNvSpPr>
            <a:spLocks noGrp="1"/>
          </p:cNvSpPr>
          <p:nvPr>
            <p:ph type="title"/>
          </p:nvPr>
        </p:nvSpPr>
        <p:spPr/>
        <p:txBody>
          <a:bodyPr>
            <a:noAutofit/>
          </a:bodyPr>
          <a:lstStyle/>
          <a:p>
            <a:r>
              <a:rPr lang="en-IN" sz="40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OUTLINE</a:t>
            </a:r>
          </a:p>
        </p:txBody>
      </p:sp>
      <p:sp>
        <p:nvSpPr>
          <p:cNvPr id="3" name="Text Placeholder 2">
            <a:extLst>
              <a:ext uri="{FF2B5EF4-FFF2-40B4-BE49-F238E27FC236}">
                <a16:creationId xmlns:a16="http://schemas.microsoft.com/office/drawing/2014/main" id="{EF9FC19D-8C2B-961F-1D98-76242D07CD42}"/>
              </a:ext>
            </a:extLst>
          </p:cNvPr>
          <p:cNvSpPr>
            <a:spLocks noGrp="1"/>
          </p:cNvSpPr>
          <p:nvPr>
            <p:ph type="body" idx="1"/>
          </p:nvPr>
        </p:nvSpPr>
        <p:spPr/>
        <p:txBody>
          <a:bodyPr>
            <a:normAutofit/>
          </a:bodyPr>
          <a:lstStyle/>
          <a:p>
            <a:pPr marL="457200" lvl="0" indent="-342900" algn="just" rtl="0">
              <a:lnSpc>
                <a:spcPct val="100000"/>
              </a:lnSpc>
              <a:spcBef>
                <a:spcPts val="0"/>
              </a:spcBef>
              <a:spcAft>
                <a:spcPts val="0"/>
              </a:spcAft>
              <a:buClr>
                <a:schemeClr val="dk2"/>
              </a:buClr>
              <a:buSzPts val="1800"/>
              <a:buFont typeface="Lato"/>
              <a:buChar char="●"/>
            </a:pPr>
            <a:r>
              <a:rPr lang="en-US" sz="2400" dirty="0">
                <a:solidFill>
                  <a:schemeClr val="dk2"/>
                </a:solidFill>
                <a:latin typeface="Times New Roman" panose="02020603050405020304" pitchFamily="18" charset="0"/>
                <a:cs typeface="Times New Roman" panose="02020603050405020304" pitchFamily="18" charset="0"/>
              </a:rPr>
              <a:t>Objective</a:t>
            </a:r>
          </a:p>
          <a:p>
            <a:pPr marL="457200" lvl="0" indent="-342900" algn="just" rtl="0">
              <a:lnSpc>
                <a:spcPct val="100000"/>
              </a:lnSpc>
              <a:spcBef>
                <a:spcPts val="0"/>
              </a:spcBef>
              <a:spcAft>
                <a:spcPts val="0"/>
              </a:spcAft>
              <a:buClr>
                <a:schemeClr val="dk2"/>
              </a:buClr>
              <a:buSzPts val="1800"/>
              <a:buFont typeface="Lato"/>
              <a:buChar char="●"/>
            </a:pPr>
            <a:r>
              <a:rPr lang="en-US" sz="2400" dirty="0">
                <a:solidFill>
                  <a:schemeClr val="dk2"/>
                </a:solidFill>
                <a:latin typeface="Times New Roman" panose="02020603050405020304" pitchFamily="18" charset="0"/>
                <a:cs typeface="Times New Roman" panose="02020603050405020304" pitchFamily="18" charset="0"/>
              </a:rPr>
              <a:t>Introduction</a:t>
            </a:r>
          </a:p>
          <a:p>
            <a:pPr marL="457200" lvl="0" indent="-342900" algn="just" rtl="0">
              <a:lnSpc>
                <a:spcPct val="100000"/>
              </a:lnSpc>
              <a:spcBef>
                <a:spcPts val="0"/>
              </a:spcBef>
              <a:spcAft>
                <a:spcPts val="0"/>
              </a:spcAft>
              <a:buClr>
                <a:schemeClr val="dk2"/>
              </a:buClr>
              <a:buSzPts val="1800"/>
              <a:buFont typeface="Lato"/>
              <a:buChar char="●"/>
            </a:pPr>
            <a:r>
              <a:rPr lang="en-US" sz="2400" dirty="0">
                <a:solidFill>
                  <a:schemeClr val="dk2"/>
                </a:solidFill>
                <a:latin typeface="Times New Roman" panose="02020603050405020304" pitchFamily="18" charset="0"/>
                <a:cs typeface="Times New Roman" panose="02020603050405020304" pitchFamily="18" charset="0"/>
              </a:rPr>
              <a:t>Limitations of existing system</a:t>
            </a:r>
          </a:p>
          <a:p>
            <a:pPr marL="457200" lvl="0" indent="-342900" algn="just" rtl="0">
              <a:lnSpc>
                <a:spcPct val="100000"/>
              </a:lnSpc>
              <a:spcBef>
                <a:spcPts val="0"/>
              </a:spcBef>
              <a:spcAft>
                <a:spcPts val="0"/>
              </a:spcAft>
              <a:buClr>
                <a:schemeClr val="dk2"/>
              </a:buClr>
              <a:buSzPts val="1800"/>
              <a:buFont typeface="Lato"/>
              <a:buChar char="●"/>
            </a:pPr>
            <a:r>
              <a:rPr lang="en-US" sz="2400" dirty="0">
                <a:solidFill>
                  <a:schemeClr val="dk2"/>
                </a:solidFill>
                <a:latin typeface="Times New Roman" panose="02020603050405020304" pitchFamily="18" charset="0"/>
                <a:cs typeface="Times New Roman" panose="02020603050405020304" pitchFamily="18" charset="0"/>
              </a:rPr>
              <a:t>Proposed methodology</a:t>
            </a:r>
          </a:p>
          <a:p>
            <a:pPr marL="457200" lvl="0" indent="-342900" algn="just" rtl="0">
              <a:lnSpc>
                <a:spcPct val="100000"/>
              </a:lnSpc>
              <a:spcBef>
                <a:spcPts val="0"/>
              </a:spcBef>
              <a:spcAft>
                <a:spcPts val="0"/>
              </a:spcAft>
              <a:buClr>
                <a:schemeClr val="dk2"/>
              </a:buClr>
              <a:buSzPts val="1800"/>
              <a:buFont typeface="Lato"/>
              <a:buChar char="●"/>
            </a:pPr>
            <a:r>
              <a:rPr lang="en-US" sz="2400" dirty="0">
                <a:solidFill>
                  <a:schemeClr val="dk2"/>
                </a:solidFill>
                <a:latin typeface="Times New Roman" panose="02020603050405020304" pitchFamily="18" charset="0"/>
                <a:cs typeface="Times New Roman" panose="02020603050405020304" pitchFamily="18" charset="0"/>
              </a:rPr>
              <a:t>Tech stack and development pipeline</a:t>
            </a:r>
          </a:p>
          <a:p>
            <a:pPr marL="457200" lvl="0" indent="-342900" algn="just" rtl="0">
              <a:lnSpc>
                <a:spcPct val="100000"/>
              </a:lnSpc>
              <a:spcBef>
                <a:spcPts val="0"/>
              </a:spcBef>
              <a:spcAft>
                <a:spcPts val="0"/>
              </a:spcAft>
              <a:buClr>
                <a:schemeClr val="dk2"/>
              </a:buClr>
              <a:buSzPts val="1800"/>
              <a:buFont typeface="Lato"/>
              <a:buChar char="●"/>
            </a:pPr>
            <a:r>
              <a:rPr lang="en-US" sz="2400" dirty="0">
                <a:solidFill>
                  <a:schemeClr val="dk2"/>
                </a:solidFill>
                <a:latin typeface="Times New Roman" panose="02020603050405020304" pitchFamily="18" charset="0"/>
                <a:cs typeface="Times New Roman" panose="02020603050405020304" pitchFamily="18" charset="0"/>
              </a:rPr>
              <a:t>Implementation of models</a:t>
            </a:r>
          </a:p>
          <a:p>
            <a:pPr algn="just">
              <a:spcBef>
                <a:spcPts val="0"/>
              </a:spcBef>
              <a:buClr>
                <a:schemeClr val="dk2"/>
              </a:buClr>
              <a:buFont typeface="Lato"/>
              <a:buChar char="●"/>
            </a:pPr>
            <a:r>
              <a:rPr lang="en-US" sz="2400" dirty="0">
                <a:solidFill>
                  <a:schemeClr val="dk2"/>
                </a:solidFill>
                <a:latin typeface="Times New Roman" panose="02020603050405020304" pitchFamily="18" charset="0"/>
                <a:cs typeface="Times New Roman" panose="02020603050405020304" pitchFamily="18" charset="0"/>
              </a:rPr>
              <a:t>Performance Evaluation</a:t>
            </a:r>
          </a:p>
          <a:p>
            <a:pPr algn="just">
              <a:spcBef>
                <a:spcPts val="0"/>
              </a:spcBef>
              <a:buClr>
                <a:schemeClr val="dk2"/>
              </a:buClr>
              <a:buFont typeface="Lato"/>
              <a:buChar char="●"/>
            </a:pPr>
            <a:r>
              <a:rPr lang="en-US" sz="2400" dirty="0">
                <a:solidFill>
                  <a:schemeClr val="dk2"/>
                </a:solidFill>
                <a:latin typeface="Times New Roman" panose="02020603050405020304" pitchFamily="18" charset="0"/>
                <a:cs typeface="Times New Roman" panose="02020603050405020304" pitchFamily="18" charset="0"/>
              </a:rPr>
              <a:t>Conclusion and Future Scope</a:t>
            </a:r>
          </a:p>
          <a:p>
            <a:pPr marL="457200" lvl="0" indent="-342900" algn="just" rtl="0">
              <a:lnSpc>
                <a:spcPct val="100000"/>
              </a:lnSpc>
              <a:spcBef>
                <a:spcPts val="0"/>
              </a:spcBef>
              <a:spcAft>
                <a:spcPts val="0"/>
              </a:spcAft>
              <a:buClr>
                <a:schemeClr val="dk2"/>
              </a:buClr>
              <a:buSzPts val="1800"/>
              <a:buFont typeface="Lato"/>
              <a:buChar char="●"/>
            </a:pPr>
            <a:r>
              <a:rPr lang="en-US" sz="2400" dirty="0">
                <a:solidFill>
                  <a:schemeClr val="dk2"/>
                </a:solidFill>
                <a:latin typeface="Times New Roman" panose="02020603050405020304" pitchFamily="18" charset="0"/>
                <a:cs typeface="Times New Roman" panose="02020603050405020304" pitchFamily="18" charset="0"/>
              </a:rPr>
              <a:t>References</a:t>
            </a:r>
          </a:p>
          <a:p>
            <a:pPr marL="114300" indent="0">
              <a:buNone/>
            </a:pPr>
            <a:endParaRPr lang="en-IN" dirty="0"/>
          </a:p>
        </p:txBody>
      </p:sp>
    </p:spTree>
    <p:extLst>
      <p:ext uri="{BB962C8B-B14F-4D97-AF65-F5344CB8AC3E}">
        <p14:creationId xmlns:p14="http://schemas.microsoft.com/office/powerpoint/2010/main" val="14140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65DB-6DFF-073A-A71B-22FE5298A817}"/>
              </a:ext>
            </a:extLst>
          </p:cNvPr>
          <p:cNvSpPr>
            <a:spLocks noGrp="1"/>
          </p:cNvSpPr>
          <p:nvPr>
            <p:ph type="title"/>
          </p:nvPr>
        </p:nvSpPr>
        <p:spPr/>
        <p:txBody>
          <a:bodyPr>
            <a:noAutofit/>
          </a:bodyPr>
          <a:lstStyle/>
          <a:p>
            <a:r>
              <a:rPr lang="en-IN" sz="40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REFERENCES</a:t>
            </a:r>
          </a:p>
        </p:txBody>
      </p:sp>
      <p:sp>
        <p:nvSpPr>
          <p:cNvPr id="3" name="Text Placeholder 2">
            <a:extLst>
              <a:ext uri="{FF2B5EF4-FFF2-40B4-BE49-F238E27FC236}">
                <a16:creationId xmlns:a16="http://schemas.microsoft.com/office/drawing/2014/main" id="{3216F9EB-1C53-9EE3-1B7E-9EDECB57BEA6}"/>
              </a:ext>
            </a:extLst>
          </p:cNvPr>
          <p:cNvSpPr>
            <a:spLocks noGrp="1"/>
          </p:cNvSpPr>
          <p:nvPr>
            <p:ph type="body" idx="1"/>
          </p:nvPr>
        </p:nvSpPr>
        <p:spPr/>
        <p:txBody>
          <a:bodyPr>
            <a:normAutofit fontScale="92500" lnSpcReduction="10000"/>
          </a:bodyPr>
          <a:lstStyle/>
          <a:p>
            <a:pPr algn="just">
              <a:lnSpc>
                <a:spcPct val="150000"/>
              </a:lnSpc>
            </a:pPr>
            <a:r>
              <a:rPr lang="en-IN" sz="1800" dirty="0">
                <a:latin typeface="Times New Roman" panose="02020603050405020304" pitchFamily="18" charset="0"/>
                <a:cs typeface="Times New Roman" panose="02020603050405020304" pitchFamily="18" charset="0"/>
              </a:rPr>
              <a:t>Cyber Bullying Detection on Social Media using Machine Learning Aditya Desai, Shashank </a:t>
            </a:r>
            <a:r>
              <a:rPr lang="en-IN" sz="1800" dirty="0" err="1">
                <a:latin typeface="Times New Roman" panose="02020603050405020304" pitchFamily="18" charset="0"/>
                <a:cs typeface="Times New Roman" panose="02020603050405020304" pitchFamily="18" charset="0"/>
              </a:rPr>
              <a:t>Kalaskar</a:t>
            </a:r>
            <a:r>
              <a:rPr lang="en-IN" sz="1800" dirty="0">
                <a:latin typeface="Times New Roman" panose="02020603050405020304" pitchFamily="18" charset="0"/>
                <a:cs typeface="Times New Roman" panose="02020603050405020304" pitchFamily="18" charset="0"/>
              </a:rPr>
              <a:t>, Omkar </a:t>
            </a:r>
            <a:r>
              <a:rPr lang="en-IN" sz="1800" dirty="0" err="1">
                <a:latin typeface="Times New Roman" panose="02020603050405020304" pitchFamily="18" charset="0"/>
                <a:cs typeface="Times New Roman" panose="02020603050405020304" pitchFamily="18" charset="0"/>
              </a:rPr>
              <a:t>Kumbhar</a:t>
            </a:r>
            <a:r>
              <a:rPr lang="en-IN" sz="1800" dirty="0">
                <a:latin typeface="Times New Roman" panose="02020603050405020304" pitchFamily="18" charset="0"/>
                <a:cs typeface="Times New Roman" panose="02020603050405020304" pitchFamily="18" charset="0"/>
              </a:rPr>
              <a:t>, and Rashmi Dhumal,</a:t>
            </a:r>
            <a:r>
              <a:rPr lang="en-US" sz="1800" dirty="0">
                <a:latin typeface="Times New Roman" panose="02020603050405020304" pitchFamily="18" charset="0"/>
                <a:cs typeface="Times New Roman" panose="02020603050405020304" pitchFamily="18" charset="0"/>
              </a:rPr>
              <a:t> ITM Web of Conferences 40, 03038 (2021).</a:t>
            </a:r>
          </a:p>
          <a:p>
            <a:pPr algn="just">
              <a:lnSpc>
                <a:spcPct val="150000"/>
              </a:lnSpc>
            </a:pPr>
            <a:r>
              <a:rPr lang="en-US" sz="1800" dirty="0">
                <a:latin typeface="Times New Roman" panose="02020603050405020304" pitchFamily="18" charset="0"/>
                <a:cs typeface="Times New Roman" panose="02020603050405020304" pitchFamily="18" charset="0"/>
              </a:rPr>
              <a:t>A Comparative Analysis of Machine Learning Techniques for Cyberbullying Detection on </a:t>
            </a:r>
            <a:r>
              <a:rPr lang="en-US" sz="1800" dirty="0" err="1">
                <a:latin typeface="Times New Roman" panose="02020603050405020304" pitchFamily="18" charset="0"/>
                <a:cs typeface="Times New Roman" panose="02020603050405020304" pitchFamily="18" charset="0"/>
              </a:rPr>
              <a:t>Twitte,r</a:t>
            </a:r>
            <a:r>
              <a:rPr lang="en-IN" sz="1800" dirty="0">
                <a:latin typeface="Times New Roman" panose="02020603050405020304" pitchFamily="18" charset="0"/>
                <a:cs typeface="Times New Roman" panose="02020603050405020304" pitchFamily="18" charset="0"/>
              </a:rPr>
              <a:t>Article  in  Future Internet · October 2020.</a:t>
            </a:r>
          </a:p>
          <a:p>
            <a:pPr algn="just">
              <a:lnSpc>
                <a:spcPct val="150000"/>
              </a:lnSpc>
            </a:pPr>
            <a:r>
              <a:rPr lang="en-US" sz="1800" dirty="0">
                <a:latin typeface="Times New Roman" panose="02020603050405020304" pitchFamily="18" charset="0"/>
                <a:cs typeface="Times New Roman" panose="02020603050405020304" pitchFamily="18" charset="0"/>
              </a:rPr>
              <a:t>Social Media Cyberbullying Detection using Machine Learning</a:t>
            </a:r>
            <a:r>
              <a:rPr lang="en-I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Article  in  International Journal of Advanced Computer Science and Applications · January 2019.</a:t>
            </a:r>
          </a:p>
          <a:p>
            <a:pPr algn="just">
              <a:lnSpc>
                <a:spcPct val="150000"/>
              </a:lnSpc>
            </a:pPr>
            <a:r>
              <a:rPr lang="en-US" sz="1800" dirty="0">
                <a:latin typeface="Times New Roman" panose="02020603050405020304" pitchFamily="18" charset="0"/>
                <a:cs typeface="Times New Roman" panose="02020603050405020304" pitchFamily="18" charset="0"/>
              </a:rPr>
              <a:t>Accurate Cyberbullying Detection and Prevention on Social Media,</a:t>
            </a:r>
            <a:r>
              <a:rPr lang="en-IN" sz="1800" dirty="0">
                <a:latin typeface="Times New Roman" panose="02020603050405020304" pitchFamily="18" charset="0"/>
                <a:cs typeface="Times New Roman" panose="02020603050405020304" pitchFamily="18" charset="0"/>
              </a:rPr>
              <a:t> CENTERIS - International Conference on </a:t>
            </a:r>
            <a:r>
              <a:rPr lang="en-IN" sz="1800" dirty="0" err="1">
                <a:latin typeface="Times New Roman" panose="02020603050405020304" pitchFamily="18" charset="0"/>
                <a:cs typeface="Times New Roman" panose="02020603050405020304" pitchFamily="18" charset="0"/>
              </a:rPr>
              <a:t>ENTERprise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Informatation</a:t>
            </a:r>
            <a:r>
              <a:rPr lang="en-IN" sz="1800" dirty="0">
                <a:latin typeface="Times New Roman" panose="02020603050405020304" pitchFamily="18" charset="0"/>
                <a:cs typeface="Times New Roman" panose="02020603050405020304" pitchFamily="18" charset="0"/>
              </a:rPr>
              <a:t> system.</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a:p>
            <a:endParaRPr lang="en-IN" sz="1800" dirty="0">
              <a:latin typeface="Lora" pitchFamily="2" charset="0"/>
            </a:endParaRPr>
          </a:p>
          <a:p>
            <a:pPr marL="114300" indent="0">
              <a:buNone/>
            </a:pPr>
            <a:endParaRPr lang="en-IN" sz="1800" dirty="0">
              <a:latin typeface="Lora" pitchFamily="2" charset="0"/>
            </a:endParaRPr>
          </a:p>
        </p:txBody>
      </p:sp>
    </p:spTree>
    <p:extLst>
      <p:ext uri="{BB962C8B-B14F-4D97-AF65-F5344CB8AC3E}">
        <p14:creationId xmlns:p14="http://schemas.microsoft.com/office/powerpoint/2010/main" val="189480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3DA8-D020-E0BB-C35A-46320309A89C}"/>
              </a:ext>
            </a:extLst>
          </p:cNvPr>
          <p:cNvSpPr>
            <a:spLocks noGrp="1"/>
          </p:cNvSpPr>
          <p:nvPr>
            <p:ph type="title"/>
          </p:nvPr>
        </p:nvSpPr>
        <p:spPr/>
        <p:txBody>
          <a:bodyPr>
            <a:noAutofit/>
          </a:bodyPr>
          <a:lstStyle/>
          <a:p>
            <a:r>
              <a:rPr lang="en-IN" sz="4000" b="1" dirty="0">
                <a:solidFill>
                  <a:schemeClr val="bg1"/>
                </a:solidFill>
                <a:latin typeface="Calibri" panose="020F0502020204030204" pitchFamily="34" charset="0"/>
                <a:cs typeface="Calibri" panose="020F0502020204030204" pitchFamily="34" charset="0"/>
              </a:rPr>
              <a:t>REFERENCES</a:t>
            </a:r>
          </a:p>
        </p:txBody>
      </p:sp>
      <p:sp>
        <p:nvSpPr>
          <p:cNvPr id="3" name="Text Placeholder 2">
            <a:extLst>
              <a:ext uri="{FF2B5EF4-FFF2-40B4-BE49-F238E27FC236}">
                <a16:creationId xmlns:a16="http://schemas.microsoft.com/office/drawing/2014/main" id="{A89279F0-57AF-9688-F13C-EAE5F77EC44F}"/>
              </a:ext>
            </a:extLst>
          </p:cNvPr>
          <p:cNvSpPr>
            <a:spLocks noGrp="1"/>
          </p:cNvSpPr>
          <p:nvPr>
            <p:ph type="body" idx="1"/>
          </p:nvPr>
        </p:nvSpPr>
        <p:spPr/>
        <p:txBody>
          <a:bodyPr>
            <a:normAutofit lnSpcReduction="10000"/>
          </a:bodyPr>
          <a:lstStyle/>
          <a:p>
            <a:pPr>
              <a:lnSpc>
                <a:spcPct val="150000"/>
              </a:lnSpc>
            </a:pPr>
            <a:r>
              <a:rPr lang="en-US" sz="1700" dirty="0">
                <a:latin typeface="Times New Roman" panose="02020603050405020304" pitchFamily="18" charset="0"/>
                <a:cs typeface="Times New Roman" panose="02020603050405020304" pitchFamily="18" charset="0"/>
              </a:rPr>
              <a:t>Prevention of Cyber Bullying using Machine Learning Techniques GMSN </a:t>
            </a:r>
            <a:r>
              <a:rPr lang="en-US" sz="1700" dirty="0" err="1">
                <a:latin typeface="Times New Roman" panose="02020603050405020304" pitchFamily="18" charset="0"/>
                <a:cs typeface="Times New Roman" panose="02020603050405020304" pitchFamily="18" charset="0"/>
              </a:rPr>
              <a:t>Gunawardana</a:t>
            </a:r>
            <a:r>
              <a:rPr lang="en-US" sz="1700" dirty="0">
                <a:latin typeface="Times New Roman" panose="02020603050405020304" pitchFamily="18" charset="0"/>
                <a:cs typeface="Times New Roman" panose="02020603050405020304" pitchFamily="18" charset="0"/>
              </a:rPr>
              <a:t> and WMKS </a:t>
            </a:r>
            <a:r>
              <a:rPr lang="en-US" sz="1700" dirty="0" err="1">
                <a:latin typeface="Times New Roman" panose="02020603050405020304" pitchFamily="18" charset="0"/>
                <a:cs typeface="Times New Roman" panose="02020603050405020304" pitchFamily="18" charset="0"/>
              </a:rPr>
              <a:t>Ilmini</a:t>
            </a:r>
            <a:r>
              <a:rPr lang="en-US" sz="1700" dirty="0">
                <a:latin typeface="Times New Roman" panose="02020603050405020304" pitchFamily="18" charset="0"/>
                <a:cs typeface="Times New Roman" panose="02020603050405020304" pitchFamily="18" charset="0"/>
              </a:rPr>
              <a:t>, Department of Computer Science, General Sir John Kotelawala </a:t>
            </a:r>
            <a:r>
              <a:rPr lang="en-US" sz="1700" dirty="0" err="1">
                <a:latin typeface="Times New Roman" panose="02020603050405020304" pitchFamily="18" charset="0"/>
                <a:cs typeface="Times New Roman" panose="02020603050405020304" pitchFamily="18" charset="0"/>
              </a:rPr>
              <a:t>Defence</a:t>
            </a:r>
            <a:r>
              <a:rPr lang="en-US" sz="1700" dirty="0">
                <a:latin typeface="Times New Roman" panose="02020603050405020304" pitchFamily="18" charset="0"/>
                <a:cs typeface="Times New Roman" panose="02020603050405020304" pitchFamily="18" charset="0"/>
              </a:rPr>
              <a:t> University, Ratmalana, Sri Lanka.</a:t>
            </a:r>
          </a:p>
          <a:p>
            <a:pPr>
              <a:lnSpc>
                <a:spcPct val="150000"/>
              </a:lnSpc>
            </a:pPr>
            <a:r>
              <a:rPr lang="en-US" sz="1700" dirty="0">
                <a:latin typeface="Times New Roman" panose="02020603050405020304" pitchFamily="18" charset="0"/>
                <a:cs typeface="Times New Roman" panose="02020603050405020304" pitchFamily="18" charset="0"/>
              </a:rPr>
              <a:t>Cyberbullying Detection Using Machine Learning </a:t>
            </a:r>
            <a:r>
              <a:rPr lang="en-US" sz="1700" dirty="0" err="1">
                <a:latin typeface="Times New Roman" panose="02020603050405020304" pitchFamily="18" charset="0"/>
                <a:cs typeface="Times New Roman" panose="02020603050405020304" pitchFamily="18" charset="0"/>
              </a:rPr>
              <a:t>Aaminah</a:t>
            </a:r>
            <a:r>
              <a:rPr lang="en-US" sz="1700" dirty="0">
                <a:latin typeface="Times New Roman" panose="02020603050405020304" pitchFamily="18" charset="0"/>
                <a:cs typeface="Times New Roman" panose="02020603050405020304" pitchFamily="18" charset="0"/>
              </a:rPr>
              <a:t> Ali1,*, Adeel M. Syed2, Pakistan Journal of Engineering and Technology, </a:t>
            </a:r>
            <a:r>
              <a:rPr lang="en-US" sz="1700" dirty="0" err="1">
                <a:latin typeface="Times New Roman" panose="02020603050405020304" pitchFamily="18" charset="0"/>
                <a:cs typeface="Times New Roman" panose="02020603050405020304" pitchFamily="18" charset="0"/>
              </a:rPr>
              <a:t>PakJET</a:t>
            </a:r>
            <a:r>
              <a:rPr lang="en-US" sz="1700" dirty="0">
                <a:latin typeface="Times New Roman" panose="02020603050405020304" pitchFamily="18" charset="0"/>
                <a:cs typeface="Times New Roman" panose="02020603050405020304" pitchFamily="18" charset="0"/>
              </a:rPr>
              <a:t>.</a:t>
            </a:r>
          </a:p>
          <a:p>
            <a:pPr>
              <a:lnSpc>
                <a:spcPct val="150000"/>
              </a:lnSpc>
            </a:pPr>
            <a:r>
              <a:rPr lang="en-US" sz="1700" dirty="0">
                <a:latin typeface="Times New Roman" panose="02020603050405020304" pitchFamily="18" charset="0"/>
                <a:cs typeface="Times New Roman" panose="02020603050405020304" pitchFamily="18" charset="0"/>
              </a:rPr>
              <a:t>Cyberbullying Detection in Syrian Slang on Social Media by using Data Mining, International Journal of Engineering Research &amp; Technology (IJERT).</a:t>
            </a:r>
          </a:p>
          <a:p>
            <a:pPr>
              <a:lnSpc>
                <a:spcPct val="150000"/>
              </a:lnSpc>
            </a:pPr>
            <a:r>
              <a:rPr lang="en-IN" sz="1700" dirty="0">
                <a:latin typeface="Times New Roman" panose="02020603050405020304" pitchFamily="18" charset="0"/>
                <a:cs typeface="Times New Roman" panose="02020603050405020304" pitchFamily="18" charset="0"/>
              </a:rPr>
              <a:t>A systematic literature analysis of Cyberbullying Detection on social media using Text based Sentiment Analysis NIRJARI DESAI, PROF. MAYURESH KULKARNI, IJIRT</a:t>
            </a:r>
          </a:p>
        </p:txBody>
      </p:sp>
    </p:spTree>
    <p:extLst>
      <p:ext uri="{BB962C8B-B14F-4D97-AF65-F5344CB8AC3E}">
        <p14:creationId xmlns:p14="http://schemas.microsoft.com/office/powerpoint/2010/main" val="2670437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body" idx="1"/>
          </p:nvPr>
        </p:nvSpPr>
        <p:spPr>
          <a:xfrm>
            <a:off x="0" y="2337025"/>
            <a:ext cx="9144000" cy="577800"/>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r>
              <a:rPr lang="en" sz="5400" b="1" dirty="0">
                <a:effectLst>
                  <a:outerShdw blurRad="38100" dist="38100" dir="2700000" algn="tl">
                    <a:srgbClr val="000000">
                      <a:alpha val="43137"/>
                    </a:srgbClr>
                  </a:outerShdw>
                </a:effectLst>
                <a:latin typeface="Lora"/>
                <a:ea typeface="Lora"/>
                <a:cs typeface="Lora"/>
                <a:sym typeface="Lora"/>
              </a:rPr>
              <a:t>THANK YOU</a:t>
            </a:r>
            <a:endParaRPr sz="5400" b="1" dirty="0">
              <a:effectLst>
                <a:outerShdw blurRad="38100" dist="38100" dir="2700000" algn="tl">
                  <a:srgbClr val="000000">
                    <a:alpha val="43137"/>
                  </a:srgbClr>
                </a:outerShdw>
              </a:effectLst>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animEffect transition="in" filter="wipe(down)">
                                      <p:cBhvr>
                                        <p:cTn id="7" dur="580">
                                          <p:stCondLst>
                                            <p:cond delay="0"/>
                                          </p:stCondLst>
                                        </p:cTn>
                                        <p:tgtEl>
                                          <p:spTgt spid="263">
                                            <p:txEl>
                                              <p:pRg st="0" end="0"/>
                                            </p:txEl>
                                          </p:spTgt>
                                        </p:tgtEl>
                                      </p:cBhvr>
                                    </p:animEffect>
                                    <p:anim calcmode="lin" valueType="num">
                                      <p:cBhvr>
                                        <p:cTn id="8" dur="1822" tmFilter="0,0; 0.14,0.36; 0.43,0.73; 0.71,0.91; 1.0,1.0">
                                          <p:stCondLst>
                                            <p:cond delay="0"/>
                                          </p:stCondLst>
                                        </p:cTn>
                                        <p:tgtEl>
                                          <p:spTgt spid="2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3">
                                            <p:txEl>
                                              <p:pRg st="0" end="0"/>
                                            </p:txEl>
                                          </p:spTgt>
                                        </p:tgtEl>
                                      </p:cBhvr>
                                      <p:to x="100000" y="60000"/>
                                    </p:animScale>
                                    <p:animScale>
                                      <p:cBhvr>
                                        <p:cTn id="14" dur="166" decel="50000">
                                          <p:stCondLst>
                                            <p:cond delay="676"/>
                                          </p:stCondLst>
                                        </p:cTn>
                                        <p:tgtEl>
                                          <p:spTgt spid="263">
                                            <p:txEl>
                                              <p:pRg st="0" end="0"/>
                                            </p:txEl>
                                          </p:spTgt>
                                        </p:tgtEl>
                                      </p:cBhvr>
                                      <p:to x="100000" y="100000"/>
                                    </p:animScale>
                                    <p:animScale>
                                      <p:cBhvr>
                                        <p:cTn id="15" dur="26">
                                          <p:stCondLst>
                                            <p:cond delay="1312"/>
                                          </p:stCondLst>
                                        </p:cTn>
                                        <p:tgtEl>
                                          <p:spTgt spid="263">
                                            <p:txEl>
                                              <p:pRg st="0" end="0"/>
                                            </p:txEl>
                                          </p:spTgt>
                                        </p:tgtEl>
                                      </p:cBhvr>
                                      <p:to x="100000" y="80000"/>
                                    </p:animScale>
                                    <p:animScale>
                                      <p:cBhvr>
                                        <p:cTn id="16" dur="166" decel="50000">
                                          <p:stCondLst>
                                            <p:cond delay="1338"/>
                                          </p:stCondLst>
                                        </p:cTn>
                                        <p:tgtEl>
                                          <p:spTgt spid="263">
                                            <p:txEl>
                                              <p:pRg st="0" end="0"/>
                                            </p:txEl>
                                          </p:spTgt>
                                        </p:tgtEl>
                                      </p:cBhvr>
                                      <p:to x="100000" y="100000"/>
                                    </p:animScale>
                                    <p:animScale>
                                      <p:cBhvr>
                                        <p:cTn id="17" dur="26">
                                          <p:stCondLst>
                                            <p:cond delay="1642"/>
                                          </p:stCondLst>
                                        </p:cTn>
                                        <p:tgtEl>
                                          <p:spTgt spid="263">
                                            <p:txEl>
                                              <p:pRg st="0" end="0"/>
                                            </p:txEl>
                                          </p:spTgt>
                                        </p:tgtEl>
                                      </p:cBhvr>
                                      <p:to x="100000" y="90000"/>
                                    </p:animScale>
                                    <p:animScale>
                                      <p:cBhvr>
                                        <p:cTn id="18" dur="166" decel="50000">
                                          <p:stCondLst>
                                            <p:cond delay="1668"/>
                                          </p:stCondLst>
                                        </p:cTn>
                                        <p:tgtEl>
                                          <p:spTgt spid="263">
                                            <p:txEl>
                                              <p:pRg st="0" end="0"/>
                                            </p:txEl>
                                          </p:spTgt>
                                        </p:tgtEl>
                                      </p:cBhvr>
                                      <p:to x="100000" y="100000"/>
                                    </p:animScale>
                                    <p:animScale>
                                      <p:cBhvr>
                                        <p:cTn id="19" dur="26">
                                          <p:stCondLst>
                                            <p:cond delay="1808"/>
                                          </p:stCondLst>
                                        </p:cTn>
                                        <p:tgtEl>
                                          <p:spTgt spid="263">
                                            <p:txEl>
                                              <p:pRg st="0" end="0"/>
                                            </p:txEl>
                                          </p:spTgt>
                                        </p:tgtEl>
                                      </p:cBhvr>
                                      <p:to x="100000" y="95000"/>
                                    </p:animScale>
                                    <p:animScale>
                                      <p:cBhvr>
                                        <p:cTn id="20" dur="166" decel="50000">
                                          <p:stCondLst>
                                            <p:cond delay="1834"/>
                                          </p:stCondLst>
                                        </p:cTn>
                                        <p:tgtEl>
                                          <p:spTgt spid="26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228600" y="971550"/>
            <a:ext cx="8686800" cy="36231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2000" b="1" dirty="0">
                <a:solidFill>
                  <a:srgbClr val="434343"/>
                </a:solidFill>
                <a:effectLst>
                  <a:outerShdw blurRad="38100" dist="38100" dir="2700000" algn="tl">
                    <a:srgbClr val="000000">
                      <a:alpha val="43137"/>
                    </a:srgbClr>
                  </a:outerShdw>
                </a:effectLst>
                <a:latin typeface="Times New Roman" panose="02020603050405020304" pitchFamily="18" charset="0"/>
                <a:ea typeface="Lora"/>
                <a:cs typeface="Times New Roman" panose="02020603050405020304" pitchFamily="18" charset="0"/>
                <a:sym typeface="Lora"/>
              </a:rPr>
              <a:t>Objective: </a:t>
            </a:r>
            <a:endParaRPr sz="2000" b="1" dirty="0">
              <a:solidFill>
                <a:srgbClr val="434343"/>
              </a:solidFill>
              <a:effectLst>
                <a:outerShdw blurRad="38100" dist="38100" dir="2700000" algn="tl">
                  <a:srgbClr val="000000">
                    <a:alpha val="43137"/>
                  </a:srgbClr>
                </a:outerShdw>
              </a:effectLst>
              <a:latin typeface="Times New Roman" panose="02020603050405020304" pitchFamily="18" charset="0"/>
              <a:ea typeface="Lora"/>
              <a:cs typeface="Times New Roman" panose="02020603050405020304" pitchFamily="18" charset="0"/>
              <a:sym typeface="Lora"/>
            </a:endParaRPr>
          </a:p>
          <a:p>
            <a:pPr marL="457200" lvl="0" indent="-342900" algn="just" rtl="0">
              <a:lnSpc>
                <a:spcPct val="115000"/>
              </a:lnSpc>
              <a:spcBef>
                <a:spcPts val="1200"/>
              </a:spcBef>
              <a:spcAft>
                <a:spcPts val="0"/>
              </a:spcAft>
              <a:buClr>
                <a:srgbClr val="434343"/>
              </a:buClr>
              <a:buSzPts val="18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To create a system that can detect cyberbullying comments.</a:t>
            </a: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0" lvl="0" indent="0" algn="just" rtl="0">
              <a:lnSpc>
                <a:spcPct val="115000"/>
              </a:lnSpc>
              <a:spcBef>
                <a:spcPts val="1200"/>
              </a:spcBef>
              <a:spcAft>
                <a:spcPts val="0"/>
              </a:spcAft>
              <a:buNone/>
            </a:pPr>
            <a:r>
              <a:rPr lang="en" sz="2000" b="1" dirty="0">
                <a:solidFill>
                  <a:srgbClr val="434343"/>
                </a:solidFill>
                <a:effectLst>
                  <a:outerShdw blurRad="38100" dist="38100" dir="2700000" algn="tl">
                    <a:srgbClr val="000000">
                      <a:alpha val="43137"/>
                    </a:srgbClr>
                  </a:outerShdw>
                </a:effectLst>
                <a:latin typeface="Times New Roman" panose="02020603050405020304" pitchFamily="18" charset="0"/>
                <a:ea typeface="Lora"/>
                <a:cs typeface="Times New Roman" panose="02020603050405020304" pitchFamily="18" charset="0"/>
                <a:sym typeface="Lora"/>
              </a:rPr>
              <a:t>Purpose:</a:t>
            </a:r>
            <a:endParaRPr sz="2000" b="1" dirty="0">
              <a:solidFill>
                <a:srgbClr val="434343"/>
              </a:solidFill>
              <a:effectLst>
                <a:outerShdw blurRad="38100" dist="38100" dir="2700000" algn="tl">
                  <a:srgbClr val="000000">
                    <a:alpha val="43137"/>
                  </a:srgbClr>
                </a:outerShdw>
              </a:effectLst>
              <a:latin typeface="Times New Roman" panose="02020603050405020304" pitchFamily="18" charset="0"/>
              <a:ea typeface="Lora"/>
              <a:cs typeface="Times New Roman" panose="02020603050405020304" pitchFamily="18" charset="0"/>
              <a:sym typeface="Lora"/>
            </a:endParaRPr>
          </a:p>
          <a:p>
            <a:pPr marL="457200" lvl="0" indent="-342900" algn="just" rtl="0">
              <a:lnSpc>
                <a:spcPct val="115000"/>
              </a:lnSpc>
              <a:spcBef>
                <a:spcPts val="1200"/>
              </a:spcBef>
              <a:spcAft>
                <a:spcPts val="0"/>
              </a:spcAft>
              <a:buClr>
                <a:srgbClr val="434343"/>
              </a:buClr>
              <a:buSzPts val="18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This type of study  can help people to detect early threats and possible criminal activities and the type of accounts to stay alert of in real time thereby creating a more secure social media experience and compare various sentiment analysis approaches for detecting bullying of threats from social media.</a:t>
            </a:r>
            <a:endParaRPr sz="2000" dirty="0">
              <a:solidFill>
                <a:srgbClr val="3A3A3A"/>
              </a:solidFill>
              <a:highlight>
                <a:srgbClr val="FFFFFF"/>
              </a:highlight>
              <a:latin typeface="Times New Roman" panose="02020603050405020304" pitchFamily="18" charset="0"/>
              <a:ea typeface="Lora"/>
              <a:cs typeface="Times New Roman" panose="02020603050405020304" pitchFamily="18" charset="0"/>
              <a:sym typeface="Lora"/>
            </a:endParaRPr>
          </a:p>
        </p:txBody>
      </p:sp>
      <p:sp>
        <p:nvSpPr>
          <p:cNvPr id="148" name="Google Shape;148;p26"/>
          <p:cNvSpPr txBox="1">
            <a:spLocks noGrp="1"/>
          </p:cNvSpPr>
          <p:nvPr>
            <p:ph type="title"/>
          </p:nvPr>
        </p:nvSpPr>
        <p:spPr>
          <a:xfrm>
            <a:off x="457200" y="34499"/>
            <a:ext cx="8001000" cy="178655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ct val="100000"/>
              <a:buFont typeface="Calibri"/>
              <a:buNone/>
            </a:pPr>
            <a:r>
              <a:rPr lang="en"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PROBLEM STATEMENT</a:t>
            </a:r>
            <a:endParaRPr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a:p>
            <a:pPr marL="0" lvl="0" indent="0" algn="ctr" rtl="0">
              <a:spcBef>
                <a:spcPts val="0"/>
              </a:spcBef>
              <a:spcAft>
                <a:spcPts val="0"/>
              </a:spcAft>
              <a:buClr>
                <a:schemeClr val="dk1"/>
              </a:buClr>
              <a:buSzPct val="36666"/>
              <a:buFont typeface="Arial"/>
              <a:buNone/>
            </a:pPr>
            <a:endParaRPr sz="3000" dirty="0">
              <a:solidFill>
                <a:schemeClr val="lt1"/>
              </a:solidFill>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p:cTn id="7" dur="500" fill="hold"/>
                                        <p:tgtEl>
                                          <p:spTgt spid="148"/>
                                        </p:tgtEl>
                                        <p:attrNameLst>
                                          <p:attrName>ppt_w</p:attrName>
                                        </p:attrNameLst>
                                      </p:cBhvr>
                                      <p:tavLst>
                                        <p:tav tm="0">
                                          <p:val>
                                            <p:fltVal val="0"/>
                                          </p:val>
                                        </p:tav>
                                        <p:tav tm="100000">
                                          <p:val>
                                            <p:strVal val="#ppt_w"/>
                                          </p:val>
                                        </p:tav>
                                      </p:tavLst>
                                    </p:anim>
                                    <p:anim calcmode="lin" valueType="num">
                                      <p:cBhvr>
                                        <p:cTn id="8" dur="500" fill="hold"/>
                                        <p:tgtEl>
                                          <p:spTgt spid="148"/>
                                        </p:tgtEl>
                                        <p:attrNameLst>
                                          <p:attrName>ppt_h</p:attrName>
                                        </p:attrNameLst>
                                      </p:cBhvr>
                                      <p:tavLst>
                                        <p:tav tm="0">
                                          <p:val>
                                            <p:fltVal val="0"/>
                                          </p:val>
                                        </p:tav>
                                        <p:tav tm="100000">
                                          <p:val>
                                            <p:strVal val="#ppt_h"/>
                                          </p:val>
                                        </p:tav>
                                      </p:tavLst>
                                    </p:anim>
                                    <p:animEffect transition="in" filter="fade">
                                      <p:cBhvr>
                                        <p:cTn id="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457200" y="171450"/>
            <a:ext cx="8001000" cy="51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INTRODUCTION TO CYBERBULLYING </a:t>
            </a:r>
            <a:endParaRPr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sp>
        <p:nvSpPr>
          <p:cNvPr id="154" name="Google Shape;154;p27"/>
          <p:cNvSpPr txBox="1">
            <a:spLocks noGrp="1"/>
          </p:cNvSpPr>
          <p:nvPr>
            <p:ph type="body" idx="1"/>
          </p:nvPr>
        </p:nvSpPr>
        <p:spPr>
          <a:xfrm>
            <a:off x="228600" y="971550"/>
            <a:ext cx="8686800" cy="3623100"/>
          </a:xfrm>
          <a:prstGeom prst="rect">
            <a:avLst/>
          </a:prstGeom>
        </p:spPr>
        <p:txBody>
          <a:bodyPr spcFirstLastPara="1" wrap="square" lIns="91425" tIns="45700" rIns="91425" bIns="45700" anchor="t" anchorCtr="0">
            <a:normAutofit/>
          </a:bodyPr>
          <a:lstStyle/>
          <a:p>
            <a:pPr marL="457200" lvl="0" indent="-342900" algn="just" rtl="0">
              <a:spcBef>
                <a:spcPts val="360"/>
              </a:spcBef>
              <a:spcAft>
                <a:spcPts val="0"/>
              </a:spcAft>
              <a:buClr>
                <a:srgbClr val="434343"/>
              </a:buClr>
              <a:buSzPts val="18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Cyberbullying is a kind of bullying which takes place in using electronic technology and communication. Mean text and images, embarrassing pictures and fake profiles are some examples.</a:t>
            </a: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457200" lvl="0" indent="0" algn="just" rtl="0">
              <a:spcBef>
                <a:spcPts val="360"/>
              </a:spcBef>
              <a:spcAft>
                <a:spcPts val="0"/>
              </a:spcAft>
              <a:buNone/>
            </a:pP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457200" lvl="0" indent="-342900" algn="just" rtl="0">
              <a:spcBef>
                <a:spcPts val="360"/>
              </a:spcBef>
              <a:spcAft>
                <a:spcPts val="0"/>
              </a:spcAft>
              <a:buClr>
                <a:srgbClr val="434343"/>
              </a:buClr>
              <a:buSzPts val="18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Cyberbullying is continuing to grow as it is difficult to trace and it is distributed fastly.</a:t>
            </a: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457200" lvl="0" indent="0" algn="just" rtl="0">
              <a:spcBef>
                <a:spcPts val="360"/>
              </a:spcBef>
              <a:spcAft>
                <a:spcPts val="0"/>
              </a:spcAft>
              <a:buNone/>
            </a:pP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457200" lvl="0" indent="-342900" algn="just" rtl="0">
              <a:spcBef>
                <a:spcPts val="360"/>
              </a:spcBef>
              <a:spcAft>
                <a:spcPts val="0"/>
              </a:spcAft>
              <a:buClr>
                <a:srgbClr val="434343"/>
              </a:buClr>
              <a:buSzPts val="18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So as to prevent this we have proposed a system to detect cyberbullying and display the results to the user.</a:t>
            </a: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0" lvl="0" indent="0" algn="just" rtl="0">
              <a:spcBef>
                <a:spcPts val="360"/>
              </a:spcBef>
              <a:spcAft>
                <a:spcPts val="0"/>
              </a:spcAft>
              <a:buNone/>
            </a:pPr>
            <a:endParaRPr sz="1800" dirty="0">
              <a:solidFill>
                <a:srgbClr val="434343"/>
              </a:solidFill>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p:cTn id="7" dur="500" fill="hold"/>
                                        <p:tgtEl>
                                          <p:spTgt spid="153"/>
                                        </p:tgtEl>
                                        <p:attrNameLst>
                                          <p:attrName>ppt_w</p:attrName>
                                        </p:attrNameLst>
                                      </p:cBhvr>
                                      <p:tavLst>
                                        <p:tav tm="0">
                                          <p:val>
                                            <p:fltVal val="0"/>
                                          </p:val>
                                        </p:tav>
                                        <p:tav tm="100000">
                                          <p:val>
                                            <p:strVal val="#ppt_w"/>
                                          </p:val>
                                        </p:tav>
                                      </p:tavLst>
                                    </p:anim>
                                    <p:anim calcmode="lin" valueType="num">
                                      <p:cBhvr>
                                        <p:cTn id="8" dur="500" fill="hold"/>
                                        <p:tgtEl>
                                          <p:spTgt spid="153"/>
                                        </p:tgtEl>
                                        <p:attrNameLst>
                                          <p:attrName>ppt_h</p:attrName>
                                        </p:attrNameLst>
                                      </p:cBhvr>
                                      <p:tavLst>
                                        <p:tav tm="0">
                                          <p:val>
                                            <p:fltVal val="0"/>
                                          </p:val>
                                        </p:tav>
                                        <p:tav tm="100000">
                                          <p:val>
                                            <p:strVal val="#ppt_h"/>
                                          </p:val>
                                        </p:tav>
                                      </p:tavLst>
                                    </p:anim>
                                    <p:animEffect transition="in" filter="fade">
                                      <p:cBhvr>
                                        <p:cTn id="9"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654C-8599-B7E1-58FC-F3E48A9E81B2}"/>
              </a:ext>
            </a:extLst>
          </p:cNvPr>
          <p:cNvSpPr>
            <a:spLocks noGrp="1"/>
          </p:cNvSpPr>
          <p:nvPr>
            <p:ph type="title"/>
          </p:nvPr>
        </p:nvSpPr>
        <p:spPr/>
        <p:txBody>
          <a:bodyPr>
            <a:noAutofit/>
          </a:bodyPr>
          <a:lstStyle/>
          <a:p>
            <a:r>
              <a:rPr lang="en-IN" sz="4000" b="1" dirty="0">
                <a:solidFill>
                  <a:schemeClr val="bg1"/>
                </a:solidFill>
                <a:effectLst>
                  <a:outerShdw blurRad="38100" dist="38100" dir="2700000" algn="tl">
                    <a:srgbClr val="000000">
                      <a:alpha val="43137"/>
                    </a:srgbClr>
                  </a:outerShdw>
                </a:effectLst>
              </a:rPr>
              <a:t>LIMITATIONS OF EXISTING SYSTEM</a:t>
            </a:r>
          </a:p>
        </p:txBody>
      </p:sp>
      <p:sp>
        <p:nvSpPr>
          <p:cNvPr id="3" name="Text Placeholder 2">
            <a:extLst>
              <a:ext uri="{FF2B5EF4-FFF2-40B4-BE49-F238E27FC236}">
                <a16:creationId xmlns:a16="http://schemas.microsoft.com/office/drawing/2014/main" id="{5F0D892B-506B-70AE-35CE-CB986D79E721}"/>
              </a:ext>
            </a:extLst>
          </p:cNvPr>
          <p:cNvSpPr>
            <a:spLocks noGrp="1"/>
          </p:cNvSpPr>
          <p:nvPr>
            <p:ph type="body" idx="1"/>
          </p:nvPr>
        </p:nvSpPr>
        <p:spPr/>
        <p:txBody>
          <a:bodyPr>
            <a:normAutofit/>
          </a:bodyPr>
          <a:lstStyle/>
          <a:p>
            <a:pPr algn="just"/>
            <a:r>
              <a:rPr lang="en-US" sz="2000" dirty="0">
                <a:solidFill>
                  <a:srgbClr val="434343"/>
                </a:solidFill>
                <a:latin typeface="Times New Roman" panose="02020603050405020304" pitchFamily="18" charset="0"/>
                <a:cs typeface="Times New Roman" panose="02020603050405020304" pitchFamily="18" charset="0"/>
              </a:rPr>
              <a:t>The cyberbullying models generalize poorly across domains.</a:t>
            </a:r>
          </a:p>
          <a:p>
            <a:pPr marL="114300" indent="0" algn="just">
              <a:buNone/>
            </a:pPr>
            <a:endParaRPr lang="en-US" sz="2000" dirty="0">
              <a:solidFill>
                <a:srgbClr val="434343"/>
              </a:solidFill>
              <a:latin typeface="Times New Roman" panose="02020603050405020304" pitchFamily="18" charset="0"/>
              <a:cs typeface="Times New Roman" panose="02020603050405020304" pitchFamily="18" charset="0"/>
            </a:endParaRPr>
          </a:p>
          <a:p>
            <a:pPr algn="just"/>
            <a:r>
              <a:rPr lang="en-US" sz="2000" dirty="0">
                <a:solidFill>
                  <a:srgbClr val="434343"/>
                </a:solidFill>
                <a:latin typeface="Times New Roman" panose="02020603050405020304" pitchFamily="18" charset="0"/>
                <a:cs typeface="Times New Roman" panose="02020603050405020304" pitchFamily="18" charset="0"/>
              </a:rPr>
              <a:t>There is considerable overlap between toxicity classification and cyberbullying detection, and crowdsourced data yields well-performing cyberbullying detection models. </a:t>
            </a:r>
          </a:p>
          <a:p>
            <a:pPr marL="114300" indent="0" algn="just">
              <a:buNone/>
            </a:pPr>
            <a:endParaRPr lang="en-US" sz="2000" dirty="0">
              <a:solidFill>
                <a:srgbClr val="434343"/>
              </a:solidFill>
              <a:latin typeface="Times New Roman" panose="02020603050405020304" pitchFamily="18" charset="0"/>
              <a:cs typeface="Times New Roman" panose="02020603050405020304" pitchFamily="18" charset="0"/>
            </a:endParaRPr>
          </a:p>
          <a:p>
            <a:pPr algn="just"/>
            <a:r>
              <a:rPr lang="en-US" sz="2000" dirty="0">
                <a:solidFill>
                  <a:srgbClr val="434343"/>
                </a:solidFill>
                <a:latin typeface="Times New Roman" panose="02020603050405020304" pitchFamily="18" charset="0"/>
                <a:cs typeface="Times New Roman" panose="02020603050405020304" pitchFamily="18" charset="0"/>
              </a:rPr>
              <a:t>Lack of data.</a:t>
            </a:r>
          </a:p>
          <a:p>
            <a:endParaRPr lang="en-IN" dirty="0"/>
          </a:p>
        </p:txBody>
      </p:sp>
    </p:spTree>
    <p:extLst>
      <p:ext uri="{BB962C8B-B14F-4D97-AF65-F5344CB8AC3E}">
        <p14:creationId xmlns:p14="http://schemas.microsoft.com/office/powerpoint/2010/main" val="345707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body" idx="1"/>
          </p:nvPr>
        </p:nvSpPr>
        <p:spPr>
          <a:xfrm>
            <a:off x="228600" y="971550"/>
            <a:ext cx="8686800" cy="3623100"/>
          </a:xfrm>
          <a:prstGeom prst="rect">
            <a:avLst/>
          </a:prstGeom>
          <a:noFill/>
          <a:ln>
            <a:noFill/>
          </a:ln>
        </p:spPr>
        <p:txBody>
          <a:bodyPr spcFirstLastPara="1" wrap="square" lIns="91425" tIns="45700" rIns="91425" bIns="45700" anchor="t" anchorCtr="0">
            <a:noAutofit/>
          </a:bodyPr>
          <a:lstStyle/>
          <a:p>
            <a:pPr marL="457200" lvl="0" indent="-355600" algn="just" rtl="0">
              <a:lnSpc>
                <a:spcPct val="115000"/>
              </a:lnSpc>
              <a:spcBef>
                <a:spcPts val="1200"/>
              </a:spcBef>
              <a:spcAft>
                <a:spcPts val="0"/>
              </a:spcAft>
              <a:buSzPts val="20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Our proposed system will analyze the sentence completely and interprets the input</a:t>
            </a: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457200" lvl="0" indent="-355600" algn="just" rtl="0">
              <a:lnSpc>
                <a:spcPct val="115000"/>
              </a:lnSpc>
              <a:spcBef>
                <a:spcPts val="0"/>
              </a:spcBef>
              <a:spcAft>
                <a:spcPts val="0"/>
              </a:spcAft>
              <a:buSzPts val="20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This is done with the aid of sentimental analysis using Machine Learning </a:t>
            </a: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457200" lvl="0" indent="-355600" algn="just" rtl="0">
              <a:lnSpc>
                <a:spcPct val="115000"/>
              </a:lnSpc>
              <a:spcBef>
                <a:spcPts val="0"/>
              </a:spcBef>
              <a:spcAft>
                <a:spcPts val="0"/>
              </a:spcAft>
              <a:buSzPts val="20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For the front end we have used HTML and CSS</a:t>
            </a: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457200" lvl="0" indent="-355600" algn="just" rtl="0">
              <a:lnSpc>
                <a:spcPct val="115000"/>
              </a:lnSpc>
              <a:spcBef>
                <a:spcPts val="0"/>
              </a:spcBef>
              <a:spcAft>
                <a:spcPts val="0"/>
              </a:spcAft>
              <a:buSzPts val="20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For the backend connectivity we have used the Flask Framework. </a:t>
            </a: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457200" lvl="0" indent="-355600" algn="just" rtl="0">
              <a:lnSpc>
                <a:spcPct val="115000"/>
              </a:lnSpc>
              <a:spcBef>
                <a:spcPts val="0"/>
              </a:spcBef>
              <a:spcAft>
                <a:spcPts val="0"/>
              </a:spcAft>
              <a:buSzPts val="2000"/>
              <a:buFont typeface="Lora"/>
              <a:buChar char="•"/>
            </a:pPr>
            <a:r>
              <a:rPr lang="en" sz="2000" dirty="0">
                <a:solidFill>
                  <a:srgbClr val="434343"/>
                </a:solidFill>
                <a:latin typeface="Times New Roman" panose="02020603050405020304" pitchFamily="18" charset="0"/>
                <a:ea typeface="Lora"/>
                <a:cs typeface="Times New Roman" panose="02020603050405020304" pitchFamily="18" charset="0"/>
                <a:sym typeface="Lora"/>
              </a:rPr>
              <a:t>The result of the input which is classified as Cyberbullying or not is displayed on the screen.</a:t>
            </a:r>
            <a:endParaRPr sz="2000" dirty="0">
              <a:solidFill>
                <a:srgbClr val="434343"/>
              </a:solidFill>
              <a:latin typeface="Times New Roman" panose="02020603050405020304" pitchFamily="18" charset="0"/>
              <a:ea typeface="Lora"/>
              <a:cs typeface="Times New Roman" panose="02020603050405020304" pitchFamily="18" charset="0"/>
              <a:sym typeface="Lora"/>
            </a:endParaRPr>
          </a:p>
          <a:p>
            <a:pPr marL="457200" lvl="0" indent="0" algn="just" rtl="0">
              <a:lnSpc>
                <a:spcPct val="115000"/>
              </a:lnSpc>
              <a:spcBef>
                <a:spcPts val="1200"/>
              </a:spcBef>
              <a:spcAft>
                <a:spcPts val="0"/>
              </a:spcAft>
              <a:buNone/>
            </a:pPr>
            <a:endParaRPr sz="1629" dirty="0">
              <a:solidFill>
                <a:srgbClr val="434343"/>
              </a:solidFill>
              <a:latin typeface="Roboto"/>
              <a:ea typeface="Roboto"/>
              <a:cs typeface="Roboto"/>
              <a:sym typeface="Roboto"/>
            </a:endParaRPr>
          </a:p>
          <a:p>
            <a:pPr marL="342900" lvl="0" indent="-139700" algn="just" rtl="0">
              <a:lnSpc>
                <a:spcPct val="115000"/>
              </a:lnSpc>
              <a:spcBef>
                <a:spcPts val="1200"/>
              </a:spcBef>
              <a:spcAft>
                <a:spcPts val="0"/>
              </a:spcAft>
              <a:buClr>
                <a:schemeClr val="dk1"/>
              </a:buClr>
              <a:buSzPts val="2516"/>
              <a:buNone/>
            </a:pPr>
            <a:endParaRPr sz="2020" dirty="0"/>
          </a:p>
        </p:txBody>
      </p:sp>
      <p:sp>
        <p:nvSpPr>
          <p:cNvPr id="160" name="Google Shape;160;p28"/>
          <p:cNvSpPr txBox="1">
            <a:spLocks noGrp="1"/>
          </p:cNvSpPr>
          <p:nvPr>
            <p:ph type="title"/>
          </p:nvPr>
        </p:nvSpPr>
        <p:spPr>
          <a:xfrm>
            <a:off x="457200" y="171450"/>
            <a:ext cx="8001000" cy="51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ct val="100000"/>
              <a:buFont typeface="Calibri"/>
              <a:buNone/>
            </a:pPr>
            <a:r>
              <a:rPr lang="en"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PROPOSED METHODOLOGY</a:t>
            </a:r>
            <a:endParaRPr sz="4000"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p:cTn id="7" dur="500" fill="hold"/>
                                        <p:tgtEl>
                                          <p:spTgt spid="160"/>
                                        </p:tgtEl>
                                        <p:attrNameLst>
                                          <p:attrName>ppt_w</p:attrName>
                                        </p:attrNameLst>
                                      </p:cBhvr>
                                      <p:tavLst>
                                        <p:tav tm="0">
                                          <p:val>
                                            <p:fltVal val="0"/>
                                          </p:val>
                                        </p:tav>
                                        <p:tav tm="100000">
                                          <p:val>
                                            <p:strVal val="#ppt_w"/>
                                          </p:val>
                                        </p:tav>
                                      </p:tavLst>
                                    </p:anim>
                                    <p:anim calcmode="lin" valueType="num">
                                      <p:cBhvr>
                                        <p:cTn id="8" dur="500" fill="hold"/>
                                        <p:tgtEl>
                                          <p:spTgt spid="160"/>
                                        </p:tgtEl>
                                        <p:attrNameLst>
                                          <p:attrName>ppt_h</p:attrName>
                                        </p:attrNameLst>
                                      </p:cBhvr>
                                      <p:tavLst>
                                        <p:tav tm="0">
                                          <p:val>
                                            <p:fltVal val="0"/>
                                          </p:val>
                                        </p:tav>
                                        <p:tav tm="100000">
                                          <p:val>
                                            <p:strVal val="#ppt_h"/>
                                          </p:val>
                                        </p:tav>
                                      </p:tavLst>
                                    </p:anim>
                                    <p:animEffect transition="in" filter="fade">
                                      <p:cBhvr>
                                        <p:cTn id="9"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457200" y="171450"/>
            <a:ext cx="8001000" cy="5145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TECH STACK</a:t>
            </a:r>
            <a:endParaRPr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pic>
        <p:nvPicPr>
          <p:cNvPr id="166" name="Google Shape;166;p29"/>
          <p:cNvPicPr preferRelativeResize="0"/>
          <p:nvPr/>
        </p:nvPicPr>
        <p:blipFill>
          <a:blip r:embed="rId3">
            <a:alphaModFix/>
          </a:blip>
          <a:stretch>
            <a:fillRect/>
          </a:stretch>
        </p:blipFill>
        <p:spPr>
          <a:xfrm>
            <a:off x="3367788" y="911238"/>
            <a:ext cx="1925100" cy="1078075"/>
          </a:xfrm>
          <a:prstGeom prst="rect">
            <a:avLst/>
          </a:prstGeom>
          <a:noFill/>
          <a:ln>
            <a:noFill/>
          </a:ln>
        </p:spPr>
      </p:pic>
      <p:pic>
        <p:nvPicPr>
          <p:cNvPr id="167" name="Google Shape;167;p29"/>
          <p:cNvPicPr preferRelativeResize="0"/>
          <p:nvPr/>
        </p:nvPicPr>
        <p:blipFill>
          <a:blip r:embed="rId4">
            <a:alphaModFix/>
          </a:blip>
          <a:stretch>
            <a:fillRect/>
          </a:stretch>
        </p:blipFill>
        <p:spPr>
          <a:xfrm>
            <a:off x="1223900" y="2052975"/>
            <a:ext cx="1314100" cy="1314100"/>
          </a:xfrm>
          <a:prstGeom prst="rect">
            <a:avLst/>
          </a:prstGeom>
          <a:noFill/>
          <a:ln>
            <a:noFill/>
          </a:ln>
        </p:spPr>
      </p:pic>
      <p:pic>
        <p:nvPicPr>
          <p:cNvPr id="168" name="Google Shape;168;p29"/>
          <p:cNvPicPr preferRelativeResize="0"/>
          <p:nvPr/>
        </p:nvPicPr>
        <p:blipFill>
          <a:blip r:embed="rId5">
            <a:alphaModFix/>
          </a:blip>
          <a:stretch>
            <a:fillRect/>
          </a:stretch>
        </p:blipFill>
        <p:spPr>
          <a:xfrm>
            <a:off x="5865175" y="1521187"/>
            <a:ext cx="1645000" cy="2186025"/>
          </a:xfrm>
          <a:prstGeom prst="rect">
            <a:avLst/>
          </a:prstGeom>
          <a:noFill/>
          <a:ln>
            <a:noFill/>
          </a:ln>
        </p:spPr>
      </p:pic>
      <p:pic>
        <p:nvPicPr>
          <p:cNvPr id="169" name="Google Shape;169;p29"/>
          <p:cNvPicPr preferRelativeResize="0"/>
          <p:nvPr/>
        </p:nvPicPr>
        <p:blipFill>
          <a:blip r:embed="rId6">
            <a:alphaModFix/>
          </a:blip>
          <a:stretch>
            <a:fillRect/>
          </a:stretch>
        </p:blipFill>
        <p:spPr>
          <a:xfrm>
            <a:off x="2926650" y="3535775"/>
            <a:ext cx="2807400" cy="1314100"/>
          </a:xfrm>
          <a:prstGeom prst="rect">
            <a:avLst/>
          </a:prstGeom>
          <a:noFill/>
          <a:ln>
            <a:noFill/>
          </a:ln>
        </p:spPr>
      </p:pic>
      <p:sp>
        <p:nvSpPr>
          <p:cNvPr id="170" name="Google Shape;170;p29"/>
          <p:cNvSpPr txBox="1"/>
          <p:nvPr/>
        </p:nvSpPr>
        <p:spPr>
          <a:xfrm>
            <a:off x="3916650" y="2509925"/>
            <a:ext cx="827400" cy="40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ora"/>
                <a:ea typeface="Lora"/>
                <a:cs typeface="Lora"/>
                <a:sym typeface="Lora"/>
              </a:rPr>
              <a:t>System</a:t>
            </a:r>
            <a:endParaRPr>
              <a:latin typeface="Lora"/>
              <a:ea typeface="Lora"/>
              <a:cs typeface="Lora"/>
              <a:sym typeface="Lora"/>
            </a:endParaRPr>
          </a:p>
        </p:txBody>
      </p:sp>
      <p:sp>
        <p:nvSpPr>
          <p:cNvPr id="171" name="Google Shape;171;p29"/>
          <p:cNvSpPr txBox="1"/>
          <p:nvPr/>
        </p:nvSpPr>
        <p:spPr>
          <a:xfrm>
            <a:off x="5369900" y="2794600"/>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2" name="Google Shape;172;p29"/>
          <p:cNvSpPr/>
          <p:nvPr/>
        </p:nvSpPr>
        <p:spPr>
          <a:xfrm rot="-5400000">
            <a:off x="4015500" y="2006000"/>
            <a:ext cx="629700" cy="240000"/>
          </a:xfrm>
          <a:prstGeom prst="rightArrow">
            <a:avLst>
              <a:gd name="adj1" fmla="val 50000"/>
              <a:gd name="adj2" fmla="val 50000"/>
            </a:avLst>
          </a:prstGeom>
          <a:solidFill>
            <a:srgbClr val="9999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rot="10800000">
            <a:off x="3165450" y="2590025"/>
            <a:ext cx="629700" cy="240000"/>
          </a:xfrm>
          <a:prstGeom prst="rightArrow">
            <a:avLst>
              <a:gd name="adj1" fmla="val 50000"/>
              <a:gd name="adj2" fmla="val 50000"/>
            </a:avLst>
          </a:prstGeom>
          <a:solidFill>
            <a:srgbClr val="9999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865550" y="2590013"/>
            <a:ext cx="629700" cy="240000"/>
          </a:xfrm>
          <a:prstGeom prst="rightArrow">
            <a:avLst>
              <a:gd name="adj1" fmla="val 50000"/>
              <a:gd name="adj2" fmla="val 50000"/>
            </a:avLst>
          </a:prstGeom>
          <a:solidFill>
            <a:srgbClr val="9999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rot="5400000">
            <a:off x="4015500" y="3174050"/>
            <a:ext cx="629700" cy="240000"/>
          </a:xfrm>
          <a:prstGeom prst="rightArrow">
            <a:avLst>
              <a:gd name="adj1" fmla="val 50000"/>
              <a:gd name="adj2" fmla="val 50000"/>
            </a:avLst>
          </a:prstGeom>
          <a:solidFill>
            <a:srgbClr val="9999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anim calcmode="lin" valueType="num">
                                      <p:cBhvr>
                                        <p:cTn id="8" dur="1000" fill="hold"/>
                                        <p:tgtEl>
                                          <p:spTgt spid="165"/>
                                        </p:tgtEl>
                                        <p:attrNameLst>
                                          <p:attrName>ppt_x</p:attrName>
                                        </p:attrNameLst>
                                      </p:cBhvr>
                                      <p:tavLst>
                                        <p:tav tm="0">
                                          <p:val>
                                            <p:strVal val="#ppt_x"/>
                                          </p:val>
                                        </p:tav>
                                        <p:tav tm="100000">
                                          <p:val>
                                            <p:strVal val="#ppt_x"/>
                                          </p:val>
                                        </p:tav>
                                      </p:tavLst>
                                    </p:anim>
                                    <p:anim calcmode="lin" valueType="num">
                                      <p:cBhvr>
                                        <p:cTn id="9" dur="1000" fill="hold"/>
                                        <p:tgtEl>
                                          <p:spTgt spid="1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457200" y="171450"/>
            <a:ext cx="8001000" cy="51435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b="1" dirty="0">
                <a:solidFill>
                  <a:schemeClr val="lt1"/>
                </a:solidFill>
                <a:effectLst>
                  <a:outerShdw blurRad="38100" dist="38100" dir="2700000" algn="tl">
                    <a:srgbClr val="000000">
                      <a:alpha val="43137"/>
                    </a:srgbClr>
                  </a:outerShdw>
                </a:effectLst>
              </a:rPr>
              <a:t>DEVELOPMENT PIPELINE</a:t>
            </a:r>
            <a:endParaRPr b="1" dirty="0">
              <a:effectLst>
                <a:outerShdw blurRad="38100" dist="38100" dir="2700000" algn="tl">
                  <a:srgbClr val="000000">
                    <a:alpha val="43137"/>
                  </a:srgbClr>
                </a:outerShdw>
              </a:effectLst>
            </a:endParaRPr>
          </a:p>
        </p:txBody>
      </p:sp>
      <p:pic>
        <p:nvPicPr>
          <p:cNvPr id="181" name="Google Shape;181;p30"/>
          <p:cNvPicPr preferRelativeResize="0"/>
          <p:nvPr/>
        </p:nvPicPr>
        <p:blipFill>
          <a:blip r:embed="rId3">
            <a:alphaModFix/>
          </a:blip>
          <a:stretch>
            <a:fillRect/>
          </a:stretch>
        </p:blipFill>
        <p:spPr>
          <a:xfrm>
            <a:off x="304450" y="2395088"/>
            <a:ext cx="8535099" cy="921175"/>
          </a:xfrm>
          <a:prstGeom prst="rect">
            <a:avLst/>
          </a:prstGeom>
          <a:noFill/>
          <a:ln>
            <a:noFill/>
          </a:ln>
        </p:spPr>
      </p:pic>
      <p:sp>
        <p:nvSpPr>
          <p:cNvPr id="182" name="Google Shape;182;p30"/>
          <p:cNvSpPr txBox="1"/>
          <p:nvPr/>
        </p:nvSpPr>
        <p:spPr>
          <a:xfrm>
            <a:off x="632575" y="2571750"/>
            <a:ext cx="1506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Lora"/>
                <a:ea typeface="Lora"/>
                <a:cs typeface="Lora"/>
                <a:sym typeface="Lora"/>
              </a:rPr>
              <a:t>DATA COLLECTION</a:t>
            </a:r>
            <a:endParaRPr sz="1500" b="1">
              <a:latin typeface="Lora"/>
              <a:ea typeface="Lora"/>
              <a:cs typeface="Lora"/>
              <a:sym typeface="Lora"/>
            </a:endParaRPr>
          </a:p>
        </p:txBody>
      </p:sp>
      <p:sp>
        <p:nvSpPr>
          <p:cNvPr id="183" name="Google Shape;183;p30"/>
          <p:cNvSpPr txBox="1"/>
          <p:nvPr/>
        </p:nvSpPr>
        <p:spPr>
          <a:xfrm>
            <a:off x="2724138" y="2532425"/>
            <a:ext cx="15729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Lora"/>
                <a:ea typeface="Lora"/>
                <a:cs typeface="Lora"/>
                <a:sym typeface="Lora"/>
              </a:rPr>
              <a:t>DATA PROCESSING</a:t>
            </a:r>
            <a:endParaRPr sz="1500" b="1">
              <a:latin typeface="Lora"/>
              <a:ea typeface="Lora"/>
              <a:cs typeface="Lora"/>
              <a:sym typeface="Lora"/>
            </a:endParaRPr>
          </a:p>
        </p:txBody>
      </p:sp>
      <p:sp>
        <p:nvSpPr>
          <p:cNvPr id="184" name="Google Shape;184;p30"/>
          <p:cNvSpPr txBox="1"/>
          <p:nvPr/>
        </p:nvSpPr>
        <p:spPr>
          <a:xfrm>
            <a:off x="4882025" y="2571750"/>
            <a:ext cx="15729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Lora"/>
                <a:ea typeface="Lora"/>
                <a:cs typeface="Lora"/>
                <a:sym typeface="Lora"/>
              </a:rPr>
              <a:t>ML MODELLING</a:t>
            </a:r>
            <a:endParaRPr sz="1500" b="1">
              <a:latin typeface="Lora"/>
              <a:ea typeface="Lora"/>
              <a:cs typeface="Lora"/>
              <a:sym typeface="Lora"/>
            </a:endParaRPr>
          </a:p>
        </p:txBody>
      </p:sp>
      <p:sp>
        <p:nvSpPr>
          <p:cNvPr id="185" name="Google Shape;185;p30"/>
          <p:cNvSpPr txBox="1"/>
          <p:nvPr/>
        </p:nvSpPr>
        <p:spPr>
          <a:xfrm>
            <a:off x="6963950" y="2696100"/>
            <a:ext cx="1572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latin typeface="Lora"/>
                <a:ea typeface="Lora"/>
                <a:cs typeface="Lora"/>
                <a:sym typeface="Lora"/>
              </a:rPr>
              <a:t>PREDICTION</a:t>
            </a:r>
            <a:endParaRPr sz="1300" b="1">
              <a:latin typeface="Lora"/>
              <a:ea typeface="Lora"/>
              <a:cs typeface="Lora"/>
              <a:sym typeface="Lora"/>
            </a:endParaRPr>
          </a:p>
        </p:txBody>
      </p:sp>
      <p:sp>
        <p:nvSpPr>
          <p:cNvPr id="186" name="Google Shape;186;p30"/>
          <p:cNvSpPr txBox="1"/>
          <p:nvPr/>
        </p:nvSpPr>
        <p:spPr>
          <a:xfrm>
            <a:off x="2464650" y="1163138"/>
            <a:ext cx="2091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solidFill>
                <a:schemeClr val="dk1"/>
              </a:solidFill>
              <a:latin typeface="Lora"/>
              <a:ea typeface="Lora"/>
              <a:cs typeface="Lora"/>
              <a:sym typeface="Lora"/>
            </a:endParaRPr>
          </a:p>
        </p:txBody>
      </p:sp>
      <p:sp>
        <p:nvSpPr>
          <p:cNvPr id="187" name="Google Shape;187;p30"/>
          <p:cNvSpPr txBox="1"/>
          <p:nvPr/>
        </p:nvSpPr>
        <p:spPr>
          <a:xfrm>
            <a:off x="4882025" y="3316250"/>
            <a:ext cx="2091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solidFill>
                <a:schemeClr val="dk1"/>
              </a:solidFill>
              <a:latin typeface="Lora"/>
              <a:ea typeface="Lora"/>
              <a:cs typeface="Lora"/>
              <a:sym typeface="Lora"/>
            </a:endParaRPr>
          </a:p>
        </p:txBody>
      </p:sp>
      <p:sp>
        <p:nvSpPr>
          <p:cNvPr id="188" name="Google Shape;188;p30"/>
          <p:cNvSpPr/>
          <p:nvPr/>
        </p:nvSpPr>
        <p:spPr>
          <a:xfrm>
            <a:off x="212325" y="3353525"/>
            <a:ext cx="2143800" cy="1365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latin typeface="Lora"/>
                <a:ea typeface="Lora"/>
                <a:cs typeface="Lora"/>
                <a:sym typeface="Lora"/>
              </a:rPr>
              <a:t>The dataset that is used here is Twitter data which is collected from </a:t>
            </a:r>
            <a:r>
              <a:rPr lang="en" i="1" dirty="0">
                <a:solidFill>
                  <a:schemeClr val="dk1"/>
                </a:solidFill>
                <a:latin typeface="Lora"/>
                <a:ea typeface="Lora"/>
                <a:cs typeface="Lora"/>
                <a:sym typeface="Lora"/>
              </a:rPr>
              <a:t>Kaggle </a:t>
            </a:r>
            <a:endParaRPr dirty="0">
              <a:solidFill>
                <a:schemeClr val="dk1"/>
              </a:solidFill>
              <a:latin typeface="Lora"/>
              <a:ea typeface="Lora"/>
              <a:cs typeface="Lora"/>
              <a:sym typeface="Lora"/>
            </a:endParaRPr>
          </a:p>
          <a:p>
            <a:pPr marL="0" lvl="0" indent="0" algn="l" rtl="0">
              <a:spcBef>
                <a:spcPts val="0"/>
              </a:spcBef>
              <a:spcAft>
                <a:spcPts val="0"/>
              </a:spcAft>
              <a:buNone/>
            </a:pPr>
            <a:endParaRPr dirty="0"/>
          </a:p>
        </p:txBody>
      </p:sp>
      <p:sp>
        <p:nvSpPr>
          <p:cNvPr id="189" name="Google Shape;189;p30"/>
          <p:cNvSpPr/>
          <p:nvPr/>
        </p:nvSpPr>
        <p:spPr>
          <a:xfrm>
            <a:off x="2464650" y="1245200"/>
            <a:ext cx="2211900" cy="11376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endParaRPr>
              <a:solidFill>
                <a:schemeClr val="dk1"/>
              </a:solidFill>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Lora"/>
                <a:ea typeface="Lora"/>
                <a:cs typeface="Lora"/>
                <a:sym typeface="Lora"/>
              </a:rPr>
              <a:t>Performing</a:t>
            </a:r>
            <a:r>
              <a:rPr lang="en" i="1">
                <a:solidFill>
                  <a:schemeClr val="dk1"/>
                </a:solidFill>
                <a:latin typeface="Lora"/>
                <a:ea typeface="Lora"/>
                <a:cs typeface="Lora"/>
                <a:sym typeface="Lora"/>
              </a:rPr>
              <a:t> feature engineering</a:t>
            </a:r>
            <a:r>
              <a:rPr lang="en">
                <a:solidFill>
                  <a:schemeClr val="dk1"/>
                </a:solidFill>
                <a:latin typeface="Lora"/>
                <a:ea typeface="Lora"/>
                <a:cs typeface="Lora"/>
                <a:sym typeface="Lora"/>
              </a:rPr>
              <a:t> to extract the features from the raw data</a:t>
            </a:r>
            <a:endParaRPr>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latin typeface="Lora"/>
              <a:ea typeface="Lora"/>
              <a:cs typeface="Lora"/>
              <a:sym typeface="Lora"/>
            </a:endParaRPr>
          </a:p>
        </p:txBody>
      </p:sp>
      <p:sp>
        <p:nvSpPr>
          <p:cNvPr id="190" name="Google Shape;190;p30"/>
          <p:cNvSpPr/>
          <p:nvPr/>
        </p:nvSpPr>
        <p:spPr>
          <a:xfrm>
            <a:off x="4478450" y="3410500"/>
            <a:ext cx="2384400" cy="13086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Lora"/>
                <a:ea typeface="Lora"/>
                <a:cs typeface="Lora"/>
                <a:sym typeface="Lora"/>
              </a:rPr>
              <a:t>After checking all the available algorithms with its accuracy, the system has been modelled using </a:t>
            </a:r>
            <a:r>
              <a:rPr lang="en" i="1">
                <a:solidFill>
                  <a:schemeClr val="dk1"/>
                </a:solidFill>
                <a:latin typeface="Lora"/>
                <a:ea typeface="Lora"/>
                <a:cs typeface="Lora"/>
                <a:sym typeface="Lora"/>
              </a:rPr>
              <a:t>SGD Classifier</a:t>
            </a:r>
            <a:r>
              <a:rPr lang="en">
                <a:solidFill>
                  <a:schemeClr val="dk1"/>
                </a:solidFill>
                <a:latin typeface="Lora"/>
                <a:ea typeface="Lora"/>
                <a:cs typeface="Lora"/>
                <a:sym typeface="Lora"/>
              </a:rPr>
              <a:t> Algorithm</a:t>
            </a:r>
            <a:endParaRPr>
              <a:solidFill>
                <a:schemeClr val="dk1"/>
              </a:solidFill>
              <a:latin typeface="Lora"/>
              <a:ea typeface="Lora"/>
              <a:cs typeface="Lora"/>
              <a:sym typeface="Lora"/>
            </a:endParaRPr>
          </a:p>
        </p:txBody>
      </p:sp>
      <p:sp>
        <p:nvSpPr>
          <p:cNvPr id="191" name="Google Shape;191;p30"/>
          <p:cNvSpPr/>
          <p:nvPr/>
        </p:nvSpPr>
        <p:spPr>
          <a:xfrm>
            <a:off x="6717725" y="1351325"/>
            <a:ext cx="2211900" cy="1043700"/>
          </a:xfrm>
          <a:prstGeom prst="round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solidFill>
                <a:schemeClr val="dk1"/>
              </a:solidFill>
              <a:latin typeface="Lora"/>
              <a:ea typeface="Lora"/>
              <a:cs typeface="Lora"/>
              <a:sym typeface="Lora"/>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Lora"/>
                <a:ea typeface="Lora"/>
                <a:cs typeface="Lora"/>
                <a:sym typeface="Lora"/>
              </a:rPr>
              <a:t>Display the prediction results as cyberbullying or not</a:t>
            </a:r>
            <a:endParaRPr>
              <a:solidFill>
                <a:schemeClr val="dk1"/>
              </a:solidFill>
              <a:latin typeface="Lora"/>
              <a:ea typeface="Lora"/>
              <a:cs typeface="Lora"/>
              <a:sym typeface="Lora"/>
            </a:endParaRPr>
          </a:p>
          <a:p>
            <a:pPr marL="0" lvl="0" indent="0" algn="l" rtl="0">
              <a:spcBef>
                <a:spcPts val="0"/>
              </a:spcBef>
              <a:spcAft>
                <a:spcPts val="0"/>
              </a:spcAft>
              <a:buNone/>
            </a:pPr>
            <a:endParaRPr>
              <a:solidFill>
                <a:schemeClr val="dk1"/>
              </a:solidFill>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1000"/>
                                        <p:tgtEl>
                                          <p:spTgt spid="180"/>
                                        </p:tgtEl>
                                      </p:cBhvr>
                                    </p:animEffect>
                                    <p:anim calcmode="lin" valueType="num">
                                      <p:cBhvr>
                                        <p:cTn id="8" dur="1000" fill="hold"/>
                                        <p:tgtEl>
                                          <p:spTgt spid="180"/>
                                        </p:tgtEl>
                                        <p:attrNameLst>
                                          <p:attrName>ppt_x</p:attrName>
                                        </p:attrNameLst>
                                      </p:cBhvr>
                                      <p:tavLst>
                                        <p:tav tm="0">
                                          <p:val>
                                            <p:strVal val="#ppt_x"/>
                                          </p:val>
                                        </p:tav>
                                        <p:tav tm="100000">
                                          <p:val>
                                            <p:strVal val="#ppt_x"/>
                                          </p:val>
                                        </p:tav>
                                      </p:tavLst>
                                    </p:anim>
                                    <p:anim calcmode="lin" valueType="num">
                                      <p:cBhvr>
                                        <p:cTn id="9" dur="1000" fill="hold"/>
                                        <p:tgtEl>
                                          <p:spTgt spid="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414750" y="157300"/>
            <a:ext cx="8001000" cy="5145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rPr>
              <a:t>SAMPLE DATA</a:t>
            </a:r>
            <a:endParaRPr b="1" dirty="0">
              <a:solidFill>
                <a:schemeClr val="lt1"/>
              </a:solidFill>
              <a:effectLst>
                <a:outerShdw blurRad="38100" dist="38100" dir="2700000" algn="tl">
                  <a:srgbClr val="000000">
                    <a:alpha val="43137"/>
                  </a:srgbClr>
                </a:outerShdw>
              </a:effectLst>
              <a:latin typeface="Calibri" panose="020F0502020204030204" pitchFamily="34" charset="0"/>
              <a:ea typeface="Lora"/>
              <a:cs typeface="Calibri" panose="020F0502020204030204" pitchFamily="34" charset="0"/>
              <a:sym typeface="Lora"/>
            </a:endParaRPr>
          </a:p>
        </p:txBody>
      </p:sp>
      <p:pic>
        <p:nvPicPr>
          <p:cNvPr id="197" name="Google Shape;197;p31"/>
          <p:cNvPicPr preferRelativeResize="0"/>
          <p:nvPr/>
        </p:nvPicPr>
        <p:blipFill rotWithShape="1">
          <a:blip r:embed="rId3">
            <a:alphaModFix/>
          </a:blip>
          <a:srcRect t="6638"/>
          <a:stretch/>
        </p:blipFill>
        <p:spPr>
          <a:xfrm>
            <a:off x="166151" y="1635850"/>
            <a:ext cx="4290675" cy="2522700"/>
          </a:xfrm>
          <a:prstGeom prst="rect">
            <a:avLst/>
          </a:prstGeom>
          <a:noFill/>
          <a:ln>
            <a:noFill/>
          </a:ln>
        </p:spPr>
      </p:pic>
      <p:pic>
        <p:nvPicPr>
          <p:cNvPr id="198" name="Google Shape;198;p31"/>
          <p:cNvPicPr preferRelativeResize="0"/>
          <p:nvPr/>
        </p:nvPicPr>
        <p:blipFill>
          <a:blip r:embed="rId4">
            <a:alphaModFix/>
          </a:blip>
          <a:stretch>
            <a:fillRect/>
          </a:stretch>
        </p:blipFill>
        <p:spPr>
          <a:xfrm>
            <a:off x="4687175" y="1635850"/>
            <a:ext cx="4084050" cy="2439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10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1000"/>
                                        <p:tgtEl>
                                          <p:spTgt spid="196"/>
                                        </p:tgtEl>
                                      </p:cBhvr>
                                    </p:animEffect>
                                    <p:anim calcmode="lin" valueType="num">
                                      <p:cBhvr>
                                        <p:cTn id="13" dur="1000" fill="hold"/>
                                        <p:tgtEl>
                                          <p:spTgt spid="196"/>
                                        </p:tgtEl>
                                        <p:attrNameLst>
                                          <p:attrName>ppt_x</p:attrName>
                                        </p:attrNameLst>
                                      </p:cBhvr>
                                      <p:tavLst>
                                        <p:tav tm="0">
                                          <p:val>
                                            <p:strVal val="#ppt_x"/>
                                          </p:val>
                                        </p:tav>
                                        <p:tav tm="100000">
                                          <p:val>
                                            <p:strVal val="#ppt_x"/>
                                          </p:val>
                                        </p:tav>
                                      </p:tavLst>
                                    </p:anim>
                                    <p:anim calcmode="lin" valueType="num">
                                      <p:cBhvr>
                                        <p:cTn id="14" dur="1000" fill="hold"/>
                                        <p:tgtEl>
                                          <p:spTgt spid="1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838</Words>
  <Application>Microsoft Office PowerPoint</Application>
  <PresentationFormat>On-screen Show (16:9)</PresentationFormat>
  <Paragraphs>94</Paragraphs>
  <Slides>22</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Lora</vt:lpstr>
      <vt:lpstr>Times New Roman</vt:lpstr>
      <vt:lpstr>Roboto</vt:lpstr>
      <vt:lpstr>Arial</vt:lpstr>
      <vt:lpstr>Lato</vt:lpstr>
      <vt:lpstr>Calibri</vt:lpstr>
      <vt:lpstr>Simple Light</vt:lpstr>
      <vt:lpstr>Office Theme</vt:lpstr>
      <vt:lpstr>PowerPoint Presentation</vt:lpstr>
      <vt:lpstr>OUTLINE</vt:lpstr>
      <vt:lpstr>PROBLEM STATEMENT </vt:lpstr>
      <vt:lpstr>INTRODUCTION TO CYBERBULLYING </vt:lpstr>
      <vt:lpstr>LIMITATIONS OF EXISTING SYSTEM</vt:lpstr>
      <vt:lpstr>PROPOSED METHODOLOGY</vt:lpstr>
      <vt:lpstr>TECH STACK</vt:lpstr>
      <vt:lpstr>DEVELOPMENT PIPELINE</vt:lpstr>
      <vt:lpstr>SAMPLE DATA</vt:lpstr>
      <vt:lpstr>STATISTICS</vt:lpstr>
      <vt:lpstr>PERFORMANCE EVALUATION</vt:lpstr>
      <vt:lpstr>PERFORMANCE EVALUATION</vt:lpstr>
      <vt:lpstr>TIME COMPLEXITY OF ALGORITHMS</vt:lpstr>
      <vt:lpstr>COMPARATIVE ANALYSIS</vt:lpstr>
      <vt:lpstr>COMPARATIVE ANALYSIS</vt:lpstr>
      <vt:lpstr>COMPARATIVE ANALYSIS</vt:lpstr>
      <vt:lpstr>IMPLEMENTATION</vt:lpstr>
      <vt:lpstr>CONCLUSION AND FUTURE SCOPE</vt:lpstr>
      <vt:lpstr>CONCLUSION AND FUTURE SCOPE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JaiMugilan S</dc:creator>
  <cp:lastModifiedBy>Roshaan Sathya</cp:lastModifiedBy>
  <cp:revision>10</cp:revision>
  <dcterms:modified xsi:type="dcterms:W3CDTF">2022-06-14T03:48:33Z</dcterms:modified>
</cp:coreProperties>
</file>