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5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Kumar Vishwakarma" userId="6270a4ce276c702d" providerId="LiveId" clId="{FC877125-DB78-4FD7-B460-A95FC0625BE5}"/>
    <pc:docChg chg="undo custSel modSld">
      <pc:chgData name="Rohit Kumar Vishwakarma" userId="6270a4ce276c702d" providerId="LiveId" clId="{FC877125-DB78-4FD7-B460-A95FC0625BE5}" dt="2025-02-13T19:29:46.076" v="45" actId="20577"/>
      <pc:docMkLst>
        <pc:docMk/>
      </pc:docMkLst>
      <pc:sldChg chg="addSp delSp modSp mod">
        <pc:chgData name="Rohit Kumar Vishwakarma" userId="6270a4ce276c702d" providerId="LiveId" clId="{FC877125-DB78-4FD7-B460-A95FC0625BE5}" dt="2025-02-13T19:29:46.076" v="45" actId="20577"/>
        <pc:sldMkLst>
          <pc:docMk/>
          <pc:sldMk cId="2083715239" sldId="2146847060"/>
        </pc:sldMkLst>
        <pc:spChg chg="mod">
          <ac:chgData name="Rohit Kumar Vishwakarma" userId="6270a4ce276c702d" providerId="LiveId" clId="{FC877125-DB78-4FD7-B460-A95FC0625BE5}" dt="2025-02-13T19:29:46.076" v="45" actId="20577"/>
          <ac:spMkLst>
            <pc:docMk/>
            <pc:sldMk cId="2083715239" sldId="2146847060"/>
            <ac:spMk id="2" creationId="{A4F8070C-FF0D-BBE3-3D8A-C3794CCCE8A2}"/>
          </ac:spMkLst>
        </pc:spChg>
        <pc:spChg chg="add del mod">
          <ac:chgData name="Rohit Kumar Vishwakarma" userId="6270a4ce276c702d" providerId="LiveId" clId="{FC877125-DB78-4FD7-B460-A95FC0625BE5}" dt="2025-02-13T19:28:15.727" v="2" actId="22"/>
          <ac:spMkLst>
            <pc:docMk/>
            <pc:sldMk cId="2083715239" sldId="2146847060"/>
            <ac:spMk id="61" creationId="{47F1CA40-0AB9-4E38-5111-3A0FECDA6025}"/>
          </ac:spMkLst>
        </pc:spChg>
        <pc:picChg chg="del">
          <ac:chgData name="Rohit Kumar Vishwakarma" userId="6270a4ce276c702d" providerId="LiveId" clId="{FC877125-DB78-4FD7-B460-A95FC0625BE5}" dt="2025-02-13T19:28:08.321" v="1" actId="478"/>
          <ac:picMkLst>
            <pc:docMk/>
            <pc:sldMk cId="2083715239" sldId="2146847060"/>
            <ac:picMk id="7" creationId="{BC32D4D6-3AEA-1D82-B7B8-995389240945}"/>
          </ac:picMkLst>
        </pc:picChg>
        <pc:picChg chg="del">
          <ac:chgData name="Rohit Kumar Vishwakarma" userId="6270a4ce276c702d" providerId="LiveId" clId="{FC877125-DB78-4FD7-B460-A95FC0625BE5}" dt="2025-02-13T19:28:06.102" v="0" actId="478"/>
          <ac:picMkLst>
            <pc:docMk/>
            <pc:sldMk cId="2083715239" sldId="2146847060"/>
            <ac:picMk id="59" creationId="{7CAF6CFE-8DA2-3224-FA9D-74EA815A862F}"/>
          </ac:picMkLst>
        </pc:picChg>
        <pc:picChg chg="add mod ord">
          <ac:chgData name="Rohit Kumar Vishwakarma" userId="6270a4ce276c702d" providerId="LiveId" clId="{FC877125-DB78-4FD7-B460-A95FC0625BE5}" dt="2025-02-13T19:28:42.331" v="5" actId="14100"/>
          <ac:picMkLst>
            <pc:docMk/>
            <pc:sldMk cId="2083715239" sldId="2146847060"/>
            <ac:picMk id="63" creationId="{2827783E-0DD4-8D76-21CF-81F61AFE4FC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3.029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0,'0'31,"-1"-13,1 0,0 0,1-1,1 1,1 0,1 0,8 26,-4-21,-1 2,-1-1,-1 1,-1 0,-2 0,0 0,-3 37,3 32,12 43,-2-40,34 229,-42-297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0:06.105"/>
    </inkml:context>
    <inkml:brush xml:id="br0">
      <inkml:brushProperty name="width" value="0.5" units="cm"/>
      <inkml:brushProperty name="height" value="1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0:09.499"/>
    </inkml:context>
    <inkml:brush xml:id="br0">
      <inkml:brushProperty name="width" value="0.5" units="cm"/>
      <inkml:brushProperty name="height" value="1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0,'-8'181,"-33"189,6-78,7 433,28-705,1 0,1 0,1 0,10 36,-13-55,1 1,-1-1,0 0,1 0,-1 0,1 1,0-1,-1 0,1 0,0 0,-1 0,1 0,0 0,0 0,0 0,0 0,0-1,0 1,0 0,0-1,2 2,-2-2,0 0,1 0,-1 0,0 0,0 0,0-1,1 1,-1 0,0-1,0 1,0-1,0 1,0-1,0 1,0-1,0 0,0 1,1-2,6-6,-1 0,0 0,-1 0,7-11,-11 16,19-28,0-2,-3 0,0-1,-3-1,0 0,-3-2,15-64,-22 64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1:24.494"/>
    </inkml:context>
    <inkml:brush xml:id="br0">
      <inkml:brushProperty name="width" value="0.5" units="cm"/>
      <inkml:brushProperty name="height" value="1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 0,'-1'33,"-7"40,0 9,-31 1122,40-791,0-396,0 1,2-1,5 20,5 37,-12-51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1:26.892"/>
    </inkml:context>
    <inkml:brush xml:id="br0">
      <inkml:brushProperty name="width" value="0.5" units="cm"/>
      <inkml:brushProperty name="height" value="1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17886 8878,'14'-330,"1"-17,-16-276,14 476,-2 33,-7-184,-4 295,0 0,0 0,-1 0,1 1,-1-1,1 0,-1 0,0 1,0-1,0 0,0 1,-2-4,-8-8,0 0,-1 0,0 2,-16-14,-168-139,-134-91,-134-91,-116-81,-91-69,-70-53,-3308-2152,3351 2301,80 66,82 60,76 57,74 45,65 37,-688-219,1005 354,-54-15,0 1,-107-11,91 23,-1 3,1 3,-113 19,-491 65,-91 18,83 60,521-122,-1302 424,1324-410,119-46,1 1,0 1,-38 29,59-40,0-1,0 1,1 1,-1-1,1 0,-1 0,1 1,0-1,-1 1,1-1,0 1,1-1,-1 1,0 0,1-1,-1 6,1-4,0-1,-1 0,1 0,-1 0,0 1,0-1,0 0,-1 0,1 0,-1 0,1-1,-4 5,-2-1,0 0,0-1,0 1,-1-1,0-1,0 1,-1-1,1-1,-1 0,1 0,-19 3,-7 0,-63 4,3-8,-180-18,-91-46,258 36,2-4,1-5,1-4,2-5,2-4,-104-70,176 100,1-2,1 0,1-2,1-1,-39-49,57 65,0-1,0 0,0 0,1 0,-4-9,-2-12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1:43.66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9:02:02.4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1 493 24575,'16'-58'0,"-2"-1"0,12-108 0,-13 71 0,2-16 0,-14 156 0,1-9 0,29 606 0,-6-313 0,-23-290 0,9 53 0,1 21 0,-11-42 0,-2-44 0,1 0 0,1-1 0,1 1 0,2-1 0,0 1 0,9 25 0,-4-23 0,-2 0 0,0 1 0,-2 0 0,2 41 0,-6 120 0,-4-117 0,9 77 0,14 48 0,-19-179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9:02:02.9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 1701 24575,'-22'-1507'-849,"21"1456"849,-5-57 0,6 105-2,0 0 0,-1 0 0,0 0 0,1 1 0,-1-1 0,0 0 0,0 0 0,-2-3 0,2 6 1,1-1 1,0 1-1,0 0 1,0-1-1,-1 1 1,1 0 0,0-1-1,0 1 1,-1 0-1,1 0 1,0 0-1,-1-1 1,1 1-1,0 0 1,-1 0-1,1 0 1,0 0-1,-1 0 1,1-1-1,-1 1 1,1 0-1,0 0 1,-1 0-1,1 0 1,0 0-1,-1 0 1,1 0-1,-1 0 1,1 0-1,0 1 1,-1-1 0,1 0-1,0 0 1,-1 0-1,1 0 1,-1 1-1,-1 1 16,-1 1 0,0 0-1,1 0 1,0 0 0,0 0 0,0 0-1,0 1 1,0-1 0,1 0 0,-1 1-1,0 4 1,-12 36 119,2 0 1,-6 52-1,-5 96 151,17-136-265,-50 562-20,34-351 0,12-164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9:02:03.3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1236 24575,'10'-495'-351,"39"1"-1,-5 295 352,-29 155 0,-10 41 0,-3 11 0,1 33 179,-2 0 0,-5 52 0,-1-7-13,-6 914-166,11-924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9:02:03.8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15 343 24575,'8'-138'0,"-4"59"0,0 13 0,-2 23 0,-1 27 0,-6 32 0,-1 32 0,0 22 0,1 9 0,-4 10 0,7-63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9:02:04.2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106 249 24575,'-10'-106'0,"8"53"0,1 9 0,-3 13 0,-1 16 0,-5 16 0,-1 12 0,-3 8 0,1 6 0,2 4 0,-1 0 0,-1-11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3.966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140 1406,'-1'-12,"0"0,0-1,-5-14,-1-6,1-7,-74-484,43-8,39 320,13 734,-5-237,4 40,3 218,-17-517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3T19:02:06.2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3637 24575,'16'-28'0,"-1"-2"0,-2 0 0,-1 0 0,-1-1 0,12-57 0,-14 34 0,-2 0 0,0-92 0,-5 128 0,0-1 0,1 0 0,1 1 0,10-33 0,-6 27 0,7-47 0,20-335 0,-35-456 0,-1 368 0,5 358 0,6 0 0,36-172 0,-22 218 0,-16 68 0,-2 0 0,0 0 0,-2-1 0,2-25 0,-2-13 0,19-97 0,2 80 322,-5 19-2009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2:36.514"/>
    </inkml:context>
    <inkml:brush xml:id="br0">
      <inkml:brushProperty name="width" value="0.2" units="cm"/>
      <inkml:brushProperty name="height" value="0.2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3:02.15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476 477,'333'332,"-1053"-1051,1049 1048,-739-739,1426 1426,-2040-2040,2077 2077,-1820-1820,1820 1820,-1899-1899,1323 1323,-956-956,1310 1310,-1796-1796,1804 1804,-1636-1636,1148 1148,-402-402,31 31,19 19,8 8,165 164,-583-581,854 852,-424-422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9:03:03.12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231 231,'-230'-231,"659"661,-817-819,377 379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5.154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2516 412,'-75'3,"1"2,-127 27,-138 57,308-80,1 0,0 3,-43 22,53-17,20-17,-1 0,1 1,0-1,0 1,-1-1,1 1,0-1,0 1,0-1,0 1,0-1,0 1,0-1,0 1,0-1,0 1,0-1,0 1,0-1,0 1,0-1,0 1,1-1,-1 1,0-1,1 1,1 1,1 0,-1 0,1 0,0 0,-1-1,1 1,0-1,0 0,0 0,0 0,0 0,5 0,53 10,2-3,117 1,-118-8,332 5,520-58,-294-38,-417 49,200-68,-373 100,34-17,-127 35,-1141 345,95 100,45 101,804-406,-695 385,932-521,23-13,0 0,0 0,1 0,-1 0,0 0,0 0,0 0,0 0,0 0,0 0,0 0,0 0,0 0,0 0,0 0,1 0,-1 1,0-1,0 0,0 0,0 0,0 0,0 0,0 0,0 0,0 0,0 0,0 0,0 0,0 0,0 0,0 0,0 1,0-1,0 0,0 0,43-18,346-207,-8-33,-377 255,885-627,-807 571,179-138,-250 188,-2 2,-1 0,0 0,-1-1,7-8,-12 14,-1 1,0-1,0 1,0-1,0 0,0 0,-1 1,1-1,-1 0,1 0,-1 0,1 0,-1 0,0 0,0 0,0 1,0-1,0 0,0 0,-1 0,1 0,-1 0,1 0,-1 0,0 1,0-1,-1-2,-2-2,-1 1,1 0,-1 0,0 1,-1-1,1 1,-1 0,1 1,-1-1,-9-3,-76-27,81 31,-317-97,-233-85,376 105,5-9,-244-160,217 106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5.509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5.709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5.942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8.393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9.151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1755,'330'-23,"-164"7,746-29,285-26,-1084 56,142-39,102-50,-232 66,-25 8,289-100,-61-1,-322 129,0 0,0-1,0 1,-1-1,1 0,-1-1,0 1,0-1,0 0,5-6,-10 9,0 1,0-1,1 1,-1-1,0 0,0 1,1-1,-1 0,0 1,0-1,0 0,0 1,0-1,0 0,0 1,0-1,0 0,-1 1,1-1,0 1,0-1,0 0,-1 1,1-1,0 1,-1-1,1 0,-1 1,1-1,-1 0,-8-7,1 1,-1 0,-1 1,1-1,-1 2,0-1,0 2,-17-7,13 5,-435-145,389 133,38 11,1 0,-1-1,2-1,-1-1,-20-14,35 20,0-1,0 0,0 1,0-2,1 1,0-1,0 0,0 0,1 0,0 0,0-1,1 0,-1 0,2 0,-1 0,1 0,0-1,-2-14,3 4,1 1,1-1,1 1,6-30,25-71,-1 2,-15 41,13-79,-26 129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3T18:59:59.942"/>
    </inkml:context>
    <inkml:brush xml:id="br0">
      <inkml:brushProperty name="width" value="0.3" units="cm"/>
      <inkml:brushProperty name="height" value="0.6" units="cm"/>
      <inkml:brushProperty name="color" value="#FFFC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84,'1398'0,"-936"-28,-63 0,-171 15,48-1,-254 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9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8.png"/><Relationship Id="rId40" Type="http://schemas.openxmlformats.org/officeDocument/2006/relationships/customXml" Target="../ink/ink21.xml"/><Relationship Id="rId45" Type="http://schemas.openxmlformats.org/officeDocument/2006/relationships/image" Target="../media/image22.png"/><Relationship Id="rId5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image" Target="../media/image6.png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3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3.png"/><Relationship Id="rId30" Type="http://schemas.openxmlformats.org/officeDocument/2006/relationships/customXml" Target="../ink/ink16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20.xml"/><Relationship Id="rId46" Type="http://schemas.openxmlformats.org/officeDocument/2006/relationships/image" Target="../media/image23.png"/><Relationship Id="rId20" Type="http://schemas.openxmlformats.org/officeDocument/2006/relationships/customXml" Target="../ink/ink11.xml"/><Relationship Id="rId4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7766" y="21264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STAGANOGRAPHY</a:t>
            </a:r>
            <a:r>
              <a:rPr lang="en-US" b="1" dirty="0">
                <a:solidFill>
                  <a:schemeClr val="accent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72465" y="55254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4497" y="4527372"/>
            <a:ext cx="11355555" cy="1538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ROHIT KUMAR VISHWAKARMA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MAULANA AZAD NATIONAL INSTITUTE OF TECHNOLOGY ,BHOPAL (M.P) , DPT- MECHANICAL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dirty="0"/>
              <a:t>🚀 </a:t>
            </a:r>
            <a:r>
              <a:rPr lang="en-US" sz="2400" b="1" dirty="0"/>
              <a:t>Advanced Encryption:</a:t>
            </a:r>
            <a:r>
              <a:rPr lang="en-US" sz="2400" dirty="0"/>
              <a:t> Integrate AES/RSA encryption for added security. </a:t>
            </a:r>
          </a:p>
          <a:p>
            <a:pPr marL="305435" indent="-305435"/>
            <a:r>
              <a:rPr lang="en-US" sz="2400" dirty="0"/>
              <a:t>🎨 </a:t>
            </a:r>
            <a:r>
              <a:rPr lang="en-US" sz="2400" b="1" dirty="0"/>
              <a:t>Multi-Format Support:</a:t>
            </a:r>
            <a:r>
              <a:rPr lang="en-US" sz="2400" dirty="0"/>
              <a:t> Extend to PNG, BMP, and GIF file types. </a:t>
            </a:r>
          </a:p>
          <a:p>
            <a:pPr marL="305435" indent="-305435"/>
            <a:r>
              <a:rPr lang="en-US" sz="2400" dirty="0"/>
              <a:t>🖼 </a:t>
            </a:r>
            <a:r>
              <a:rPr lang="en-US" sz="2400" b="1" dirty="0"/>
              <a:t>Steganography in Videos:</a:t>
            </a:r>
            <a:r>
              <a:rPr lang="en-US" sz="2400" dirty="0"/>
              <a:t> Hide data inside video frames. </a:t>
            </a:r>
          </a:p>
          <a:p>
            <a:pPr marL="305435" indent="-305435"/>
            <a:r>
              <a:rPr lang="en-US" sz="2400" dirty="0"/>
              <a:t>📡 </a:t>
            </a:r>
            <a:r>
              <a:rPr lang="en-US" sz="2400" b="1" dirty="0"/>
              <a:t>Network Steganography:</a:t>
            </a:r>
            <a:r>
              <a:rPr lang="en-US" sz="2400" dirty="0"/>
              <a:t> Implement message hiding in network packets. </a:t>
            </a:r>
          </a:p>
          <a:p>
            <a:pPr marL="305435" indent="-305435"/>
            <a:r>
              <a:rPr lang="en-US" sz="2400" dirty="0"/>
              <a:t>📲 </a:t>
            </a:r>
            <a:r>
              <a:rPr lang="en-US" sz="2400" b="1" dirty="0"/>
              <a:t>Mobile App Integration:</a:t>
            </a:r>
            <a:r>
              <a:rPr lang="en-US" sz="2400" dirty="0"/>
              <a:t> Develop an Android/iOS version for steganography on the go.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In the digital age, secure communication is a critical concern. Traditional encryption methods can attract attention, making sensitive data vulnerable to attacks. </a:t>
            </a:r>
            <a:r>
              <a:rPr lang="en-US" sz="2800" b="1" dirty="0"/>
              <a:t>Steganography</a:t>
            </a:r>
            <a:r>
              <a:rPr lang="en-US" sz="2800" dirty="0"/>
              <a:t> provides a solution by embedding secret messages within images in a way that is visually undetectable. This project aims to implement </a:t>
            </a:r>
            <a:r>
              <a:rPr lang="en-US" sz="2800" b="1" dirty="0"/>
              <a:t>image-based steganography</a:t>
            </a:r>
            <a:r>
              <a:rPr lang="en-US" sz="2800" dirty="0"/>
              <a:t> using OpenCV to </a:t>
            </a:r>
            <a:r>
              <a:rPr lang="en-US" sz="2800" b="1" dirty="0"/>
              <a:t>hide and retrieve</a:t>
            </a:r>
            <a:r>
              <a:rPr lang="en-US" sz="2800" dirty="0"/>
              <a:t> confidential messages securely.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A6A149-CC48-56BE-83F3-5928278F9D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069041"/>
            <a:ext cx="1007519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3.x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Structure: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Dictionary-based character encoding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Medium: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pixels (RGB channels)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 Compatibility: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Windows/Linux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Command-line interface (CLI)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✅ </a:t>
            </a:r>
            <a:r>
              <a:rPr lang="en-US" sz="2600" b="1" dirty="0"/>
              <a:t>Invisible Message Encoding:</a:t>
            </a:r>
            <a:r>
              <a:rPr lang="en-US" sz="2600" dirty="0"/>
              <a:t> Data is stored within the image without altering its visual appearance. </a:t>
            </a:r>
          </a:p>
          <a:p>
            <a:pPr marL="0" indent="0">
              <a:buNone/>
            </a:pPr>
            <a:r>
              <a:rPr lang="en-US" sz="2600" dirty="0"/>
              <a:t>✅ </a:t>
            </a:r>
            <a:r>
              <a:rPr lang="en-US" sz="2600" b="1" dirty="0"/>
              <a:t>Secure Decryption:</a:t>
            </a:r>
            <a:r>
              <a:rPr lang="en-US" sz="2600" dirty="0"/>
              <a:t> Message retrieval is possible only with the correct passcode. </a:t>
            </a:r>
          </a:p>
          <a:p>
            <a:pPr marL="0" indent="0">
              <a:buNone/>
            </a:pPr>
            <a:r>
              <a:rPr lang="en-US" sz="2600" dirty="0"/>
              <a:t>✅ </a:t>
            </a:r>
            <a:r>
              <a:rPr lang="en-US" sz="2600" b="1" dirty="0"/>
              <a:t>Lightweight &amp; Fast:</a:t>
            </a:r>
            <a:r>
              <a:rPr lang="en-US" sz="2600" dirty="0"/>
              <a:t> No external database or heavy dependencies required. </a:t>
            </a:r>
          </a:p>
          <a:p>
            <a:pPr marL="0" indent="0">
              <a:buNone/>
            </a:pPr>
            <a:r>
              <a:rPr lang="en-US" sz="2600" dirty="0"/>
              <a:t>✅ </a:t>
            </a:r>
            <a:r>
              <a:rPr lang="en-US" sz="2600" b="1" dirty="0"/>
              <a:t>Customizable:</a:t>
            </a:r>
            <a:r>
              <a:rPr lang="en-US" sz="2600" dirty="0"/>
              <a:t> Can be extended to different file formats and encryption techniques.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👨‍💻 </a:t>
            </a:r>
            <a:r>
              <a:rPr lang="en-US" sz="2800" b="1" dirty="0"/>
              <a:t>Cybersecurity Professionals:</a:t>
            </a:r>
            <a:r>
              <a:rPr lang="en-US" sz="2800" dirty="0"/>
              <a:t> To transmit confidential data securely. </a:t>
            </a:r>
          </a:p>
          <a:p>
            <a:pPr marL="0" indent="0">
              <a:buNone/>
            </a:pPr>
            <a:r>
              <a:rPr lang="en-US" sz="2800" dirty="0"/>
              <a:t>🔐 </a:t>
            </a:r>
            <a:r>
              <a:rPr lang="en-US" sz="2800" b="1" dirty="0"/>
              <a:t>Government Agencies:</a:t>
            </a:r>
            <a:r>
              <a:rPr lang="en-US" sz="2800" dirty="0"/>
              <a:t> For classified communication. </a:t>
            </a:r>
          </a:p>
          <a:p>
            <a:pPr marL="0" indent="0">
              <a:buNone/>
            </a:pPr>
            <a:r>
              <a:rPr lang="en-US" sz="2800" dirty="0"/>
              <a:t>🛡 </a:t>
            </a:r>
            <a:r>
              <a:rPr lang="en-US" sz="2800" b="1" dirty="0"/>
              <a:t>Journalists &amp; Activists:</a:t>
            </a:r>
            <a:r>
              <a:rPr lang="en-US" sz="2800" dirty="0"/>
              <a:t> To protect sensitive information. </a:t>
            </a:r>
          </a:p>
          <a:p>
            <a:pPr marL="0" indent="0">
              <a:buNone/>
            </a:pPr>
            <a:r>
              <a:rPr lang="en-US" sz="2800" dirty="0"/>
              <a:t>📜 </a:t>
            </a:r>
            <a:r>
              <a:rPr lang="en-US" sz="2800" b="1" dirty="0"/>
              <a:t>Academicians &amp; Researchers:</a:t>
            </a:r>
            <a:r>
              <a:rPr lang="en-US" sz="2800" dirty="0"/>
              <a:t> For secure watermarking and data hiding.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:-                    </a:t>
            </a:r>
            <a:r>
              <a:rPr lang="en-IN" dirty="0">
                <a:solidFill>
                  <a:schemeClr val="accent1"/>
                </a:solidFill>
                <a:highlight>
                  <a:srgbClr val="FFFF00"/>
                </a:highlight>
              </a:rPr>
              <a:t>CODE </a:t>
            </a:r>
            <a:r>
              <a:rPr lang="en-IN" dirty="0">
                <a:solidFill>
                  <a:schemeClr val="accent1"/>
                </a:solidFill>
              </a:rPr>
              <a:t>                 </a:t>
            </a:r>
            <a:r>
              <a:rPr lang="en-IN" dirty="0">
                <a:solidFill>
                  <a:srgbClr val="FF0000"/>
                </a:solidFill>
              </a:rPr>
              <a:t>Result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37F3EA-E076-6844-C800-E97E308F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917" y="3665955"/>
            <a:ext cx="6867934" cy="30166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1F0721-05F7-06FD-DFA8-1349B2D591EF}"/>
                  </a:ext>
                </a:extLst>
              </p14:cNvPr>
              <p14:cNvContentPartPr/>
              <p14:nvPr/>
            </p14:nvContentPartPr>
            <p14:xfrm>
              <a:off x="6046130" y="1366428"/>
              <a:ext cx="48600" cy="402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1F0721-05F7-06FD-DFA8-1349B2D591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2490" y="1258428"/>
                <a:ext cx="15624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DEA432-D62F-1AFD-6B1B-493A91840234}"/>
                  </a:ext>
                </a:extLst>
              </p14:cNvPr>
              <p14:cNvContentPartPr/>
              <p14:nvPr/>
            </p14:nvContentPartPr>
            <p14:xfrm>
              <a:off x="6045770" y="1273188"/>
              <a:ext cx="50400" cy="612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DEA432-D62F-1AFD-6B1B-493A918402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2130" y="1165548"/>
                <a:ext cx="158040" cy="8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40FEF5-45AE-52F9-4CF0-CC205F3893C1}"/>
                  </a:ext>
                </a:extLst>
              </p14:cNvPr>
              <p14:cNvContentPartPr/>
              <p14:nvPr/>
            </p14:nvContentPartPr>
            <p14:xfrm>
              <a:off x="5160530" y="1739388"/>
              <a:ext cx="1684440" cy="875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40FEF5-45AE-52F9-4CF0-CC205F3893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6530" y="1631388"/>
                <a:ext cx="1792080" cy="10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A220B5C-8D92-72AF-A445-D5732E3BFA77}"/>
                  </a:ext>
                </a:extLst>
              </p14:cNvPr>
              <p14:cNvContentPartPr/>
              <p14:nvPr/>
            </p14:nvContentPartPr>
            <p14:xfrm>
              <a:off x="5102930" y="1661268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A220B5C-8D92-72AF-A445-D5732E3BFA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48930" y="15536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6FEF254-1B8B-A70C-2480-6340F9AEA838}"/>
                  </a:ext>
                </a:extLst>
              </p14:cNvPr>
              <p14:cNvContentPartPr/>
              <p14:nvPr/>
            </p14:nvContentPartPr>
            <p14:xfrm>
              <a:off x="5102930" y="1661268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6FEF254-1B8B-A70C-2480-6340F9AEA83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48930" y="15536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DF86A7-FABB-E93F-977D-AAA3DD9D0C62}"/>
                  </a:ext>
                </a:extLst>
              </p14:cNvPr>
              <p14:cNvContentPartPr/>
              <p14:nvPr/>
            </p14:nvContentPartPr>
            <p14:xfrm>
              <a:off x="5102930" y="1661268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DF86A7-FABB-E93F-977D-AAA3DD9D0C6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48930" y="155362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E9B7C62-69A8-D7DC-2381-39B6D67D1D29}"/>
                  </a:ext>
                </a:extLst>
              </p14:cNvPr>
              <p14:cNvContentPartPr/>
              <p14:nvPr/>
            </p14:nvContentPartPr>
            <p14:xfrm>
              <a:off x="3431450" y="178942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E9B7C62-69A8-D7DC-2381-39B6D67D1D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77810" y="16817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EF76E3-B755-790E-1C79-3DAEF8C13010}"/>
                  </a:ext>
                </a:extLst>
              </p14:cNvPr>
              <p14:cNvContentPartPr/>
              <p14:nvPr/>
            </p14:nvContentPartPr>
            <p14:xfrm>
              <a:off x="3431450" y="1157988"/>
              <a:ext cx="1562400" cy="631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EF76E3-B755-790E-1C79-3DAEF8C130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77810" y="1050348"/>
                <a:ext cx="167004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6499A0-9780-B071-B787-150DD7D5FDAC}"/>
                  </a:ext>
                </a:extLst>
              </p14:cNvPr>
              <p14:cNvContentPartPr/>
              <p14:nvPr/>
            </p14:nvContentPartPr>
            <p14:xfrm>
              <a:off x="4729250" y="1120188"/>
              <a:ext cx="1002960" cy="30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6499A0-9780-B071-B787-150DD7D5FD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75610" y="1012548"/>
                <a:ext cx="11106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34F17B0-53F2-DBFC-8CB9-1D3930F0080C}"/>
                  </a:ext>
                </a:extLst>
              </p14:cNvPr>
              <p14:cNvContentPartPr/>
              <p14:nvPr/>
            </p14:nvContentPartPr>
            <p14:xfrm>
              <a:off x="1848530" y="1946388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34F17B0-53F2-DBFC-8CB9-1D3930F008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58530" y="176674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DB74B02-374B-7C0B-A1EB-B615670D6346}"/>
                  </a:ext>
                </a:extLst>
              </p14:cNvPr>
              <p14:cNvContentPartPr/>
              <p14:nvPr/>
            </p14:nvContentPartPr>
            <p14:xfrm>
              <a:off x="5986730" y="1573068"/>
              <a:ext cx="91800" cy="621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DB74B02-374B-7C0B-A1EB-B615670D634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97090" y="1393068"/>
                <a:ext cx="27144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81133A6-5B67-B32A-7C62-CAD5278D1996}"/>
                  </a:ext>
                </a:extLst>
              </p14:cNvPr>
              <p14:cNvContentPartPr/>
              <p14:nvPr/>
            </p14:nvContentPartPr>
            <p14:xfrm>
              <a:off x="6006890" y="1356708"/>
              <a:ext cx="20520" cy="716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81133A6-5B67-B32A-7C62-CAD5278D19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17250" y="1176708"/>
                <a:ext cx="200160" cy="10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CB62D9-0C28-9CC6-3F8C-B872EC845D15}"/>
                  </a:ext>
                </a:extLst>
              </p14:cNvPr>
              <p14:cNvContentPartPr/>
              <p14:nvPr/>
            </p14:nvContentPartPr>
            <p14:xfrm>
              <a:off x="-421630" y="-1111452"/>
              <a:ext cx="6459120" cy="3196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CB62D9-0C28-9CC6-3F8C-B872EC845D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511630" y="-1291092"/>
                <a:ext cx="6638760" cy="35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D95EDB6-0589-1DB7-B223-142A43314BF4}"/>
                  </a:ext>
                </a:extLst>
              </p14:cNvPr>
              <p14:cNvContentPartPr/>
              <p14:nvPr/>
            </p14:nvContentPartPr>
            <p14:xfrm>
              <a:off x="-1464910" y="117972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D95EDB6-0589-1DB7-B223-142A43314B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1473910" y="63972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2EB1995-2CAF-408D-8E33-DACEA6B1F5A2}"/>
              </a:ext>
            </a:extLst>
          </p:cNvPr>
          <p:cNvGrpSpPr/>
          <p:nvPr/>
        </p:nvGrpSpPr>
        <p:grpSpPr>
          <a:xfrm>
            <a:off x="5888240" y="864680"/>
            <a:ext cx="183240" cy="1420200"/>
            <a:chOff x="5888240" y="864680"/>
            <a:chExt cx="183240" cy="14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EB906-597A-D688-DCB9-F86E6EB957AB}"/>
                    </a:ext>
                  </a:extLst>
                </p14:cNvPr>
                <p14:cNvContentPartPr/>
                <p14:nvPr/>
              </p14:nvContentPartPr>
              <p14:xfrm>
                <a:off x="5953400" y="1427720"/>
                <a:ext cx="91440" cy="856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EB906-597A-D688-DCB9-F86E6EB957A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0760" y="1365080"/>
                  <a:ext cx="217080" cy="9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EC2401-E840-6E66-893C-9FCA953E21D4}"/>
                    </a:ext>
                  </a:extLst>
                </p14:cNvPr>
                <p14:cNvContentPartPr/>
                <p14:nvPr/>
              </p14:nvContentPartPr>
              <p14:xfrm>
                <a:off x="5960240" y="1672520"/>
                <a:ext cx="85320" cy="612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EC2401-E840-6E66-893C-9FCA953E21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97240" y="1609520"/>
                  <a:ext cx="21096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6C3430-5081-F65E-FD53-C0AB0B48DBB9}"/>
                    </a:ext>
                  </a:extLst>
                </p14:cNvPr>
                <p14:cNvContentPartPr/>
                <p14:nvPr/>
              </p14:nvContentPartPr>
              <p14:xfrm>
                <a:off x="5924240" y="1718960"/>
                <a:ext cx="46800" cy="484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6C3430-5081-F65E-FD53-C0AB0B48DB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61600" y="1656320"/>
                  <a:ext cx="1724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D0E5EC-F233-C999-12EC-A8A3BB1774F0}"/>
                    </a:ext>
                  </a:extLst>
                </p14:cNvPr>
                <p14:cNvContentPartPr/>
                <p14:nvPr/>
              </p14:nvContentPartPr>
              <p14:xfrm>
                <a:off x="5982560" y="2104160"/>
                <a:ext cx="12240" cy="123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D0E5EC-F233-C999-12EC-A8A3BB1774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19920" y="2041160"/>
                  <a:ext cx="137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794916-DE3A-8B15-600F-5A58C07E4C95}"/>
                    </a:ext>
                  </a:extLst>
                </p14:cNvPr>
                <p14:cNvContentPartPr/>
                <p14:nvPr/>
              </p14:nvContentPartPr>
              <p14:xfrm>
                <a:off x="5888240" y="2076080"/>
                <a:ext cx="38520" cy="90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794916-DE3A-8B15-600F-5A58C07E4C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25240" y="2013080"/>
                  <a:ext cx="164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55B469B-912E-028A-4C5E-254A4E4A8DEE}"/>
                    </a:ext>
                  </a:extLst>
                </p14:cNvPr>
                <p14:cNvContentPartPr/>
                <p14:nvPr/>
              </p14:nvContentPartPr>
              <p14:xfrm>
                <a:off x="5934320" y="864680"/>
                <a:ext cx="137160" cy="1309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55B469B-912E-028A-4C5E-254A4E4A8D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71320" y="801680"/>
                  <a:ext cx="262800" cy="143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D6D637C-574F-C50D-CD83-0200C3E6D3C5}"/>
                  </a:ext>
                </a:extLst>
              </p14:cNvPr>
              <p14:cNvContentPartPr/>
              <p14:nvPr/>
            </p14:nvContentPartPr>
            <p14:xfrm>
              <a:off x="-2697240" y="-594720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D6D637C-574F-C50D-CD83-0200C3E6D3C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-2733240" y="-630720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5FA506D-C893-B8B6-22EB-71B9723A9510}"/>
                  </a:ext>
                </a:extLst>
              </p14:cNvPr>
              <p14:cNvContentPartPr/>
              <p14:nvPr/>
            </p14:nvContentPartPr>
            <p14:xfrm>
              <a:off x="5737140" y="1227720"/>
              <a:ext cx="482400" cy="482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5FA506D-C893-B8B6-22EB-71B9723A951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74140" y="1164720"/>
                <a:ext cx="60804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D576D9C-147A-B08F-5A67-2307FC089BDF}"/>
                  </a:ext>
                </a:extLst>
              </p14:cNvPr>
              <p14:cNvContentPartPr/>
              <p14:nvPr/>
            </p14:nvContentPartPr>
            <p14:xfrm>
              <a:off x="5985180" y="1476120"/>
              <a:ext cx="154800" cy="154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D576D9C-147A-B08F-5A67-2307FC089B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22540" y="1413120"/>
                <a:ext cx="280440" cy="280440"/>
              </a:xfrm>
              <a:prstGeom prst="rect">
                <a:avLst/>
              </a:prstGeom>
            </p:spPr>
          </p:pic>
        </mc:Fallback>
      </mc:AlternateContent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2827783E-0DD4-8D76-21CF-81F61AFE4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6"/>
          <a:stretch>
            <a:fillRect/>
          </a:stretch>
        </p:blipFill>
        <p:spPr>
          <a:xfrm>
            <a:off x="581191" y="1301750"/>
            <a:ext cx="11443659" cy="555625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This project demonstrates an effective and simple way to implement </a:t>
            </a:r>
            <a:r>
              <a:rPr lang="en-US" sz="2800" b="1" dirty="0"/>
              <a:t>image steganography</a:t>
            </a:r>
            <a:r>
              <a:rPr lang="en-US" sz="2800" dirty="0"/>
              <a:t> using OpenCV. By leveraging pixel manipulation, users can securely hide messages within an image, ensuring </a:t>
            </a:r>
            <a:r>
              <a:rPr lang="en-US" sz="2800" b="1" dirty="0"/>
              <a:t>covert communication</a:t>
            </a:r>
            <a:r>
              <a:rPr lang="en-US" sz="2800" dirty="0"/>
              <a:t>. The implementation is efficient, with minimal computational overhead, making it a practical tool for secure data transfer.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Link</a:t>
            </a:r>
          </a:p>
          <a:p>
            <a:pPr marL="0" indent="0">
              <a:buNone/>
            </a:pPr>
            <a:r>
              <a:rPr lang="en-US" sz="2800" dirty="0"/>
              <a:t>🔗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 https://github.com/ROHIT-ONGIT/aicte-steganography-project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153</TotalTime>
  <Words>411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 SECURE DATA HIDING IN IMAGES USING STAGANOGRAPHY </vt:lpstr>
      <vt:lpstr>OUTLINE</vt:lpstr>
      <vt:lpstr>Problem Statement</vt:lpstr>
      <vt:lpstr>Technology  used</vt:lpstr>
      <vt:lpstr>Wow factors</vt:lpstr>
      <vt:lpstr>End users</vt:lpstr>
      <vt:lpstr>Results :-                    CODE                  Result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Rohit Kumar Vishwakarma</cp:lastModifiedBy>
  <cp:revision>26</cp:revision>
  <dcterms:created xsi:type="dcterms:W3CDTF">2021-05-26T16:50:10Z</dcterms:created>
  <dcterms:modified xsi:type="dcterms:W3CDTF">2025-02-13T19:29:54Z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