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84"/>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freepik.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mailto:https://github.com/ROHIT-PRASAD-RP/Edunet.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534415" y="2342454"/>
            <a:ext cx="7154562" cy="3200876"/>
          </a:xfrm>
          <a:prstGeom prst="rect">
            <a:avLst/>
          </a:prstGeom>
          <a:noFill/>
        </p:spPr>
        <p:txBody>
          <a:bodyPr wrap="square" rtlCol="0">
            <a:spAutoFit/>
          </a:bodyPr>
          <a:lstStyle/>
          <a:p>
            <a:pPr algn="ctr"/>
            <a:r>
              <a:rPr lang="en-US"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Calibri" panose="020F0502020204030204" pitchFamily="34" charset="0"/>
                <a:cs typeface="Calibri" panose="020F0502020204030204" pitchFamily="34" charset="0"/>
              </a:rPr>
              <a:t>Crop Prediction and Fertilizer Recommendation System Using ML </a:t>
            </a:r>
            <a:r>
              <a:rPr lang="en-IN"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Calibri" panose="020F0502020204030204" pitchFamily="34" charset="0"/>
                <a:cs typeface="Calibri" panose="020F0502020204030204" pitchFamily="34" charset="0"/>
              </a:rPr>
              <a:t> </a:t>
            </a:r>
          </a:p>
          <a:p>
            <a:pPr algn="ctr"/>
            <a:endParaRPr lang="en-IN"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Calibri" panose="020F0502020204030204" pitchFamily="34" charset="0"/>
              <a:cs typeface="Calibri" panose="020F0502020204030204" pitchFamily="34" charset="0"/>
            </a:endParaRPr>
          </a:p>
          <a:p>
            <a:pPr algn="ctr"/>
            <a:endParaRPr lang="en-IN" sz="3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Calibri" panose="020F0502020204030204" pitchFamily="34" charset="0"/>
              <a:cs typeface="Calibri" panose="020F0502020204030204" pitchFamily="34" charset="0"/>
            </a:endParaRPr>
          </a:p>
          <a:p>
            <a:r>
              <a:rPr lang="en-IN" sz="3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Calibri" panose="020F0502020204030204" pitchFamily="34" charset="0"/>
                <a:cs typeface="Calibri" panose="020F0502020204030204" pitchFamily="34" charset="0"/>
              </a:rPr>
              <a:t>Name: Rohit Prasad</a:t>
            </a:r>
          </a:p>
          <a:p>
            <a:r>
              <a:rPr lang="en-IN"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Calibri" panose="020F0502020204030204" pitchFamily="34" charset="0"/>
                <a:cs typeface="Calibri" panose="020F0502020204030204" pitchFamily="34" charset="0"/>
              </a:rPr>
              <a:t>AICTE ID: </a:t>
            </a:r>
            <a:r>
              <a:rPr lang="en-IN"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STU67d99ba6a73e21742314406</a:t>
            </a:r>
            <a:endParaRPr lang="en-IN" sz="30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panose="020F0502020204030204" pitchFamily="34" charset="0"/>
              <a:ea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FAFE31-E25D-4E0A-B5AB-C9FE75826E21}"/>
              </a:ext>
            </a:extLst>
          </p:cNvPr>
          <p:cNvSpPr txBox="1"/>
          <p:nvPr/>
        </p:nvSpPr>
        <p:spPr>
          <a:xfrm>
            <a:off x="1841157" y="2529521"/>
            <a:ext cx="8007179" cy="1569660"/>
          </a:xfrm>
          <a:prstGeom prst="rect">
            <a:avLst/>
          </a:prstGeom>
          <a:noFill/>
        </p:spPr>
        <p:txBody>
          <a:bodyPr wrap="square">
            <a:spAutoFit/>
          </a:bodyPr>
          <a:lstStyle/>
          <a:p>
            <a:pPr algn="ctr"/>
            <a:r>
              <a:rPr lang="en-US" sz="9600" dirty="0">
                <a:ln w="0"/>
                <a:solidFill>
                  <a:schemeClr val="accent1"/>
                </a:solidFill>
                <a:effectLst>
                  <a:outerShdw blurRad="38100" dist="25400" dir="5400000" algn="ctr" rotWithShape="0">
                    <a:srgbClr val="6E747A">
                      <a:alpha val="43000"/>
                    </a:srgbClr>
                  </a:outerShdw>
                </a:effectLst>
              </a:rPr>
              <a:t>Thank You</a:t>
            </a:r>
            <a:endParaRPr lang="en-IN" sz="960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038724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995680"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0600" y="145645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9" name="Rectangle 9">
            <a:extLst>
              <a:ext uri="{FF2B5EF4-FFF2-40B4-BE49-F238E27FC236}">
                <a16:creationId xmlns:a16="http://schemas.microsoft.com/office/drawing/2014/main" id="{9B22ED3A-C1DA-E60B-29D4-3B0F6C2456C0}"/>
              </a:ext>
            </a:extLst>
          </p:cNvPr>
          <p:cNvSpPr>
            <a:spLocks noChangeArrowheads="1"/>
          </p:cNvSpPr>
          <p:nvPr/>
        </p:nvSpPr>
        <p:spPr bwMode="auto">
          <a:xfrm>
            <a:off x="87184" y="1665024"/>
            <a:ext cx="7253416"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sng"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Understand how machine learning aids agriculture:</a:t>
            </a:r>
            <a:b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Learn how data can be used to guide crop selection and fertilizer use.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sng"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Analyze soil and climate parameters effectively:</a:t>
            </a:r>
            <a:br>
              <a:rPr kumimoji="0" lang="en-US" altLang="en-US" sz="1800" b="1" i="0" u="sng"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Work with features like N, P, K, pH, temperature, and rainfall.</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sng"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Develop machine learning models for predictions:</a:t>
            </a:r>
            <a:b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Train and evaluate models like Random Forest for classification tasks.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sng"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Apply Python libraries in real-world projects:</a:t>
            </a:r>
            <a:b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Use pandas, NumPy, scikit-learn, and visualization tools for EDA and modeling.</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used </a:t>
            </a:r>
          </a:p>
        </p:txBody>
      </p:sp>
      <p:sp>
        <p:nvSpPr>
          <p:cNvPr id="6" name="Rectangle 1">
            <a:extLst>
              <a:ext uri="{FF2B5EF4-FFF2-40B4-BE49-F238E27FC236}">
                <a16:creationId xmlns:a16="http://schemas.microsoft.com/office/drawing/2014/main" id="{0E3AC062-E64C-F198-DAA8-E65B60C8DCC0}"/>
              </a:ext>
            </a:extLst>
          </p:cNvPr>
          <p:cNvSpPr>
            <a:spLocks noChangeArrowheads="1"/>
          </p:cNvSpPr>
          <p:nvPr/>
        </p:nvSpPr>
        <p:spPr bwMode="auto">
          <a:xfrm>
            <a:off x="135833" y="1641495"/>
            <a:ext cx="649974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scene3d>
              <a:camera prst="orthographicFront"/>
              <a:lightRig rig="harsh" dir="t"/>
            </a:scene3d>
            <a:sp3d extrusionH="57150" prstMaterial="matte">
              <a:bevelT w="63500" h="12700" prst="angle"/>
              <a:contourClr>
                <a:schemeClr val="bg1">
                  <a:lumMod val="65000"/>
                </a:schemeClr>
              </a:contourClr>
            </a:sp3d>
          </a:bodyPr>
          <a:lstStyle/>
          <a:p>
            <a:pPr marL="342900" indent="-342900">
              <a:buFont typeface="+mj-lt"/>
              <a:buAutoNum type="arabicPeriod"/>
            </a:pPr>
            <a:r>
              <a:rPr lang="en-US" sz="2000" b="1" u="sng"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Python:</a:t>
            </a:r>
            <a:br>
              <a:rPr lang="en-US" sz="1800"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lang="en-US" sz="1800"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Used for writing the core logic of prediction and recommendation models.</a:t>
            </a:r>
          </a:p>
          <a:p>
            <a:pPr marL="342900" indent="-342900">
              <a:buFont typeface="+mj-lt"/>
              <a:buAutoNum type="arabicPeriod"/>
            </a:pPr>
            <a:r>
              <a:rPr lang="en-US" sz="2000" b="1" u="sng"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Jupyter Notebook:</a:t>
            </a:r>
            <a:br>
              <a:rPr lang="en-US" sz="1800"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lang="en-US" sz="1800"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Provided an interactive environment for writing code and visualizing data step-by-step.</a:t>
            </a:r>
          </a:p>
          <a:p>
            <a:pPr marL="342900" indent="-342900">
              <a:buFont typeface="+mj-lt"/>
              <a:buAutoNum type="arabicPeriod"/>
            </a:pPr>
            <a:r>
              <a:rPr lang="en-US" sz="2000" b="1" u="sng"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Pandas &amp; Numpy:</a:t>
            </a:r>
            <a:br>
              <a:rPr lang="en-US" sz="1800"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lang="en-US" sz="1800"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Helped with data handling, cleaning, and numerical operations on large datasets.</a:t>
            </a:r>
          </a:p>
          <a:p>
            <a:pPr marL="342900" indent="-342900">
              <a:buFont typeface="+mj-lt"/>
              <a:buAutoNum type="arabicPeriod"/>
            </a:pPr>
            <a:r>
              <a:rPr lang="en-US" sz="2000" b="1" u="sng"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Scikit-learn:</a:t>
            </a:r>
            <a:br>
              <a:rPr lang="en-US" sz="1800"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lang="en-US" sz="1800"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Used for building, training, and evaluating machine learning models like Random Forest.</a:t>
            </a:r>
          </a:p>
          <a:p>
            <a:pPr marL="342900" indent="-342900">
              <a:buFont typeface="+mj-lt"/>
              <a:buAutoNum type="arabicPeriod"/>
            </a:pPr>
            <a:r>
              <a:rPr lang="en-US" sz="2000" b="1" u="sng"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Matplotlib &amp; Seaborn:</a:t>
            </a:r>
            <a:br>
              <a:rPr lang="en-US" sz="1800"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lang="en-US" sz="1800"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Used to create visualizations like heatmaps, bar charts, and accuracy plots.</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F0A11AE3-FB7C-3401-9B5D-B46534905BE5}"/>
              </a:ext>
            </a:extLst>
          </p:cNvPr>
          <p:cNvSpPr txBox="1"/>
          <p:nvPr/>
        </p:nvSpPr>
        <p:spPr>
          <a:xfrm>
            <a:off x="383059" y="1674373"/>
            <a:ext cx="9304637" cy="4402167"/>
          </a:xfrm>
          <a:prstGeom prst="rect">
            <a:avLst/>
          </a:prstGeom>
          <a:noFill/>
        </p:spPr>
        <p:txBody>
          <a:bodyPr wrap="square">
            <a:spAutoFit/>
          </a:bodyPr>
          <a:lstStyle/>
          <a:p>
            <a:pPr marL="457200" indent="-457200">
              <a:buFont typeface="+mj-lt"/>
              <a:buAutoNum type="arabicPeriod"/>
            </a:pPr>
            <a:r>
              <a:rPr lang="en-US" b="1" u="sng" spc="50" dirty="0">
                <a:ln w="0"/>
                <a:solidFill>
                  <a:schemeClr val="bg2"/>
                </a:solidFill>
                <a:effectLst>
                  <a:innerShdw blurRad="63500" dist="50800" dir="13500000">
                    <a:srgbClr val="000000">
                      <a:alpha val="50000"/>
                    </a:srgbClr>
                  </a:innerShdw>
                </a:effectLst>
              </a:rPr>
              <a:t>Data Collection &amp; Preparation:</a:t>
            </a:r>
            <a:br>
              <a:rPr lang="en-US" b="1" spc="50" dirty="0">
                <a:ln w="0"/>
                <a:solidFill>
                  <a:schemeClr val="bg2"/>
                </a:solidFill>
                <a:effectLst>
                  <a:innerShdw blurRad="63500" dist="50800" dir="13500000">
                    <a:srgbClr val="000000">
                      <a:alpha val="50000"/>
                    </a:srgbClr>
                  </a:innerShdw>
                </a:effectLst>
              </a:rPr>
            </a:br>
            <a:r>
              <a:rPr lang="en-US" b="1" spc="50" dirty="0">
                <a:ln w="0"/>
                <a:solidFill>
                  <a:schemeClr val="bg2"/>
                </a:solidFill>
                <a:effectLst>
                  <a:innerShdw blurRad="63500" dist="50800" dir="13500000">
                    <a:srgbClr val="000000">
                      <a:alpha val="50000"/>
                    </a:srgbClr>
                  </a:innerShdw>
                </a:effectLst>
              </a:rPr>
              <a:t>Gathered soil and weather datasets, cleaned missing values, and normalized features.</a:t>
            </a:r>
          </a:p>
          <a:p>
            <a:pPr marL="457200" indent="-457200">
              <a:buFont typeface="+mj-lt"/>
              <a:buAutoNum type="arabicPeriod"/>
            </a:pPr>
            <a:r>
              <a:rPr lang="en-US" b="1" u="sng" spc="50" dirty="0">
                <a:ln w="0"/>
                <a:solidFill>
                  <a:schemeClr val="bg2"/>
                </a:solidFill>
                <a:effectLst>
                  <a:innerShdw blurRad="63500" dist="50800" dir="13500000">
                    <a:srgbClr val="000000">
                      <a:alpha val="50000"/>
                    </a:srgbClr>
                  </a:innerShdw>
                </a:effectLst>
              </a:rPr>
              <a:t>Exploratory Data Analysis (EDA):</a:t>
            </a:r>
            <a:br>
              <a:rPr lang="en-US" b="1" spc="50" dirty="0">
                <a:ln w="0"/>
                <a:solidFill>
                  <a:schemeClr val="bg2"/>
                </a:solidFill>
                <a:effectLst>
                  <a:innerShdw blurRad="63500" dist="50800" dir="13500000">
                    <a:srgbClr val="000000">
                      <a:alpha val="50000"/>
                    </a:srgbClr>
                  </a:innerShdw>
                </a:effectLst>
              </a:rPr>
            </a:br>
            <a:r>
              <a:rPr lang="en-US" b="1" spc="50" dirty="0">
                <a:ln w="0"/>
                <a:solidFill>
                  <a:schemeClr val="bg2"/>
                </a:solidFill>
                <a:effectLst>
                  <a:innerShdw blurRad="63500" dist="50800" dir="13500000">
                    <a:srgbClr val="000000">
                      <a:alpha val="50000"/>
                    </a:srgbClr>
                  </a:innerShdw>
                </a:effectLst>
              </a:rPr>
              <a:t>Visualized feature distributions and relationships to understand patterns in data.</a:t>
            </a:r>
          </a:p>
          <a:p>
            <a:pPr marL="457200" indent="-457200">
              <a:buFont typeface="+mj-lt"/>
              <a:buAutoNum type="arabicPeriod"/>
            </a:pPr>
            <a:r>
              <a:rPr lang="en-US" b="1" u="sng" spc="50" dirty="0">
                <a:ln w="0"/>
                <a:solidFill>
                  <a:schemeClr val="bg2"/>
                </a:solidFill>
                <a:effectLst>
                  <a:innerShdw blurRad="63500" dist="50800" dir="13500000">
                    <a:srgbClr val="000000">
                      <a:alpha val="50000"/>
                    </a:srgbClr>
                  </a:innerShdw>
                </a:effectLst>
              </a:rPr>
              <a:t>Model Training &amp; Evaluation:</a:t>
            </a:r>
            <a:br>
              <a:rPr lang="en-US" b="1" spc="50" dirty="0">
                <a:ln w="0"/>
                <a:solidFill>
                  <a:schemeClr val="bg2"/>
                </a:solidFill>
                <a:effectLst>
                  <a:innerShdw blurRad="63500" dist="50800" dir="13500000">
                    <a:srgbClr val="000000">
                      <a:alpha val="50000"/>
                    </a:srgbClr>
                  </a:innerShdw>
                </a:effectLst>
              </a:rPr>
            </a:br>
            <a:r>
              <a:rPr lang="en-US" b="1" spc="50" dirty="0">
                <a:ln w="0"/>
                <a:solidFill>
                  <a:schemeClr val="bg2"/>
                </a:solidFill>
                <a:effectLst>
                  <a:innerShdw blurRad="63500" dist="50800" dir="13500000">
                    <a:srgbClr val="000000">
                      <a:alpha val="50000"/>
                    </a:srgbClr>
                  </a:innerShdw>
                </a:effectLst>
              </a:rPr>
              <a:t>Used Random Forest for crop prediction; tuned parameters and evaluated accuracy.</a:t>
            </a:r>
          </a:p>
          <a:p>
            <a:pPr marL="457200" indent="-457200">
              <a:buFont typeface="+mj-lt"/>
              <a:buAutoNum type="arabicPeriod"/>
            </a:pPr>
            <a:r>
              <a:rPr lang="en-US" b="1" u="sng" spc="50" dirty="0">
                <a:ln w="0"/>
                <a:solidFill>
                  <a:schemeClr val="bg2"/>
                </a:solidFill>
                <a:effectLst>
                  <a:innerShdw blurRad="63500" dist="50800" dir="13500000">
                    <a:srgbClr val="000000">
                      <a:alpha val="50000"/>
                    </a:srgbClr>
                  </a:innerShdw>
                </a:effectLst>
              </a:rPr>
              <a:t>Fertilizer Rule-Based System:</a:t>
            </a:r>
            <a:br>
              <a:rPr lang="en-US" b="1" spc="50" dirty="0">
                <a:ln w="0"/>
                <a:solidFill>
                  <a:schemeClr val="bg2"/>
                </a:solidFill>
                <a:effectLst>
                  <a:innerShdw blurRad="63500" dist="50800" dir="13500000">
                    <a:srgbClr val="000000">
                      <a:alpha val="50000"/>
                    </a:srgbClr>
                  </a:innerShdw>
                </a:effectLst>
              </a:rPr>
            </a:br>
            <a:r>
              <a:rPr lang="en-US" b="1" spc="50" dirty="0">
                <a:ln w="0"/>
                <a:solidFill>
                  <a:schemeClr val="bg2"/>
                </a:solidFill>
                <a:effectLst>
                  <a:innerShdw blurRad="63500" dist="50800" dir="13500000">
                    <a:srgbClr val="000000">
                      <a:alpha val="50000"/>
                    </a:srgbClr>
                  </a:innerShdw>
                </a:effectLst>
              </a:rPr>
              <a:t>Compared actual vs. ideal N-P-K values to generate fertilizer suggestions.</a:t>
            </a:r>
          </a:p>
          <a:p>
            <a:pPr marL="457200" indent="-457200">
              <a:buFont typeface="+mj-lt"/>
              <a:buAutoNum type="arabicPeriod"/>
            </a:pPr>
            <a:r>
              <a:rPr lang="en-US" b="1" u="sng" spc="50" dirty="0">
                <a:ln w="0"/>
                <a:solidFill>
                  <a:schemeClr val="bg2"/>
                </a:solidFill>
                <a:effectLst>
                  <a:innerShdw blurRad="63500" dist="50800" dir="13500000">
                    <a:srgbClr val="000000">
                      <a:alpha val="50000"/>
                    </a:srgbClr>
                  </a:innerShdw>
                </a:effectLst>
              </a:rPr>
              <a:t>Validation &amp; Output Interpretation:</a:t>
            </a:r>
            <a:br>
              <a:rPr lang="en-US" b="1" spc="50" dirty="0">
                <a:ln w="0"/>
                <a:solidFill>
                  <a:schemeClr val="bg2"/>
                </a:solidFill>
                <a:effectLst>
                  <a:innerShdw blurRad="63500" dist="50800" dir="13500000">
                    <a:srgbClr val="000000">
                      <a:alpha val="50000"/>
                    </a:srgbClr>
                  </a:innerShdw>
                </a:effectLst>
              </a:rPr>
            </a:br>
            <a:r>
              <a:rPr lang="en-US" b="1" spc="50" dirty="0">
                <a:ln w="0"/>
                <a:solidFill>
                  <a:schemeClr val="bg2"/>
                </a:solidFill>
                <a:effectLst>
                  <a:innerShdw blurRad="63500" dist="50800" dir="13500000">
                    <a:srgbClr val="000000">
                      <a:alpha val="50000"/>
                    </a:srgbClr>
                  </a:innerShdw>
                </a:effectLst>
              </a:rPr>
              <a:t>Tested models on unseen data and verified recommendations with known scenarios.</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Rectangle 1">
            <a:extLst>
              <a:ext uri="{FF2B5EF4-FFF2-40B4-BE49-F238E27FC236}">
                <a16:creationId xmlns:a16="http://schemas.microsoft.com/office/drawing/2014/main" id="{051D32C9-9282-0ECD-AD9F-9A0A3837547D}"/>
              </a:ext>
            </a:extLst>
          </p:cNvPr>
          <p:cNvSpPr>
            <a:spLocks noChangeArrowheads="1"/>
          </p:cNvSpPr>
          <p:nvPr/>
        </p:nvSpPr>
        <p:spPr bwMode="auto">
          <a:xfrm>
            <a:off x="255104" y="1844502"/>
            <a:ext cx="655977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sng"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Lack of data-driven guidance for farmers:</a:t>
            </a:r>
            <a:br>
              <a:rPr kumimoji="0" lang="en-US" altLang="en-US" sz="20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Farmers often rely on guesswork to choose crops and fertilizers.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sng"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Inefficient use of soil nutrients:</a:t>
            </a:r>
            <a:b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Incorrect fertilizer application harms yields and the environment.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sng"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Limited awareness of climate-soil compatibility:</a:t>
            </a:r>
            <a:b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Choosing unsuitable crops for local conditions reduces productivity.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sng"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Need for accessible, intelligent recommendations:</a:t>
            </a:r>
            <a:b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Small and mid-scale farmers lack expert systems to assist in decision-making.</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1231106"/>
          </a:xfrm>
          <a:prstGeom prst="rect">
            <a:avLst/>
          </a:prstGeom>
          <a:noFill/>
        </p:spPr>
        <p:txBody>
          <a:bodyPr wrap="square">
            <a:spAutoFit/>
          </a:bodyPr>
          <a:lstStyle/>
          <a:p>
            <a:pPr algn="just"/>
            <a:r>
              <a:rPr lang="en-US" sz="2000" b="1" dirty="0">
                <a:solidFill>
                  <a:srgbClr val="213163"/>
                </a:solidFill>
              </a:rPr>
              <a:t>Solution:  </a:t>
            </a:r>
            <a:r>
              <a:rPr lang="en-IN" sz="1800" b="1" dirty="0">
                <a:solidFill>
                  <a:srgbClr val="213163"/>
                </a:solidFill>
                <a:latin typeface="Calibri" panose="020F0502020204030204" pitchFamily="34" charset="0"/>
                <a:ea typeface="Calibri" panose="020F0502020204030204" pitchFamily="34" charset="0"/>
                <a:cs typeface="Calibri" panose="020F0502020204030204" pitchFamily="34" charset="0"/>
              </a:rPr>
              <a:t>Using Green skill with AI &amp; ML and decision tree I was able to achieve 98.45% accuracy and 100% with respect to fertiliser and help out the farmer to select the best crop and fertiliser. </a:t>
            </a:r>
            <a:endParaRPr lang="en-US" sz="2000" b="1" dirty="0">
              <a:solidFill>
                <a:srgbClr val="213163"/>
              </a:solidFill>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294BED19-7BA9-D056-C624-78DB8895BF06}"/>
              </a:ext>
            </a:extLst>
          </p:cNvPr>
          <p:cNvSpPr>
            <a:spLocks noChangeArrowheads="1"/>
          </p:cNvSpPr>
          <p:nvPr/>
        </p:nvSpPr>
        <p:spPr bwMode="auto">
          <a:xfrm>
            <a:off x="0" y="2469831"/>
            <a:ext cx="675914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sng"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Smart Crop Prediction System:</a:t>
            </a:r>
            <a:br>
              <a:rPr kumimoji="0" lang="en-US" altLang="en-US" sz="16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br>
            <a:r>
              <a:rPr kumimoji="0" lang="en-US" altLang="en-US" sz="16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Uses soil and climate data to recommend the most suitable crop.</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sng"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Fertilizer Recommendation Engine:</a:t>
            </a:r>
            <a:br>
              <a:rPr kumimoji="0" lang="en-US" altLang="en-US" sz="16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br>
            <a:r>
              <a:rPr kumimoji="0" lang="en-US" altLang="en-US" sz="16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Suggests corrective actions based on nutrient imbalance in the soil.</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sng"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Machine Learning for Informed Decisions:</a:t>
            </a:r>
            <a:br>
              <a:rPr kumimoji="0" lang="en-US" altLang="en-US" sz="16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br>
            <a:r>
              <a:rPr kumimoji="0" lang="en-US" altLang="en-US" sz="16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Applies trained models (like Random Forest) to deliver accurate results.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sng"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User-Friendly and Scalable Design:</a:t>
            </a:r>
            <a:br>
              <a:rPr kumimoji="0" lang="en-US" altLang="en-US" sz="16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br>
            <a:r>
              <a:rPr kumimoji="0" lang="en-US" altLang="en-US" sz="1600" b="1" i="0" u="none" strike="noStrike" spc="50" normalizeH="0" baseline="0" dirty="0">
                <a:ln w="0"/>
                <a:solidFill>
                  <a:schemeClr val="bg2"/>
                </a:solidFill>
                <a:effectLst>
                  <a:innerShdw blurRad="63500" dist="50800" dir="13500000">
                    <a:srgbClr val="000000">
                      <a:alpha val="50000"/>
                    </a:srgbClr>
                  </a:innerShdw>
                </a:effectLst>
                <a:latin typeface="Arial" panose="020B0604020202020204" pitchFamily="34" charset="0"/>
              </a:rPr>
              <a:t>Designed to be easily deployable for real-world farming applications.</a:t>
            </a:r>
          </a:p>
        </p:txBody>
      </p:sp>
      <p:sp>
        <p:nvSpPr>
          <p:cNvPr id="5" name="TextBox 4">
            <a:extLst>
              <a:ext uri="{FF2B5EF4-FFF2-40B4-BE49-F238E27FC236}">
                <a16:creationId xmlns:a16="http://schemas.microsoft.com/office/drawing/2014/main" id="{8220034A-CDD0-7B7B-1FED-B8A97E0F1E6D}"/>
              </a:ext>
            </a:extLst>
          </p:cNvPr>
          <p:cNvSpPr txBox="1"/>
          <p:nvPr/>
        </p:nvSpPr>
        <p:spPr>
          <a:xfrm>
            <a:off x="168607" y="6212296"/>
            <a:ext cx="5626712" cy="307777"/>
          </a:xfrm>
          <a:prstGeom prst="rect">
            <a:avLst/>
          </a:prstGeom>
          <a:noFill/>
        </p:spPr>
        <p:txBody>
          <a:bodyPr wrap="square">
            <a:spAutoFit/>
          </a:bodyPr>
          <a:lstStyle/>
          <a:p>
            <a:r>
              <a:rPr lang="en-IN" sz="1400" dirty="0"/>
              <a:t>GitHub Link: </a:t>
            </a:r>
            <a:r>
              <a:rPr lang="en-IN" sz="1400" dirty="0">
                <a:hlinkClick r:id="rId2"/>
              </a:rPr>
              <a:t>https://github.com/ROHIT-PRASAD-RP/Edunet.git</a:t>
            </a:r>
            <a:endParaRPr lang="en-IN" sz="1400"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10" name="Picture 9">
            <a:extLst>
              <a:ext uri="{FF2B5EF4-FFF2-40B4-BE49-F238E27FC236}">
                <a16:creationId xmlns:a16="http://schemas.microsoft.com/office/drawing/2014/main" id="{4BD7CDCA-D89A-50F0-67B8-1A097A780D01}"/>
              </a:ext>
            </a:extLst>
          </p:cNvPr>
          <p:cNvPicPr>
            <a:picLocks noChangeAspect="1"/>
          </p:cNvPicPr>
          <p:nvPr/>
        </p:nvPicPr>
        <p:blipFill>
          <a:blip r:embed="rId2"/>
          <a:stretch>
            <a:fillRect/>
          </a:stretch>
        </p:blipFill>
        <p:spPr>
          <a:xfrm>
            <a:off x="6096000" y="1712013"/>
            <a:ext cx="5519351" cy="4830980"/>
          </a:xfrm>
          <a:prstGeom prst="rect">
            <a:avLst/>
          </a:prstGeom>
        </p:spPr>
      </p:pic>
      <p:pic>
        <p:nvPicPr>
          <p:cNvPr id="4" name="Picture 3">
            <a:extLst>
              <a:ext uri="{FF2B5EF4-FFF2-40B4-BE49-F238E27FC236}">
                <a16:creationId xmlns:a16="http://schemas.microsoft.com/office/drawing/2014/main" id="{8D204278-5331-ED7E-27F3-84B36701B28E}"/>
              </a:ext>
            </a:extLst>
          </p:cNvPr>
          <p:cNvPicPr>
            <a:picLocks noChangeAspect="1"/>
          </p:cNvPicPr>
          <p:nvPr/>
        </p:nvPicPr>
        <p:blipFill>
          <a:blip r:embed="rId3"/>
          <a:stretch>
            <a:fillRect/>
          </a:stretch>
        </p:blipFill>
        <p:spPr>
          <a:xfrm>
            <a:off x="412818" y="1712013"/>
            <a:ext cx="5519351" cy="4830980"/>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DFBAC-EEB4-B7D0-1A9A-9E447CD6E0F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3739567-329A-5EA4-4ACE-AE8451DEA248}"/>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C5B040A0-BD90-917B-28AF-9A7252972A27}"/>
              </a:ext>
            </a:extLst>
          </p:cNvPr>
          <p:cNvPicPr>
            <a:picLocks noChangeAspect="1"/>
          </p:cNvPicPr>
          <p:nvPr/>
        </p:nvPicPr>
        <p:blipFill>
          <a:blip r:embed="rId2"/>
          <a:stretch>
            <a:fillRect/>
          </a:stretch>
        </p:blipFill>
        <p:spPr>
          <a:xfrm>
            <a:off x="255104" y="1818576"/>
            <a:ext cx="6232193" cy="4821696"/>
          </a:xfrm>
          <a:prstGeom prst="rect">
            <a:avLst/>
          </a:prstGeom>
        </p:spPr>
      </p:pic>
      <p:pic>
        <p:nvPicPr>
          <p:cNvPr id="8" name="Picture 7">
            <a:extLst>
              <a:ext uri="{FF2B5EF4-FFF2-40B4-BE49-F238E27FC236}">
                <a16:creationId xmlns:a16="http://schemas.microsoft.com/office/drawing/2014/main" id="{B2AD39E0-9BC6-9D2A-0B45-4F2EFE34957B}"/>
              </a:ext>
            </a:extLst>
          </p:cNvPr>
          <p:cNvPicPr>
            <a:picLocks noChangeAspect="1"/>
          </p:cNvPicPr>
          <p:nvPr/>
        </p:nvPicPr>
        <p:blipFill>
          <a:blip r:embed="rId3"/>
          <a:stretch>
            <a:fillRect/>
          </a:stretch>
        </p:blipFill>
        <p:spPr>
          <a:xfrm>
            <a:off x="6783859" y="1818576"/>
            <a:ext cx="5153037" cy="4693435"/>
          </a:xfrm>
          <a:prstGeom prst="rect">
            <a:avLst/>
          </a:prstGeom>
        </p:spPr>
      </p:pic>
    </p:spTree>
    <p:extLst>
      <p:ext uri="{BB962C8B-B14F-4D97-AF65-F5344CB8AC3E}">
        <p14:creationId xmlns:p14="http://schemas.microsoft.com/office/powerpoint/2010/main" val="371121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86157" y="91401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737661DE-AD92-F88A-5AA5-4340F38C0BAD}"/>
              </a:ext>
            </a:extLst>
          </p:cNvPr>
          <p:cNvSpPr txBox="1"/>
          <p:nvPr/>
        </p:nvSpPr>
        <p:spPr>
          <a:xfrm>
            <a:off x="327453" y="1354252"/>
            <a:ext cx="10904839" cy="1816266"/>
          </a:xfrm>
          <a:prstGeom prst="rect">
            <a:avLst/>
          </a:prstGeom>
          <a:noFill/>
        </p:spPr>
        <p:txBody>
          <a:bodyPr wrap="square">
            <a:spAutoFit/>
          </a:bodyPr>
          <a:lstStyle/>
          <a:p>
            <a:pPr algn="just"/>
            <a:r>
              <a:rPr lang="en-US" b="1" spc="5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This project successfully demonstrates how machine learning can empower modern agriculture. By predicting the most suitable crop based on soil and climate conditions, and recommending fertilizers through nutrient analysis, the system supports smarter, data-driven farming. It improves yield, promotes sustainability, and offers a scalable solution for farmers seeking personalized guidance. With future integration of real-time data, this tool has the potential to become a valuable asset in precision agriculture.</a:t>
            </a:r>
          </a:p>
        </p:txBody>
      </p:sp>
      <p:sp>
        <p:nvSpPr>
          <p:cNvPr id="5" name="Rectangle 1">
            <a:extLst>
              <a:ext uri="{FF2B5EF4-FFF2-40B4-BE49-F238E27FC236}">
                <a16:creationId xmlns:a16="http://schemas.microsoft.com/office/drawing/2014/main" id="{4D6DEB45-3829-B999-5069-FBD21255CC82}"/>
              </a:ext>
            </a:extLst>
          </p:cNvPr>
          <p:cNvSpPr>
            <a:spLocks noChangeArrowheads="1"/>
          </p:cNvSpPr>
          <p:nvPr/>
        </p:nvSpPr>
        <p:spPr bwMode="auto">
          <a:xfrm>
            <a:off x="271847" y="3705999"/>
            <a:ext cx="1108401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Real-Time Weather Integration</a:t>
            </a:r>
            <a:b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Incorporate live weather APIs to make crop recommendations more dynamic and location-specific.</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Soil Sensor &amp; IoT Connectivity</a:t>
            </a:r>
            <a:b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Connect with IoT devices to fetch real-time soil data (moisture, pH, nutrients) for accurate predictions.</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Mobile &amp; Web App Deployment</a:t>
            </a:r>
            <a:b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Build a farmer-friendly interface for easy access to predictions and recommendations on mobile or desktop.</a:t>
            </a:r>
          </a:p>
          <a:p>
            <a:pPr marL="342900" marR="0" lvl="0" indent="-34290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Advanced Fertilizer Optimization</a:t>
            </a:r>
            <a:b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1" i="0" u="none" strike="noStrike" spc="50" normalizeH="0" baseline="0" dirty="0">
                <a:ln w="0"/>
                <a:solidFill>
                  <a:schemeClr val="bg2"/>
                </a:solidFill>
                <a:effectLst>
                  <a:innerShdw blurRad="63500" dist="50800" dir="13500000">
                    <a:srgbClr val="000000">
                      <a:alpha val="50000"/>
                    </a:srgbClr>
                  </a:innerShdw>
                </a:effectLst>
                <a:latin typeface="Calibri" panose="020F0502020204030204" pitchFamily="34" charset="0"/>
                <a:ea typeface="Calibri" panose="020F0502020204030204" pitchFamily="34" charset="0"/>
                <a:cs typeface="Calibri" panose="020F0502020204030204" pitchFamily="34" charset="0"/>
              </a:rPr>
              <a:t>Use AI to not only suggest fertilizers but also calculate optimal quantity and schedule based on crop lifecycle.</a:t>
            </a:r>
          </a:p>
        </p:txBody>
      </p:sp>
      <p:sp>
        <p:nvSpPr>
          <p:cNvPr id="7" name="TextBox 6">
            <a:extLst>
              <a:ext uri="{FF2B5EF4-FFF2-40B4-BE49-F238E27FC236}">
                <a16:creationId xmlns:a16="http://schemas.microsoft.com/office/drawing/2014/main" id="{E2866431-B763-D16D-8108-F7C105FCA857}"/>
              </a:ext>
            </a:extLst>
          </p:cNvPr>
          <p:cNvSpPr txBox="1"/>
          <p:nvPr/>
        </p:nvSpPr>
        <p:spPr>
          <a:xfrm>
            <a:off x="327453" y="3355203"/>
            <a:ext cx="6104238" cy="379656"/>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r>
              <a:rPr lang="en-IN" b="1" dirty="0">
                <a:ln/>
                <a:solidFill>
                  <a:schemeClr val="accent3"/>
                </a:solidFill>
                <a:latin typeface="Tahoma" panose="020B0604030504040204" pitchFamily="34" charset="0"/>
                <a:ea typeface="Tahoma" panose="020B0604030504040204" pitchFamily="34" charset="0"/>
                <a:cs typeface="Tahoma" panose="020B0604030504040204" pitchFamily="34" charset="0"/>
              </a:rPr>
              <a:t>Future Scope:</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131</TotalTime>
  <Words>681</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Tahoma</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Pawan Kumar</cp:lastModifiedBy>
  <cp:revision>15</cp:revision>
  <dcterms:created xsi:type="dcterms:W3CDTF">2024-12-31T09:40:01Z</dcterms:created>
  <dcterms:modified xsi:type="dcterms:W3CDTF">2025-05-18T06:25:55Z</dcterms:modified>
</cp:coreProperties>
</file>