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4" r:id="rId9"/>
    <p:sldId id="265" r:id="rId10"/>
    <p:sldId id="261"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193FDE-1728-4693-9953-F85E4A690B19}" v="15" dt="2025-10-09T15:27:20.6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4387" y="1576450"/>
            <a:ext cx="6207760" cy="104775"/>
          </a:xfrm>
          <a:custGeom>
            <a:avLst/>
            <a:gdLst/>
            <a:ahLst/>
            <a:cxnLst/>
            <a:rect l="l" t="t" r="r" b="b"/>
            <a:pathLst>
              <a:path w="6207759" h="104775">
                <a:moveTo>
                  <a:pt x="6207379" y="0"/>
                </a:moveTo>
                <a:lnTo>
                  <a:pt x="0" y="0"/>
                </a:lnTo>
                <a:lnTo>
                  <a:pt x="0" y="104775"/>
                </a:lnTo>
                <a:lnTo>
                  <a:pt x="6207379" y="104775"/>
                </a:lnTo>
                <a:lnTo>
                  <a:pt x="6207379" y="0"/>
                </a:lnTo>
                <a:close/>
              </a:path>
            </a:pathLst>
          </a:custGeom>
          <a:solidFill>
            <a:srgbClr val="CC0000"/>
          </a:solidFill>
        </p:spPr>
        <p:txBody>
          <a:bodyPr wrap="square" lIns="0" tIns="0" rIns="0" bIns="0" rtlCol="0"/>
          <a:lstStyle/>
          <a:p>
            <a:endParaRPr/>
          </a:p>
        </p:txBody>
      </p:sp>
      <p:sp>
        <p:nvSpPr>
          <p:cNvPr id="18" name="bg object 18"/>
          <p:cNvSpPr/>
          <p:nvPr/>
        </p:nvSpPr>
        <p:spPr>
          <a:xfrm>
            <a:off x="814387" y="1576450"/>
            <a:ext cx="10611485" cy="0"/>
          </a:xfrm>
          <a:custGeom>
            <a:avLst/>
            <a:gdLst/>
            <a:ahLst/>
            <a:cxnLst/>
            <a:rect l="l" t="t" r="r" b="b"/>
            <a:pathLst>
              <a:path w="10611485">
                <a:moveTo>
                  <a:pt x="0" y="0"/>
                </a:moveTo>
                <a:lnTo>
                  <a:pt x="10610913" y="0"/>
                </a:lnTo>
              </a:path>
            </a:pathLst>
          </a:custGeom>
          <a:ln w="9525">
            <a:solidFill>
              <a:srgbClr val="CC0000"/>
            </a:solidFill>
          </a:ln>
        </p:spPr>
        <p:txBody>
          <a:bodyPr wrap="square" lIns="0" tIns="0" rIns="0" bIns="0" rtlCol="0"/>
          <a:lstStyle/>
          <a:p>
            <a:endParaRPr/>
          </a:p>
        </p:txBody>
      </p:sp>
      <p:sp>
        <p:nvSpPr>
          <p:cNvPr id="19" name="bg object 19"/>
          <p:cNvSpPr/>
          <p:nvPr/>
        </p:nvSpPr>
        <p:spPr>
          <a:xfrm>
            <a:off x="814387" y="6176962"/>
            <a:ext cx="10573385" cy="0"/>
          </a:xfrm>
          <a:custGeom>
            <a:avLst/>
            <a:gdLst/>
            <a:ahLst/>
            <a:cxnLst/>
            <a:rect l="l" t="t" r="r" b="b"/>
            <a:pathLst>
              <a:path w="10573385">
                <a:moveTo>
                  <a:pt x="0" y="0"/>
                </a:moveTo>
                <a:lnTo>
                  <a:pt x="10572813" y="0"/>
                </a:lnTo>
              </a:path>
            </a:pathLst>
          </a:custGeom>
          <a:ln w="3175">
            <a:solidFill>
              <a:srgbClr val="CC0000"/>
            </a:solidFill>
          </a:ln>
        </p:spPr>
        <p:txBody>
          <a:bodyPr wrap="square" lIns="0" tIns="0" rIns="0" bIns="0" rtlCol="0"/>
          <a:lstStyle/>
          <a:p>
            <a:endParaRPr/>
          </a:p>
        </p:txBody>
      </p:sp>
      <p:sp>
        <p:nvSpPr>
          <p:cNvPr id="2" name="Holder 2"/>
          <p:cNvSpPr>
            <a:spLocks noGrp="1"/>
          </p:cNvSpPr>
          <p:nvPr>
            <p:ph type="title"/>
          </p:nvPr>
        </p:nvSpPr>
        <p:spPr>
          <a:xfrm>
            <a:off x="845502" y="966469"/>
            <a:ext cx="8000365" cy="518159"/>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43653" y="6285997"/>
            <a:ext cx="3522979" cy="392429"/>
          </a:xfrm>
          <a:prstGeom prst="rect">
            <a:avLst/>
          </a:prstGeom>
        </p:spPr>
        <p:txBody>
          <a:bodyPr wrap="square" lIns="0" tIns="0" rIns="0" bIns="0">
            <a:spAutoFit/>
          </a:bodyPr>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a:xfrm>
            <a:off x="892175" y="6285997"/>
            <a:ext cx="1121410"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a:xfrm>
            <a:off x="11160125" y="6285997"/>
            <a:ext cx="186054"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1143000" y="2106423"/>
            <a:ext cx="10363835" cy="119380"/>
            <a:chOff x="919162" y="2390838"/>
            <a:chExt cx="10363835" cy="119380"/>
          </a:xfrm>
        </p:grpSpPr>
        <p:sp>
          <p:nvSpPr>
            <p:cNvPr id="4" name="object 4"/>
            <p:cNvSpPr/>
            <p:nvPr/>
          </p:nvSpPr>
          <p:spPr>
            <a:xfrm>
              <a:off x="919162" y="2395601"/>
              <a:ext cx="6404610" cy="114300"/>
            </a:xfrm>
            <a:custGeom>
              <a:avLst/>
              <a:gdLst/>
              <a:ahLst/>
              <a:cxnLst/>
              <a:rect l="l" t="t" r="r" b="b"/>
              <a:pathLst>
                <a:path w="6404609" h="114300">
                  <a:moveTo>
                    <a:pt x="6404483" y="0"/>
                  </a:moveTo>
                  <a:lnTo>
                    <a:pt x="0" y="0"/>
                  </a:lnTo>
                  <a:lnTo>
                    <a:pt x="0" y="114300"/>
                  </a:lnTo>
                  <a:lnTo>
                    <a:pt x="6404483" y="114300"/>
                  </a:lnTo>
                  <a:lnTo>
                    <a:pt x="6404483" y="0"/>
                  </a:lnTo>
                  <a:close/>
                </a:path>
              </a:pathLst>
            </a:custGeom>
            <a:solidFill>
              <a:srgbClr val="CC0000"/>
            </a:solidFill>
          </p:spPr>
          <p:txBody>
            <a:bodyPr wrap="square" lIns="0" tIns="0" rIns="0" bIns="0" rtlCol="0"/>
            <a:lstStyle/>
            <a:p>
              <a:endParaRPr/>
            </a:p>
          </p:txBody>
        </p:sp>
        <p:sp>
          <p:nvSpPr>
            <p:cNvPr id="5" name="object 5"/>
            <p:cNvSpPr/>
            <p:nvPr/>
          </p:nvSpPr>
          <p:spPr>
            <a:xfrm>
              <a:off x="919162" y="2395601"/>
              <a:ext cx="10363835" cy="0"/>
            </a:xfrm>
            <a:custGeom>
              <a:avLst/>
              <a:gdLst/>
              <a:ahLst/>
              <a:cxnLst/>
              <a:rect l="l" t="t" r="r" b="b"/>
              <a:pathLst>
                <a:path w="10363835">
                  <a:moveTo>
                    <a:pt x="0" y="0"/>
                  </a:moveTo>
                  <a:lnTo>
                    <a:pt x="10363263" y="0"/>
                  </a:lnTo>
                </a:path>
              </a:pathLst>
            </a:custGeom>
            <a:ln w="9525">
              <a:solidFill>
                <a:srgbClr val="CC0000"/>
              </a:solidFill>
            </a:ln>
          </p:spPr>
          <p:txBody>
            <a:bodyPr wrap="square" lIns="0" tIns="0" rIns="0" bIns="0" rtlCol="0"/>
            <a:lstStyle/>
            <a:p>
              <a:endParaRPr/>
            </a:p>
          </p:txBody>
        </p:sp>
      </p:grpSp>
      <p:sp>
        <p:nvSpPr>
          <p:cNvPr id="6" name="object 6"/>
          <p:cNvSpPr txBox="1"/>
          <p:nvPr/>
        </p:nvSpPr>
        <p:spPr>
          <a:xfrm>
            <a:off x="727587" y="2436435"/>
            <a:ext cx="11083413" cy="1232389"/>
          </a:xfrm>
          <a:prstGeom prst="rect">
            <a:avLst/>
          </a:prstGeom>
        </p:spPr>
        <p:txBody>
          <a:bodyPr vert="horz" wrap="square" lIns="0" tIns="16510" rIns="0" bIns="0" rtlCol="0">
            <a:spAutoFit/>
          </a:bodyPr>
          <a:lstStyle/>
          <a:p>
            <a:pPr marL="12700" algn="ctr">
              <a:lnSpc>
                <a:spcPct val="100000"/>
              </a:lnSpc>
              <a:spcBef>
                <a:spcPts val="130"/>
              </a:spcBef>
            </a:pPr>
            <a:r>
              <a:rPr lang="en-US" sz="3950" dirty="0">
                <a:latin typeface="Verdana"/>
                <a:cs typeface="Verdana"/>
              </a:rPr>
              <a:t>5G Small Cell Placement-Optimization Analytics</a:t>
            </a:r>
          </a:p>
        </p:txBody>
      </p:sp>
      <p:sp>
        <p:nvSpPr>
          <p:cNvPr id="7" name="object 7"/>
          <p:cNvSpPr txBox="1"/>
          <p:nvPr/>
        </p:nvSpPr>
        <p:spPr>
          <a:xfrm>
            <a:off x="1042352" y="5223890"/>
            <a:ext cx="3834448" cy="728789"/>
          </a:xfrm>
          <a:prstGeom prst="rect">
            <a:avLst/>
          </a:prstGeom>
        </p:spPr>
        <p:txBody>
          <a:bodyPr vert="horz" wrap="square" lIns="0" tIns="13335" rIns="0" bIns="0" rtlCol="0">
            <a:spAutoFit/>
          </a:bodyPr>
          <a:lstStyle/>
          <a:p>
            <a:pPr marL="12700">
              <a:lnSpc>
                <a:spcPts val="2865"/>
              </a:lnSpc>
              <a:spcBef>
                <a:spcPts val="105"/>
              </a:spcBef>
            </a:pPr>
            <a:r>
              <a:rPr lang="en-US" sz="1800" b="1" dirty="0"/>
              <a:t>Dr. Suresh Kumar S M.E., Ph.D., </a:t>
            </a:r>
            <a:endParaRPr lang="en-IN" sz="1800" dirty="0"/>
          </a:p>
          <a:p>
            <a:pPr marL="12700">
              <a:lnSpc>
                <a:spcPts val="2865"/>
              </a:lnSpc>
              <a:spcBef>
                <a:spcPts val="105"/>
              </a:spcBef>
            </a:pPr>
            <a:r>
              <a:rPr lang="en-US" sz="1800" b="1" dirty="0"/>
              <a:t> </a:t>
            </a:r>
            <a:endParaRPr sz="2400" dirty="0">
              <a:latin typeface="Verdana"/>
              <a:cs typeface="Verdana"/>
            </a:endParaRPr>
          </a:p>
        </p:txBody>
      </p:sp>
      <p:sp>
        <p:nvSpPr>
          <p:cNvPr id="9" name="object 9"/>
          <p:cNvSpPr txBox="1">
            <a:spLocks noGrp="1"/>
          </p:cNvSpPr>
          <p:nvPr>
            <p:ph type="title"/>
          </p:nvPr>
        </p:nvSpPr>
        <p:spPr>
          <a:xfrm>
            <a:off x="1502410" y="955358"/>
            <a:ext cx="9187180" cy="830580"/>
          </a:xfrm>
          <a:prstGeom prst="rect">
            <a:avLst/>
          </a:prstGeom>
        </p:spPr>
        <p:txBody>
          <a:bodyPr vert="horz" wrap="square" lIns="0" tIns="60325" rIns="0" bIns="0" rtlCol="0">
            <a:spAutoFit/>
          </a:bodyPr>
          <a:lstStyle/>
          <a:p>
            <a:pPr marL="3838575" marR="5080" indent="-3826510">
              <a:lnSpc>
                <a:spcPts val="3000"/>
              </a:lnSpc>
              <a:spcBef>
                <a:spcPts val="475"/>
              </a:spcBef>
            </a:pPr>
            <a:r>
              <a:rPr sz="2750" dirty="0">
                <a:solidFill>
                  <a:srgbClr val="001F5F"/>
                </a:solidFill>
              </a:rPr>
              <a:t>Department</a:t>
            </a:r>
            <a:r>
              <a:rPr sz="2750" spc="110" dirty="0">
                <a:solidFill>
                  <a:srgbClr val="001F5F"/>
                </a:solidFill>
              </a:rPr>
              <a:t> </a:t>
            </a:r>
            <a:r>
              <a:rPr sz="2750" dirty="0">
                <a:solidFill>
                  <a:srgbClr val="001F5F"/>
                </a:solidFill>
              </a:rPr>
              <a:t>of</a:t>
            </a:r>
            <a:r>
              <a:rPr sz="2750" spc="245" dirty="0">
                <a:solidFill>
                  <a:srgbClr val="001F5F"/>
                </a:solidFill>
              </a:rPr>
              <a:t> </a:t>
            </a:r>
            <a:r>
              <a:rPr sz="2750" dirty="0">
                <a:solidFill>
                  <a:srgbClr val="001F5F"/>
                </a:solidFill>
              </a:rPr>
              <a:t>Artificial</a:t>
            </a:r>
            <a:r>
              <a:rPr sz="2750" spc="215" dirty="0">
                <a:solidFill>
                  <a:srgbClr val="001F5F"/>
                </a:solidFill>
              </a:rPr>
              <a:t> </a:t>
            </a:r>
            <a:r>
              <a:rPr sz="2750" dirty="0">
                <a:solidFill>
                  <a:srgbClr val="001F5F"/>
                </a:solidFill>
              </a:rPr>
              <a:t>Intelligence</a:t>
            </a:r>
            <a:r>
              <a:rPr sz="2750" spc="135" dirty="0">
                <a:solidFill>
                  <a:srgbClr val="001F5F"/>
                </a:solidFill>
              </a:rPr>
              <a:t> </a:t>
            </a:r>
            <a:r>
              <a:rPr sz="2750" dirty="0">
                <a:solidFill>
                  <a:srgbClr val="001F5F"/>
                </a:solidFill>
              </a:rPr>
              <a:t>and</a:t>
            </a:r>
            <a:r>
              <a:rPr sz="2750" spc="190" dirty="0">
                <a:solidFill>
                  <a:srgbClr val="001F5F"/>
                </a:solidFill>
              </a:rPr>
              <a:t> </a:t>
            </a:r>
            <a:r>
              <a:rPr sz="2750" spc="-20" dirty="0">
                <a:solidFill>
                  <a:srgbClr val="001F5F"/>
                </a:solidFill>
              </a:rPr>
              <a:t>Data </a:t>
            </a:r>
            <a:r>
              <a:rPr sz="2750" spc="-10" dirty="0">
                <a:solidFill>
                  <a:srgbClr val="001F5F"/>
                </a:solidFill>
              </a:rPr>
              <a:t>Science</a:t>
            </a:r>
            <a:endParaRPr sz="2750" dirty="0"/>
          </a:p>
        </p:txBody>
      </p:sp>
      <p:pic>
        <p:nvPicPr>
          <p:cNvPr id="10" name="object 10"/>
          <p:cNvPicPr/>
          <p:nvPr/>
        </p:nvPicPr>
        <p:blipFill>
          <a:blip r:embed="rId3" cstate="print"/>
          <a:stretch>
            <a:fillRect/>
          </a:stretch>
        </p:blipFill>
        <p:spPr>
          <a:xfrm>
            <a:off x="0" y="-20637"/>
            <a:ext cx="2771775" cy="1047750"/>
          </a:xfrm>
          <a:prstGeom prst="rect">
            <a:avLst/>
          </a:prstGeom>
        </p:spPr>
      </p:pic>
      <p:sp>
        <p:nvSpPr>
          <p:cNvPr id="11" name="TextBox 10">
            <a:extLst>
              <a:ext uri="{FF2B5EF4-FFF2-40B4-BE49-F238E27FC236}">
                <a16:creationId xmlns:a16="http://schemas.microsoft.com/office/drawing/2014/main" id="{353D16FC-067E-9B1D-CB08-5E70CD4CB75C}"/>
              </a:ext>
            </a:extLst>
          </p:cNvPr>
          <p:cNvSpPr txBox="1"/>
          <p:nvPr/>
        </p:nvSpPr>
        <p:spPr>
          <a:xfrm>
            <a:off x="7976552" y="5139415"/>
            <a:ext cx="3834448" cy="923330"/>
          </a:xfrm>
          <a:prstGeom prst="rect">
            <a:avLst/>
          </a:prstGeom>
          <a:noFill/>
        </p:spPr>
        <p:txBody>
          <a:bodyPr wrap="square" rtlCol="0">
            <a:spAutoFit/>
          </a:bodyPr>
          <a:lstStyle/>
          <a:p>
            <a:r>
              <a:rPr lang="en-US" dirty="0"/>
              <a:t>Mohammed Imran J   -231801107</a:t>
            </a:r>
          </a:p>
          <a:p>
            <a:r>
              <a:rPr lang="en-US" dirty="0"/>
              <a:t>Padmavathy R -231801122</a:t>
            </a:r>
          </a:p>
          <a:p>
            <a:r>
              <a:rPr lang="en-IN" dirty="0"/>
              <a:t>Rohit G -231801131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43653" y="3112770"/>
            <a:ext cx="3034665" cy="632460"/>
          </a:xfrm>
          <a:prstGeom prst="rect">
            <a:avLst/>
          </a:prstGeom>
        </p:spPr>
        <p:txBody>
          <a:bodyPr vert="horz" wrap="square" lIns="0" tIns="16510" rIns="0" bIns="0" rtlCol="0">
            <a:spAutoFit/>
          </a:bodyPr>
          <a:lstStyle/>
          <a:p>
            <a:pPr marL="12700">
              <a:lnSpc>
                <a:spcPct val="100000"/>
              </a:lnSpc>
              <a:spcBef>
                <a:spcPts val="130"/>
              </a:spcBef>
            </a:pPr>
            <a:r>
              <a:rPr sz="3950" dirty="0"/>
              <a:t>Thank</a:t>
            </a:r>
            <a:r>
              <a:rPr sz="3950" spc="90" dirty="0"/>
              <a:t> </a:t>
            </a:r>
            <a:r>
              <a:rPr sz="3950" spc="-25" dirty="0"/>
              <a:t>You</a:t>
            </a:r>
            <a:endParaRPr sz="3950" dirty="0"/>
          </a:p>
        </p:txBody>
      </p:sp>
      <p:sp>
        <p:nvSpPr>
          <p:cNvPr id="3" name="object 3"/>
          <p:cNvSpPr txBox="1">
            <a:spLocks noGrp="1"/>
          </p:cNvSpPr>
          <p:nvPr>
            <p:ph type="dt" sz="half" idx="6"/>
          </p:nvPr>
        </p:nvSpPr>
        <p:spPr>
          <a:xfrm>
            <a:off x="845821" y="6298831"/>
            <a:ext cx="1121410" cy="211454"/>
          </a:xfrm>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4" name="object 4"/>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object 5"/>
          <p:cNvSpPr txBox="1">
            <a:spLocks noGrp="1"/>
          </p:cNvSpPr>
          <p:nvPr>
            <p:ph type="sldNum" sz="quarter" idx="7"/>
          </p:nvPr>
        </p:nvSpPr>
        <p:spPr>
          <a:xfrm>
            <a:off x="11049000" y="6285997"/>
            <a:ext cx="297179" cy="198131"/>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10</a:t>
            </a:fld>
            <a:endParaRPr spc="-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Problem</a:t>
            </a:r>
            <a:r>
              <a:rPr spc="-85" dirty="0"/>
              <a:t> </a:t>
            </a:r>
            <a:r>
              <a:rPr dirty="0"/>
              <a:t>Statement</a:t>
            </a:r>
            <a:r>
              <a:rPr spc="-85" dirty="0"/>
              <a:t> </a:t>
            </a:r>
            <a:r>
              <a:rPr dirty="0"/>
              <a:t>and</a:t>
            </a:r>
            <a:r>
              <a:rPr spc="-120" dirty="0"/>
              <a:t> </a:t>
            </a:r>
            <a:r>
              <a:rPr spc="-10" dirty="0"/>
              <a:t>Motivation</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2</a:t>
            </a:fld>
            <a:endParaRPr spc="-50" dirty="0"/>
          </a:p>
        </p:txBody>
      </p:sp>
      <p:sp>
        <p:nvSpPr>
          <p:cNvPr id="7" name="TextBox 6">
            <a:extLst>
              <a:ext uri="{FF2B5EF4-FFF2-40B4-BE49-F238E27FC236}">
                <a16:creationId xmlns:a16="http://schemas.microsoft.com/office/drawing/2014/main" id="{CF82EACC-DAE7-4292-6BE8-91FF316223CC}"/>
              </a:ext>
            </a:extLst>
          </p:cNvPr>
          <p:cNvSpPr txBox="1"/>
          <p:nvPr/>
        </p:nvSpPr>
        <p:spPr>
          <a:xfrm>
            <a:off x="840054" y="1828800"/>
            <a:ext cx="10203179"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With the rapid growth of 5G networks, achieving optimal small cell placement is crucial for maximizing coverage and minimizing cost. Traditional placement methods rely on manual analysis or static models that fail to adapt to dynamic urban environments. This project leverages Big Data analytics using Apache Spark to process real-world telecom datasets and propose optimized small cell locations.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Motivation: </a:t>
            </a:r>
            <a:r>
              <a:rPr lang="en-US" sz="2400" dirty="0">
                <a:latin typeface="Times New Roman" panose="02020603050405020304" pitchFamily="18" charset="0"/>
                <a:cs typeface="Times New Roman" panose="02020603050405020304" pitchFamily="18" charset="0"/>
              </a:rPr>
              <a:t>To enable telecom operators to efficiently plan network expansions using data-driven insights, improving user experience and reducing infrastructure costs</a:t>
            </a:r>
            <a:r>
              <a:rPr lang="en-US" sz="2400" dirty="0"/>
              <a:t>.</a:t>
            </a:r>
            <a:endParaRPr lang="en-US" sz="24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7A41E4C-95EB-226A-F18D-9B00D233A32A}"/>
              </a:ext>
            </a:extLst>
          </p:cNvPr>
          <p:cNvPicPr>
            <a:picLocks noChangeAspect="1"/>
          </p:cNvPicPr>
          <p:nvPr/>
        </p:nvPicPr>
        <p:blipFill>
          <a:blip r:embed="rId2"/>
          <a:stretch>
            <a:fillRect/>
          </a:stretch>
        </p:blipFill>
        <p:spPr>
          <a:xfrm>
            <a:off x="892175" y="4419600"/>
            <a:ext cx="381000" cy="381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Existing</a:t>
            </a:r>
            <a:r>
              <a:rPr spc="-60" dirty="0"/>
              <a:t> </a:t>
            </a:r>
            <a:r>
              <a:rPr spc="-10" dirty="0"/>
              <a:t>System</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3</a:t>
            </a:fld>
            <a:endParaRPr spc="-50" dirty="0"/>
          </a:p>
        </p:txBody>
      </p:sp>
      <p:sp>
        <p:nvSpPr>
          <p:cNvPr id="8" name="Rectangle 1">
            <a:extLst>
              <a:ext uri="{FF2B5EF4-FFF2-40B4-BE49-F238E27FC236}">
                <a16:creationId xmlns:a16="http://schemas.microsoft.com/office/drawing/2014/main" id="{3FA6F6E2-72F8-804C-6A12-39F68D78E965}"/>
              </a:ext>
            </a:extLst>
          </p:cNvPr>
          <p:cNvSpPr>
            <a:spLocks noChangeArrowheads="1"/>
          </p:cNvSpPr>
          <p:nvPr/>
        </p:nvSpPr>
        <p:spPr bwMode="auto">
          <a:xfrm>
            <a:off x="990600" y="2426733"/>
            <a:ext cx="11049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Manual analysis of cell tower and coverage data.</a:t>
            </a:r>
            <a:br>
              <a:rPr lang="en-US" sz="2400" dirty="0">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Static radio planning tools that do not leverage large-scale 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Limited use of predictive analytics for coverage optimization</a:t>
            </a:r>
            <a:r>
              <a:rPr lang="en-US" sz="2400" dirty="0"/>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Time-consuming and less adaptable to real-time network demands</a:t>
            </a:r>
            <a:r>
              <a:rPr lang="en-US" sz="2400" dirty="0"/>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49F689ED-BE7F-23D0-5269-FB96B4A7C3FF}"/>
              </a:ext>
            </a:extLst>
          </p:cNvPr>
          <p:cNvPicPr>
            <a:picLocks noChangeAspect="1"/>
          </p:cNvPicPr>
          <p:nvPr/>
        </p:nvPicPr>
        <p:blipFill>
          <a:blip r:embed="rId2"/>
          <a:stretch>
            <a:fillRect/>
          </a:stretch>
        </p:blipFill>
        <p:spPr>
          <a:xfrm>
            <a:off x="360869" y="3731553"/>
            <a:ext cx="641044" cy="641044"/>
          </a:xfrm>
          <a:prstGeom prst="rect">
            <a:avLst/>
          </a:prstGeom>
        </p:spPr>
      </p:pic>
      <p:pic>
        <p:nvPicPr>
          <p:cNvPr id="16" name="Picture 15">
            <a:extLst>
              <a:ext uri="{FF2B5EF4-FFF2-40B4-BE49-F238E27FC236}">
                <a16:creationId xmlns:a16="http://schemas.microsoft.com/office/drawing/2014/main" id="{4D9B9B84-0C10-3648-F031-773CE35BB2D1}"/>
              </a:ext>
            </a:extLst>
          </p:cNvPr>
          <p:cNvPicPr>
            <a:picLocks noChangeAspect="1"/>
          </p:cNvPicPr>
          <p:nvPr/>
        </p:nvPicPr>
        <p:blipFill>
          <a:blip r:embed="rId3"/>
          <a:stretch>
            <a:fillRect/>
          </a:stretch>
        </p:blipFill>
        <p:spPr>
          <a:xfrm>
            <a:off x="245092" y="2252221"/>
            <a:ext cx="785804" cy="785804"/>
          </a:xfrm>
          <a:prstGeom prst="rect">
            <a:avLst/>
          </a:prstGeom>
        </p:spPr>
      </p:pic>
      <p:pic>
        <p:nvPicPr>
          <p:cNvPr id="14" name="Picture 13">
            <a:extLst>
              <a:ext uri="{FF2B5EF4-FFF2-40B4-BE49-F238E27FC236}">
                <a16:creationId xmlns:a16="http://schemas.microsoft.com/office/drawing/2014/main" id="{6545EEC0-1084-27CA-E32D-C2A06D3E3DC0}"/>
              </a:ext>
            </a:extLst>
          </p:cNvPr>
          <p:cNvPicPr>
            <a:picLocks noChangeAspect="1"/>
          </p:cNvPicPr>
          <p:nvPr/>
        </p:nvPicPr>
        <p:blipFill>
          <a:blip r:embed="rId4"/>
          <a:stretch>
            <a:fillRect/>
          </a:stretch>
        </p:blipFill>
        <p:spPr>
          <a:xfrm>
            <a:off x="317472" y="4558523"/>
            <a:ext cx="641044" cy="641044"/>
          </a:xfrm>
          <a:prstGeom prst="rect">
            <a:avLst/>
          </a:prstGeom>
        </p:spPr>
      </p:pic>
      <p:pic>
        <p:nvPicPr>
          <p:cNvPr id="23" name="Picture 22">
            <a:extLst>
              <a:ext uri="{FF2B5EF4-FFF2-40B4-BE49-F238E27FC236}">
                <a16:creationId xmlns:a16="http://schemas.microsoft.com/office/drawing/2014/main" id="{A49A9B41-7A4E-CB86-4CD7-3C4914115BA2}"/>
              </a:ext>
            </a:extLst>
          </p:cNvPr>
          <p:cNvPicPr>
            <a:picLocks noChangeAspect="1"/>
          </p:cNvPicPr>
          <p:nvPr/>
        </p:nvPicPr>
        <p:blipFill>
          <a:blip r:embed="rId5"/>
          <a:stretch>
            <a:fillRect/>
          </a:stretch>
        </p:blipFill>
        <p:spPr>
          <a:xfrm>
            <a:off x="399614" y="3074186"/>
            <a:ext cx="544220" cy="5442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2175" y="762000"/>
            <a:ext cx="8000365" cy="518159"/>
          </a:xfrm>
          <a:prstGeom prst="rect">
            <a:avLst/>
          </a:prstGeom>
        </p:spPr>
        <p:txBody>
          <a:bodyPr vert="horz" wrap="square" lIns="0" tIns="16510" rIns="0" bIns="0" rtlCol="0">
            <a:spAutoFit/>
          </a:bodyPr>
          <a:lstStyle/>
          <a:p>
            <a:pPr marL="12700">
              <a:lnSpc>
                <a:spcPct val="100000"/>
              </a:lnSpc>
              <a:spcBef>
                <a:spcPts val="130"/>
              </a:spcBef>
            </a:pPr>
            <a:r>
              <a:rPr spc="-10" dirty="0"/>
              <a:t>Objectives</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4</a:t>
            </a:fld>
            <a:endParaRPr spc="-50" dirty="0"/>
          </a:p>
        </p:txBody>
      </p:sp>
      <p:sp>
        <p:nvSpPr>
          <p:cNvPr id="7" name="TextBox 6">
            <a:extLst>
              <a:ext uri="{FF2B5EF4-FFF2-40B4-BE49-F238E27FC236}">
                <a16:creationId xmlns:a16="http://schemas.microsoft.com/office/drawing/2014/main" id="{5E694192-8FB3-E784-DD0E-B5EB0B22DBBC}"/>
              </a:ext>
            </a:extLst>
          </p:cNvPr>
          <p:cNvSpPr txBox="1"/>
          <p:nvPr/>
        </p:nvSpPr>
        <p:spPr>
          <a:xfrm>
            <a:off x="914039" y="2141621"/>
            <a:ext cx="10842625"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Utilize Big Data platforms (Apache Spark) to process large-scale cell tower datasets.</a:t>
            </a:r>
            <a:br>
              <a:rPr lang="en-US" sz="2400" dirty="0"/>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Perform clustering (e.g., K-Means) to identify coverage hotspots and gaps.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Recommend optimized small cell placement locations.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Visualize analytics results through a web-based frontend (React + Flask backend).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Demonstrate a data-driven approach to network optimization.</a:t>
            </a:r>
          </a:p>
        </p:txBody>
      </p:sp>
      <p:pic>
        <p:nvPicPr>
          <p:cNvPr id="8" name="Picture 7">
            <a:extLst>
              <a:ext uri="{FF2B5EF4-FFF2-40B4-BE49-F238E27FC236}">
                <a16:creationId xmlns:a16="http://schemas.microsoft.com/office/drawing/2014/main" id="{1C500728-D4AA-69F9-0C12-978BBC85E332}"/>
              </a:ext>
            </a:extLst>
          </p:cNvPr>
          <p:cNvPicPr>
            <a:picLocks noChangeAspect="1"/>
          </p:cNvPicPr>
          <p:nvPr/>
        </p:nvPicPr>
        <p:blipFill>
          <a:blip r:embed="rId2"/>
          <a:stretch>
            <a:fillRect/>
          </a:stretch>
        </p:blipFill>
        <p:spPr>
          <a:xfrm>
            <a:off x="373449" y="3597634"/>
            <a:ext cx="510787" cy="510787"/>
          </a:xfrm>
          <a:prstGeom prst="rect">
            <a:avLst/>
          </a:prstGeom>
        </p:spPr>
      </p:pic>
      <p:pic>
        <p:nvPicPr>
          <p:cNvPr id="12" name="Picture 11">
            <a:extLst>
              <a:ext uri="{FF2B5EF4-FFF2-40B4-BE49-F238E27FC236}">
                <a16:creationId xmlns:a16="http://schemas.microsoft.com/office/drawing/2014/main" id="{3173F9E7-A9FE-D630-F2D8-B0FA96DF1A88}"/>
              </a:ext>
            </a:extLst>
          </p:cNvPr>
          <p:cNvPicPr>
            <a:picLocks noChangeAspect="1"/>
          </p:cNvPicPr>
          <p:nvPr/>
        </p:nvPicPr>
        <p:blipFill>
          <a:blip r:embed="rId3"/>
          <a:stretch>
            <a:fillRect/>
          </a:stretch>
        </p:blipFill>
        <p:spPr>
          <a:xfrm>
            <a:off x="373450" y="4209458"/>
            <a:ext cx="518726" cy="518726"/>
          </a:xfrm>
          <a:prstGeom prst="rect">
            <a:avLst/>
          </a:prstGeom>
        </p:spPr>
      </p:pic>
      <p:pic>
        <p:nvPicPr>
          <p:cNvPr id="14" name="Picture 13">
            <a:extLst>
              <a:ext uri="{FF2B5EF4-FFF2-40B4-BE49-F238E27FC236}">
                <a16:creationId xmlns:a16="http://schemas.microsoft.com/office/drawing/2014/main" id="{ADE46CA9-8B1A-76AC-AD27-2B9EEEBB22D2}"/>
              </a:ext>
            </a:extLst>
          </p:cNvPr>
          <p:cNvPicPr>
            <a:picLocks noChangeAspect="1"/>
          </p:cNvPicPr>
          <p:nvPr/>
        </p:nvPicPr>
        <p:blipFill>
          <a:blip r:embed="rId4"/>
          <a:stretch>
            <a:fillRect/>
          </a:stretch>
        </p:blipFill>
        <p:spPr>
          <a:xfrm>
            <a:off x="373449" y="2805145"/>
            <a:ext cx="623855" cy="623855"/>
          </a:xfrm>
          <a:prstGeom prst="rect">
            <a:avLst/>
          </a:prstGeom>
        </p:spPr>
      </p:pic>
      <p:pic>
        <p:nvPicPr>
          <p:cNvPr id="13" name="Graphic 12" descr="Social network with solid fill">
            <a:extLst>
              <a:ext uri="{FF2B5EF4-FFF2-40B4-BE49-F238E27FC236}">
                <a16:creationId xmlns:a16="http://schemas.microsoft.com/office/drawing/2014/main" id="{110A4534-1C57-FA9E-859B-0945F5E51F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53572" y="4912255"/>
            <a:ext cx="604408" cy="604408"/>
          </a:xfrm>
          <a:prstGeom prst="rect">
            <a:avLst/>
          </a:prstGeom>
        </p:spPr>
      </p:pic>
      <p:pic>
        <p:nvPicPr>
          <p:cNvPr id="17" name="Graphic 16" descr="Business Growth with solid fill">
            <a:extLst>
              <a:ext uri="{FF2B5EF4-FFF2-40B4-BE49-F238E27FC236}">
                <a16:creationId xmlns:a16="http://schemas.microsoft.com/office/drawing/2014/main" id="{80BD8D61-259C-ECFE-B4DC-0DF1F0C8236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2455" y="2073454"/>
            <a:ext cx="518726" cy="5187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Abstract</a:t>
            </a:r>
          </a:p>
        </p:txBody>
      </p:sp>
      <p:sp>
        <p:nvSpPr>
          <p:cNvPr id="4" name="object 4"/>
          <p:cNvSpPr txBox="1">
            <a:spLocks noGrp="1"/>
          </p:cNvSpPr>
          <p:nvPr>
            <p:ph type="dt" sz="half" idx="6"/>
          </p:nvPr>
        </p:nvSpPr>
        <p:spPr>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5</a:t>
            </a:fld>
            <a:endParaRPr spc="-50" dirty="0"/>
          </a:p>
        </p:txBody>
      </p:sp>
      <p:sp>
        <p:nvSpPr>
          <p:cNvPr id="7" name="TextBox 6">
            <a:extLst>
              <a:ext uri="{FF2B5EF4-FFF2-40B4-BE49-F238E27FC236}">
                <a16:creationId xmlns:a16="http://schemas.microsoft.com/office/drawing/2014/main" id="{D5563062-65BF-D261-1092-3456998FC58B}"/>
              </a:ext>
            </a:extLst>
          </p:cNvPr>
          <p:cNvSpPr txBox="1"/>
          <p:nvPr/>
        </p:nvSpPr>
        <p:spPr>
          <a:xfrm>
            <a:off x="762000" y="2057400"/>
            <a:ext cx="11053735"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This mini-project presents a 5G Small Cell Placement Optimization Analytics platform developed using Apache Spark. The system </a:t>
            </a:r>
            <a:r>
              <a:rPr lang="en-IN" sz="2400" dirty="0" err="1">
                <a:latin typeface="Times New Roman" panose="02020603050405020304" pitchFamily="18" charset="0"/>
                <a:cs typeface="Times New Roman" panose="02020603050405020304" pitchFamily="18" charset="0"/>
              </a:rPr>
              <a:t>analyzes</a:t>
            </a:r>
            <a:r>
              <a:rPr lang="en-IN" sz="2400" dirty="0">
                <a:latin typeface="Times New Roman" panose="02020603050405020304" pitchFamily="18" charset="0"/>
                <a:cs typeface="Times New Roman" panose="02020603050405020304" pitchFamily="18" charset="0"/>
              </a:rPr>
              <a:t> open telecom datasets containing cell tower and geographical data to identify optimal small cell locations. Spark’s distributed processing enables fast clustering and pattern recognition over large-scale geospatial data. The backend, built with Flask, exposes APIs for analytics results, while a React frontend visualizes coverage zones and recommended sites on a map. This approach enhances network planning decisions and demonstrates Big Data’s role in telecom infrastructure analytics.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B252-2DD8-4EA6-8BCB-5FFEC550B73C}"/>
              </a:ext>
            </a:extLst>
          </p:cNvPr>
          <p:cNvSpPr>
            <a:spLocks noGrp="1"/>
          </p:cNvSpPr>
          <p:nvPr>
            <p:ph type="title"/>
          </p:nvPr>
        </p:nvSpPr>
        <p:spPr>
          <a:xfrm>
            <a:off x="845502" y="966469"/>
            <a:ext cx="8000365" cy="492443"/>
          </a:xfrm>
        </p:spPr>
        <p:txBody>
          <a:bodyPr/>
          <a:lstStyle/>
          <a:p>
            <a:r>
              <a:rPr lang="en-GB" dirty="0"/>
              <a:t>ARCHITECTURE DIAGRAM</a:t>
            </a:r>
            <a:endParaRPr lang="en-IN" dirty="0"/>
          </a:p>
        </p:txBody>
      </p:sp>
      <p:sp>
        <p:nvSpPr>
          <p:cNvPr id="3" name="Text Placeholder 2">
            <a:extLst>
              <a:ext uri="{FF2B5EF4-FFF2-40B4-BE49-F238E27FC236}">
                <a16:creationId xmlns:a16="http://schemas.microsoft.com/office/drawing/2014/main" id="{2C16109B-9480-41EE-BBEB-33DFF1FE639E}"/>
              </a:ext>
            </a:extLst>
          </p:cNvPr>
          <p:cNvSpPr>
            <a:spLocks noGrp="1"/>
          </p:cNvSpPr>
          <p:nvPr>
            <p:ph type="body" idx="1"/>
          </p:nvPr>
        </p:nvSpPr>
        <p:spPr>
          <a:xfrm>
            <a:off x="609600" y="1577340"/>
            <a:ext cx="10972800" cy="553998"/>
          </a:xfrm>
        </p:spPr>
        <p:txBody>
          <a:bodyPr/>
          <a:lstStyle/>
          <a:p>
            <a:endParaRPr lang="en-GB" dirty="0"/>
          </a:p>
          <a:p>
            <a:endParaRPr lang="en-IN" dirty="0"/>
          </a:p>
        </p:txBody>
      </p:sp>
      <p:pic>
        <p:nvPicPr>
          <p:cNvPr id="5" name="Picture 4">
            <a:extLst>
              <a:ext uri="{FF2B5EF4-FFF2-40B4-BE49-F238E27FC236}">
                <a16:creationId xmlns:a16="http://schemas.microsoft.com/office/drawing/2014/main" id="{548BAFAE-7834-B4EE-0122-F679D9770B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854339"/>
            <a:ext cx="9372600" cy="3938452"/>
          </a:xfrm>
          <a:prstGeom prst="rect">
            <a:avLst/>
          </a:prstGeom>
        </p:spPr>
      </p:pic>
      <p:sp>
        <p:nvSpPr>
          <p:cNvPr id="6" name="object 3">
            <a:extLst>
              <a:ext uri="{FF2B5EF4-FFF2-40B4-BE49-F238E27FC236}">
                <a16:creationId xmlns:a16="http://schemas.microsoft.com/office/drawing/2014/main" id="{27284A00-0D8C-7D9F-7041-398883B6210B}"/>
              </a:ext>
            </a:extLst>
          </p:cNvPr>
          <p:cNvSpPr txBox="1">
            <a:spLocks noGrp="1"/>
          </p:cNvSpPr>
          <p:nvPr>
            <p:ph type="dt" sz="half" idx="6"/>
          </p:nvPr>
        </p:nvSpPr>
        <p:spPr>
          <a:xfrm>
            <a:off x="845821" y="6298831"/>
            <a:ext cx="1121410" cy="211454"/>
          </a:xfrm>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8" name="object 4">
            <a:extLst>
              <a:ext uri="{FF2B5EF4-FFF2-40B4-BE49-F238E27FC236}">
                <a16:creationId xmlns:a16="http://schemas.microsoft.com/office/drawing/2014/main" id="{3865A70A-E885-099D-9EB3-706D9E9BA336}"/>
              </a:ext>
            </a:extLst>
          </p:cNvPr>
          <p:cNvSpPr txBox="1">
            <a:spLocks noGrp="1"/>
          </p:cNvSpPr>
          <p:nvPr>
            <p:ph type="ftr" sz="quarter" idx="5"/>
          </p:nvPr>
        </p:nvSpPr>
        <p:spPr>
          <a:xfrm>
            <a:off x="4343653" y="6285997"/>
            <a:ext cx="3522979" cy="392429"/>
          </a:xfrm>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9" name="object 5">
            <a:extLst>
              <a:ext uri="{FF2B5EF4-FFF2-40B4-BE49-F238E27FC236}">
                <a16:creationId xmlns:a16="http://schemas.microsoft.com/office/drawing/2014/main" id="{3248650D-95BD-2830-06AD-CC354558DD61}"/>
              </a:ext>
            </a:extLst>
          </p:cNvPr>
          <p:cNvSpPr txBox="1">
            <a:spLocks noGrp="1"/>
          </p:cNvSpPr>
          <p:nvPr>
            <p:ph type="sldNum" sz="quarter" idx="7"/>
          </p:nvPr>
        </p:nvSpPr>
        <p:spPr>
          <a:xfrm>
            <a:off x="11160125" y="6285997"/>
            <a:ext cx="186054" cy="211454"/>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6</a:t>
            </a:fld>
            <a:endParaRPr spc="-50" dirty="0"/>
          </a:p>
        </p:txBody>
      </p:sp>
    </p:spTree>
    <p:extLst>
      <p:ext uri="{BB962C8B-B14F-4D97-AF65-F5344CB8AC3E}">
        <p14:creationId xmlns:p14="http://schemas.microsoft.com/office/powerpoint/2010/main" val="1979190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CDA1-E49C-32F4-66FF-A0D0FC32381E}"/>
              </a:ext>
            </a:extLst>
          </p:cNvPr>
          <p:cNvSpPr>
            <a:spLocks noGrp="1"/>
          </p:cNvSpPr>
          <p:nvPr>
            <p:ph type="title"/>
          </p:nvPr>
        </p:nvSpPr>
        <p:spPr>
          <a:xfrm>
            <a:off x="845502" y="966469"/>
            <a:ext cx="8000365" cy="492443"/>
          </a:xfrm>
        </p:spPr>
        <p:txBody>
          <a:bodyPr/>
          <a:lstStyle/>
          <a:p>
            <a:r>
              <a:rPr lang="en-IN" dirty="0"/>
              <a:t>Tools and Technologies</a:t>
            </a:r>
          </a:p>
        </p:txBody>
      </p:sp>
      <p:sp>
        <p:nvSpPr>
          <p:cNvPr id="3" name="Text Placeholder 2">
            <a:extLst>
              <a:ext uri="{FF2B5EF4-FFF2-40B4-BE49-F238E27FC236}">
                <a16:creationId xmlns:a16="http://schemas.microsoft.com/office/drawing/2014/main" id="{134B9657-99BF-D2CC-2C85-B0B2C53B6F66}"/>
              </a:ext>
            </a:extLst>
          </p:cNvPr>
          <p:cNvSpPr>
            <a:spLocks noGrp="1"/>
          </p:cNvSpPr>
          <p:nvPr>
            <p:ph type="body" idx="1"/>
          </p:nvPr>
        </p:nvSpPr>
        <p:spPr>
          <a:xfrm>
            <a:off x="1676400" y="1828880"/>
            <a:ext cx="10736898" cy="4062651"/>
          </a:xfrm>
        </p:spPr>
        <p:txBody>
          <a:bodyPr/>
          <a:lstStyle/>
          <a:p>
            <a:r>
              <a:rPr lang="en-IN" sz="2400" dirty="0">
                <a:latin typeface="Times New Roman" panose="02020603050405020304" pitchFamily="18" charset="0"/>
                <a:cs typeface="Times New Roman" panose="02020603050405020304" pitchFamily="18" charset="0"/>
              </a:rPr>
              <a:t>Apache Spark (</a:t>
            </a:r>
            <a:r>
              <a:rPr lang="en-IN" sz="2400" dirty="0" err="1">
                <a:latin typeface="Times New Roman" panose="02020603050405020304" pitchFamily="18" charset="0"/>
                <a:cs typeface="Times New Roman" panose="02020603050405020304" pitchFamily="18" charset="0"/>
              </a:rPr>
              <a:t>PySpark</a:t>
            </a:r>
            <a:r>
              <a:rPr lang="en-IN" sz="2400" dirty="0">
                <a:latin typeface="Times New Roman" panose="02020603050405020304" pitchFamily="18" charset="0"/>
                <a:cs typeface="Times New Roman" panose="02020603050405020304" pitchFamily="18" charset="0"/>
              </a:rPr>
              <a:t>) – Big Data processing and clustering.</a:t>
            </a:r>
          </a:p>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Flask – RESTful backend service for analytics results.</a:t>
            </a:r>
          </a:p>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React.js – Frontend framework for map visualization.</a:t>
            </a:r>
          </a:p>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Leaflet / </a:t>
            </a:r>
            <a:r>
              <a:rPr lang="en-IN" sz="2400" dirty="0" err="1">
                <a:latin typeface="Times New Roman" panose="02020603050405020304" pitchFamily="18" charset="0"/>
                <a:cs typeface="Times New Roman" panose="02020603050405020304" pitchFamily="18" charset="0"/>
              </a:rPr>
              <a:t>Mapbox</a:t>
            </a:r>
            <a:r>
              <a:rPr lang="en-IN" sz="2400" dirty="0">
                <a:latin typeface="Times New Roman" panose="02020603050405020304" pitchFamily="18" charset="0"/>
                <a:cs typeface="Times New Roman" panose="02020603050405020304" pitchFamily="18" charset="0"/>
              </a:rPr>
              <a:t> – Visualization of tower and hotspot locations.</a:t>
            </a:r>
          </a:p>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Pandas, </a:t>
            </a:r>
            <a:r>
              <a:rPr lang="en-IN" sz="2400" dirty="0" err="1">
                <a:latin typeface="Times New Roman" panose="02020603050405020304" pitchFamily="18" charset="0"/>
                <a:cs typeface="Times New Roman" panose="02020603050405020304" pitchFamily="18" charset="0"/>
              </a:rPr>
              <a:t>PyArrow</a:t>
            </a:r>
            <a:r>
              <a:rPr lang="en-IN" sz="2400" dirty="0">
                <a:latin typeface="Times New Roman" panose="02020603050405020304" pitchFamily="18" charset="0"/>
                <a:cs typeface="Times New Roman" panose="02020603050405020304" pitchFamily="18" charset="0"/>
              </a:rPr>
              <a:t> – Data handling and integration.</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Dataset Source: Hugging Face 'Francesco/cell-towers' (Parquet format).</a:t>
            </a:r>
          </a:p>
        </p:txBody>
      </p:sp>
      <p:sp>
        <p:nvSpPr>
          <p:cNvPr id="5" name="object 3">
            <a:extLst>
              <a:ext uri="{FF2B5EF4-FFF2-40B4-BE49-F238E27FC236}">
                <a16:creationId xmlns:a16="http://schemas.microsoft.com/office/drawing/2014/main" id="{62B6B703-5A25-3918-17C8-7D244EC096BA}"/>
              </a:ext>
            </a:extLst>
          </p:cNvPr>
          <p:cNvSpPr txBox="1">
            <a:spLocks noGrp="1"/>
          </p:cNvSpPr>
          <p:nvPr>
            <p:ph type="dt" sz="half" idx="6"/>
          </p:nvPr>
        </p:nvSpPr>
        <p:spPr>
          <a:xfrm>
            <a:off x="845821" y="6298831"/>
            <a:ext cx="1121410" cy="211454"/>
          </a:xfrm>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6" name="object 4">
            <a:extLst>
              <a:ext uri="{FF2B5EF4-FFF2-40B4-BE49-F238E27FC236}">
                <a16:creationId xmlns:a16="http://schemas.microsoft.com/office/drawing/2014/main" id="{04EFE4B6-D021-6610-1DB8-0AEE796139F2}"/>
              </a:ext>
            </a:extLst>
          </p:cNvPr>
          <p:cNvSpPr txBox="1">
            <a:spLocks noGrp="1"/>
          </p:cNvSpPr>
          <p:nvPr>
            <p:ph type="ftr" sz="quarter" idx="5"/>
          </p:nvPr>
        </p:nvSpPr>
        <p:spPr>
          <a:xfrm>
            <a:off x="4343653" y="6285997"/>
            <a:ext cx="3522979" cy="392429"/>
          </a:xfrm>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7" name="object 5">
            <a:extLst>
              <a:ext uri="{FF2B5EF4-FFF2-40B4-BE49-F238E27FC236}">
                <a16:creationId xmlns:a16="http://schemas.microsoft.com/office/drawing/2014/main" id="{211D7F78-BF53-A990-75D7-E668467A67D4}"/>
              </a:ext>
            </a:extLst>
          </p:cNvPr>
          <p:cNvSpPr txBox="1">
            <a:spLocks noGrp="1"/>
          </p:cNvSpPr>
          <p:nvPr>
            <p:ph type="sldNum" sz="quarter" idx="7"/>
          </p:nvPr>
        </p:nvSpPr>
        <p:spPr>
          <a:xfrm>
            <a:off x="11160125" y="6285997"/>
            <a:ext cx="186054" cy="211454"/>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7</a:t>
            </a:fld>
            <a:endParaRPr spc="-50" dirty="0"/>
          </a:p>
        </p:txBody>
      </p:sp>
      <p:pic>
        <p:nvPicPr>
          <p:cNvPr id="9" name="Picture 8">
            <a:extLst>
              <a:ext uri="{FF2B5EF4-FFF2-40B4-BE49-F238E27FC236}">
                <a16:creationId xmlns:a16="http://schemas.microsoft.com/office/drawing/2014/main" id="{D9AABC52-5396-CADD-2BF1-A691B3CF705D}"/>
              </a:ext>
            </a:extLst>
          </p:cNvPr>
          <p:cNvPicPr>
            <a:picLocks noChangeAspect="1"/>
          </p:cNvPicPr>
          <p:nvPr/>
        </p:nvPicPr>
        <p:blipFill>
          <a:blip r:embed="rId2"/>
          <a:stretch>
            <a:fillRect/>
          </a:stretch>
        </p:blipFill>
        <p:spPr>
          <a:xfrm>
            <a:off x="885740" y="2499255"/>
            <a:ext cx="533400" cy="533400"/>
          </a:xfrm>
          <a:prstGeom prst="rect">
            <a:avLst/>
          </a:prstGeom>
        </p:spPr>
      </p:pic>
      <p:pic>
        <p:nvPicPr>
          <p:cNvPr id="11" name="Picture 10">
            <a:extLst>
              <a:ext uri="{FF2B5EF4-FFF2-40B4-BE49-F238E27FC236}">
                <a16:creationId xmlns:a16="http://schemas.microsoft.com/office/drawing/2014/main" id="{EE5D6CEF-AE43-9704-45C3-F9CB3867198F}"/>
              </a:ext>
            </a:extLst>
          </p:cNvPr>
          <p:cNvPicPr>
            <a:picLocks noChangeAspect="1"/>
          </p:cNvPicPr>
          <p:nvPr/>
        </p:nvPicPr>
        <p:blipFill>
          <a:blip r:embed="rId3"/>
          <a:stretch>
            <a:fillRect/>
          </a:stretch>
        </p:blipFill>
        <p:spPr>
          <a:xfrm>
            <a:off x="984717" y="1866212"/>
            <a:ext cx="492443" cy="492443"/>
          </a:xfrm>
          <a:prstGeom prst="rect">
            <a:avLst/>
          </a:prstGeom>
        </p:spPr>
      </p:pic>
      <p:pic>
        <p:nvPicPr>
          <p:cNvPr id="13" name="Picture 12">
            <a:extLst>
              <a:ext uri="{FF2B5EF4-FFF2-40B4-BE49-F238E27FC236}">
                <a16:creationId xmlns:a16="http://schemas.microsoft.com/office/drawing/2014/main" id="{D6EA4D9D-9142-3DF2-E0D0-ECB7585CF94E}"/>
              </a:ext>
            </a:extLst>
          </p:cNvPr>
          <p:cNvPicPr>
            <a:picLocks noChangeAspect="1"/>
          </p:cNvPicPr>
          <p:nvPr/>
        </p:nvPicPr>
        <p:blipFill>
          <a:blip r:embed="rId4"/>
          <a:stretch>
            <a:fillRect/>
          </a:stretch>
        </p:blipFill>
        <p:spPr>
          <a:xfrm>
            <a:off x="984717" y="3228501"/>
            <a:ext cx="533401" cy="533401"/>
          </a:xfrm>
          <a:prstGeom prst="rect">
            <a:avLst/>
          </a:prstGeom>
        </p:spPr>
      </p:pic>
      <p:pic>
        <p:nvPicPr>
          <p:cNvPr id="19" name="Picture 18">
            <a:extLst>
              <a:ext uri="{FF2B5EF4-FFF2-40B4-BE49-F238E27FC236}">
                <a16:creationId xmlns:a16="http://schemas.microsoft.com/office/drawing/2014/main" id="{BAF6797E-E9E3-3E2D-4DE4-BAE4D48E1555}"/>
              </a:ext>
            </a:extLst>
          </p:cNvPr>
          <p:cNvPicPr>
            <a:picLocks noChangeAspect="1"/>
          </p:cNvPicPr>
          <p:nvPr/>
        </p:nvPicPr>
        <p:blipFill>
          <a:blip r:embed="rId5"/>
          <a:stretch>
            <a:fillRect/>
          </a:stretch>
        </p:blipFill>
        <p:spPr>
          <a:xfrm>
            <a:off x="926697" y="3925511"/>
            <a:ext cx="573638" cy="573638"/>
          </a:xfrm>
          <a:prstGeom prst="rect">
            <a:avLst/>
          </a:prstGeom>
        </p:spPr>
      </p:pic>
      <p:pic>
        <p:nvPicPr>
          <p:cNvPr id="21" name="Picture 20">
            <a:extLst>
              <a:ext uri="{FF2B5EF4-FFF2-40B4-BE49-F238E27FC236}">
                <a16:creationId xmlns:a16="http://schemas.microsoft.com/office/drawing/2014/main" id="{CD31D8DF-5DA0-7CF8-BEAA-44E5A2ECD9B7}"/>
              </a:ext>
            </a:extLst>
          </p:cNvPr>
          <p:cNvPicPr>
            <a:picLocks noChangeAspect="1"/>
          </p:cNvPicPr>
          <p:nvPr/>
        </p:nvPicPr>
        <p:blipFill>
          <a:blip r:embed="rId6"/>
          <a:stretch>
            <a:fillRect/>
          </a:stretch>
        </p:blipFill>
        <p:spPr>
          <a:xfrm>
            <a:off x="984717" y="4662758"/>
            <a:ext cx="573638" cy="573638"/>
          </a:xfrm>
          <a:prstGeom prst="rect">
            <a:avLst/>
          </a:prstGeom>
        </p:spPr>
      </p:pic>
      <p:pic>
        <p:nvPicPr>
          <p:cNvPr id="23" name="Picture 22">
            <a:extLst>
              <a:ext uri="{FF2B5EF4-FFF2-40B4-BE49-F238E27FC236}">
                <a16:creationId xmlns:a16="http://schemas.microsoft.com/office/drawing/2014/main" id="{193F0D2D-053A-69BB-1A69-E67A386EE703}"/>
              </a:ext>
            </a:extLst>
          </p:cNvPr>
          <p:cNvPicPr>
            <a:picLocks noChangeAspect="1"/>
          </p:cNvPicPr>
          <p:nvPr/>
        </p:nvPicPr>
        <p:blipFill>
          <a:blip r:embed="rId7"/>
          <a:stretch>
            <a:fillRect/>
          </a:stretch>
        </p:blipFill>
        <p:spPr>
          <a:xfrm>
            <a:off x="1065912" y="5356517"/>
            <a:ext cx="492443" cy="492443"/>
          </a:xfrm>
          <a:prstGeom prst="rect">
            <a:avLst/>
          </a:prstGeom>
        </p:spPr>
      </p:pic>
    </p:spTree>
    <p:extLst>
      <p:ext uri="{BB962C8B-B14F-4D97-AF65-F5344CB8AC3E}">
        <p14:creationId xmlns:p14="http://schemas.microsoft.com/office/powerpoint/2010/main" val="47582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81ACF-B7C3-792F-F6CE-20A46CC96D02}"/>
              </a:ext>
            </a:extLst>
          </p:cNvPr>
          <p:cNvSpPr>
            <a:spLocks noGrp="1"/>
          </p:cNvSpPr>
          <p:nvPr>
            <p:ph type="title"/>
          </p:nvPr>
        </p:nvSpPr>
        <p:spPr>
          <a:xfrm>
            <a:off x="845502" y="966469"/>
            <a:ext cx="8000365" cy="492443"/>
          </a:xfrm>
        </p:spPr>
        <p:txBody>
          <a:bodyPr/>
          <a:lstStyle/>
          <a:p>
            <a:r>
              <a:rPr lang="en-IN" dirty="0"/>
              <a:t>Results and Outcomes</a:t>
            </a:r>
          </a:p>
        </p:txBody>
      </p:sp>
      <p:sp>
        <p:nvSpPr>
          <p:cNvPr id="3" name="Text Placeholder 2">
            <a:extLst>
              <a:ext uri="{FF2B5EF4-FFF2-40B4-BE49-F238E27FC236}">
                <a16:creationId xmlns:a16="http://schemas.microsoft.com/office/drawing/2014/main" id="{0E8EB664-6530-0F66-467D-6338A94D536D}"/>
              </a:ext>
            </a:extLst>
          </p:cNvPr>
          <p:cNvSpPr>
            <a:spLocks noGrp="1"/>
          </p:cNvSpPr>
          <p:nvPr>
            <p:ph type="body" idx="1"/>
          </p:nvPr>
        </p:nvSpPr>
        <p:spPr>
          <a:xfrm>
            <a:off x="1066800" y="1752600"/>
            <a:ext cx="9372600" cy="4062651"/>
          </a:xfrm>
        </p:spPr>
        <p:txBody>
          <a:bodyPr/>
          <a:lstStyle/>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defRPr sz="1800"/>
            </a:pPr>
            <a:r>
              <a:rPr lang="en-US" sz="2400" dirty="0">
                <a:latin typeface="Times New Roman" panose="02020603050405020304" pitchFamily="18" charset="0"/>
                <a:cs typeface="Times New Roman" panose="02020603050405020304" pitchFamily="18" charset="0"/>
              </a:rPr>
              <a:t>Identified dense clusters of existing towers using K-Means clustering.</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defRPr sz="1800"/>
            </a:pPr>
            <a:r>
              <a:rPr lang="en-US" sz="2400" dirty="0">
                <a:latin typeface="Times New Roman" panose="02020603050405020304" pitchFamily="18" charset="0"/>
                <a:cs typeface="Times New Roman" panose="02020603050405020304" pitchFamily="18" charset="0"/>
              </a:rPr>
              <a:t>Generated optimized coordinates for small cell placement.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defRPr sz="1800"/>
            </a:pPr>
            <a:r>
              <a:rPr lang="en-US" sz="2400" dirty="0">
                <a:latin typeface="Times New Roman" panose="02020603050405020304" pitchFamily="18" charset="0"/>
                <a:cs typeface="Times New Roman" panose="02020603050405020304" pitchFamily="18" charset="0"/>
              </a:rPr>
              <a:t>Interactive web interface displaying real towers and suggested small-cell zones.</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defRPr sz="1800"/>
            </a:pPr>
            <a:r>
              <a:rPr lang="en-US" sz="2400" dirty="0">
                <a:latin typeface="Times New Roman" panose="02020603050405020304" pitchFamily="18" charset="0"/>
                <a:cs typeface="Times New Roman" panose="02020603050405020304" pitchFamily="18" charset="0"/>
              </a:rPr>
              <a:t>Demonstrated use of Spark </a:t>
            </a:r>
            <a:r>
              <a:rPr lang="en-US" sz="2400" dirty="0" err="1">
                <a:latin typeface="Times New Roman" panose="02020603050405020304" pitchFamily="18" charset="0"/>
                <a:cs typeface="Times New Roman" panose="02020603050405020304" pitchFamily="18" charset="0"/>
              </a:rPr>
              <a:t>MLlib</a:t>
            </a:r>
            <a:r>
              <a:rPr lang="en-US" sz="2400" dirty="0">
                <a:latin typeface="Times New Roman" panose="02020603050405020304" pitchFamily="18" charset="0"/>
                <a:cs typeface="Times New Roman" panose="02020603050405020304" pitchFamily="18" charset="0"/>
              </a:rPr>
              <a:t> and real-world datasets for telecom analytics.</a:t>
            </a:r>
          </a:p>
          <a:p>
            <a:endParaRPr lang="en-IN" sz="2400" dirty="0">
              <a:latin typeface="Times New Roman" panose="02020603050405020304" pitchFamily="18" charset="0"/>
              <a:cs typeface="Times New Roman" panose="02020603050405020304" pitchFamily="18" charset="0"/>
            </a:endParaRPr>
          </a:p>
        </p:txBody>
      </p:sp>
      <p:sp>
        <p:nvSpPr>
          <p:cNvPr id="9" name="object 3">
            <a:extLst>
              <a:ext uri="{FF2B5EF4-FFF2-40B4-BE49-F238E27FC236}">
                <a16:creationId xmlns:a16="http://schemas.microsoft.com/office/drawing/2014/main" id="{7C6BF691-03BD-E348-C4C1-36B5C0C0BE16}"/>
              </a:ext>
            </a:extLst>
          </p:cNvPr>
          <p:cNvSpPr txBox="1">
            <a:spLocks noGrp="1"/>
          </p:cNvSpPr>
          <p:nvPr>
            <p:ph type="dt" sz="half" idx="6"/>
          </p:nvPr>
        </p:nvSpPr>
        <p:spPr>
          <a:xfrm>
            <a:off x="845821" y="6298831"/>
            <a:ext cx="1121410" cy="211454"/>
          </a:xfrm>
          <a:prstGeom prst="rect">
            <a:avLst/>
          </a:prstGeom>
        </p:spPr>
        <p:txBody>
          <a:bodyPr vert="horz" wrap="square" lIns="0" tIns="13335" rIns="0" bIns="0" rtlCol="0">
            <a:spAutoFit/>
          </a:bodyPr>
          <a:lstStyle/>
          <a:p>
            <a:pPr marL="12700">
              <a:lnSpc>
                <a:spcPct val="100000"/>
              </a:lnSpc>
              <a:spcBef>
                <a:spcPts val="105"/>
              </a:spcBef>
            </a:pPr>
            <a:r>
              <a:rPr dirty="0"/>
              <a:t>Zeroth</a:t>
            </a:r>
            <a:r>
              <a:rPr spc="-45" dirty="0"/>
              <a:t> </a:t>
            </a:r>
            <a:r>
              <a:rPr spc="-10" dirty="0"/>
              <a:t>Review</a:t>
            </a:r>
          </a:p>
        </p:txBody>
      </p:sp>
      <p:sp>
        <p:nvSpPr>
          <p:cNvPr id="10" name="object 4">
            <a:extLst>
              <a:ext uri="{FF2B5EF4-FFF2-40B4-BE49-F238E27FC236}">
                <a16:creationId xmlns:a16="http://schemas.microsoft.com/office/drawing/2014/main" id="{C246FBD0-6D19-2B0F-CD40-E30925367F65}"/>
              </a:ext>
            </a:extLst>
          </p:cNvPr>
          <p:cNvSpPr txBox="1">
            <a:spLocks noGrp="1"/>
          </p:cNvSpPr>
          <p:nvPr>
            <p:ph type="ftr" sz="quarter" idx="5"/>
          </p:nvPr>
        </p:nvSpPr>
        <p:spPr>
          <a:xfrm>
            <a:off x="4343653" y="6285997"/>
            <a:ext cx="3522979" cy="392429"/>
          </a:xfrm>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11" name="object 5">
            <a:extLst>
              <a:ext uri="{FF2B5EF4-FFF2-40B4-BE49-F238E27FC236}">
                <a16:creationId xmlns:a16="http://schemas.microsoft.com/office/drawing/2014/main" id="{E3A594DF-FBAD-865B-ABFC-464CA3240093}"/>
              </a:ext>
            </a:extLst>
          </p:cNvPr>
          <p:cNvSpPr txBox="1">
            <a:spLocks noGrp="1"/>
          </p:cNvSpPr>
          <p:nvPr>
            <p:ph type="sldNum" sz="quarter" idx="7"/>
          </p:nvPr>
        </p:nvSpPr>
        <p:spPr>
          <a:xfrm>
            <a:off x="11160125" y="6285997"/>
            <a:ext cx="186054" cy="211454"/>
          </a:xfrm>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8</a:t>
            </a:fld>
            <a:endParaRPr spc="-50" dirty="0"/>
          </a:p>
        </p:txBody>
      </p:sp>
    </p:spTree>
    <p:extLst>
      <p:ext uri="{BB962C8B-B14F-4D97-AF65-F5344CB8AC3E}">
        <p14:creationId xmlns:p14="http://schemas.microsoft.com/office/powerpoint/2010/main" val="255663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279B2-8DC3-9F52-D687-40244CBDEA71}"/>
              </a:ext>
            </a:extLst>
          </p:cNvPr>
          <p:cNvSpPr>
            <a:spLocks noGrp="1"/>
          </p:cNvSpPr>
          <p:nvPr>
            <p:ph type="title"/>
          </p:nvPr>
        </p:nvSpPr>
        <p:spPr>
          <a:xfrm>
            <a:off x="845502" y="966469"/>
            <a:ext cx="8000365" cy="492443"/>
          </a:xfrm>
        </p:spPr>
        <p:txBody>
          <a:bodyPr/>
          <a:lstStyle/>
          <a:p>
            <a:r>
              <a:rPr lang="en-IN" dirty="0"/>
              <a:t>Future Enhancements</a:t>
            </a:r>
          </a:p>
        </p:txBody>
      </p:sp>
      <p:sp>
        <p:nvSpPr>
          <p:cNvPr id="3" name="Text Placeholder 2">
            <a:extLst>
              <a:ext uri="{FF2B5EF4-FFF2-40B4-BE49-F238E27FC236}">
                <a16:creationId xmlns:a16="http://schemas.microsoft.com/office/drawing/2014/main" id="{73FE3B61-5DD6-459F-6041-9185707F8D00}"/>
              </a:ext>
            </a:extLst>
          </p:cNvPr>
          <p:cNvSpPr>
            <a:spLocks noGrp="1"/>
          </p:cNvSpPr>
          <p:nvPr>
            <p:ph type="body" idx="1"/>
          </p:nvPr>
        </p:nvSpPr>
        <p:spPr>
          <a:xfrm>
            <a:off x="1066800" y="2057400"/>
            <a:ext cx="9829800" cy="3323987"/>
          </a:xfrm>
        </p:spPr>
        <p:txBody>
          <a:bodyPr/>
          <a:lstStyle/>
          <a:p>
            <a:pPr marL="342900" indent="-3429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defRPr sz="1800"/>
            </a:pPr>
            <a:r>
              <a:rPr lang="en-US" sz="2400" dirty="0">
                <a:latin typeface="Times New Roman" panose="02020603050405020304" pitchFamily="18" charset="0"/>
                <a:cs typeface="Times New Roman" panose="02020603050405020304" pitchFamily="18" charset="0"/>
              </a:rPr>
              <a:t>Integration with live 5G coverage data for real-time optimization.</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defRPr sz="1800"/>
            </a:pPr>
            <a:r>
              <a:rPr lang="en-US" sz="2400" dirty="0">
                <a:latin typeface="Times New Roman" panose="02020603050405020304" pitchFamily="18" charset="0"/>
                <a:cs typeface="Times New Roman" panose="02020603050405020304" pitchFamily="18" charset="0"/>
              </a:rPr>
              <a:t>Incorporate additional constraints (power, terrain, population density).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defRPr sz="1800"/>
            </a:pPr>
            <a:r>
              <a:rPr lang="en-US" sz="2400" dirty="0">
                <a:latin typeface="Times New Roman" panose="02020603050405020304" pitchFamily="18" charset="0"/>
                <a:cs typeface="Times New Roman" panose="02020603050405020304" pitchFamily="18" charset="0"/>
              </a:rPr>
              <a:t>Use advanced ML algorithms like DBSCAN or reinforcement learning for placement refinement.</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defRPr sz="1800"/>
            </a:pPr>
            <a:r>
              <a:rPr lang="en-US" sz="2400" dirty="0">
                <a:latin typeface="Times New Roman" panose="02020603050405020304" pitchFamily="18" charset="0"/>
                <a:cs typeface="Times New Roman" panose="02020603050405020304" pitchFamily="18" charset="0"/>
              </a:rPr>
              <a:t>Deploy the platform on a cloud-based Spark cluster for scalability.</a:t>
            </a:r>
          </a:p>
        </p:txBody>
      </p:sp>
    </p:spTree>
    <p:extLst>
      <p:ext uri="{BB962C8B-B14F-4D97-AF65-F5344CB8AC3E}">
        <p14:creationId xmlns:p14="http://schemas.microsoft.com/office/powerpoint/2010/main" val="192831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TotalTime>
  <Words>579</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Verdana</vt:lpstr>
      <vt:lpstr>Wingdings</vt:lpstr>
      <vt:lpstr>Office Theme</vt:lpstr>
      <vt:lpstr>Department of Artificial Intelligence and Data Science</vt:lpstr>
      <vt:lpstr>Problem Statement and Motivation</vt:lpstr>
      <vt:lpstr>Existing System</vt:lpstr>
      <vt:lpstr>Objectives</vt:lpstr>
      <vt:lpstr>Abstract</vt:lpstr>
      <vt:lpstr>ARCHITECTURE DIAGRAM</vt:lpstr>
      <vt:lpstr>Tools and Technologies</vt:lpstr>
      <vt:lpstr>Results and Outcomes</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dc:title>
  <dc:creator>New</dc:creator>
  <cp:lastModifiedBy>Padmavathy R</cp:lastModifiedBy>
  <cp:revision>4</cp:revision>
  <dcterms:created xsi:type="dcterms:W3CDTF">2025-10-09T14:42:03Z</dcterms:created>
  <dcterms:modified xsi:type="dcterms:W3CDTF">2025-10-29T18:39:49Z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2025-10-09T00:00:00Z</vt:filetime>
  </property>
  <property fmtid="{D5CDD505-2E9C-101B-9397-08002B2CF9AE}" pid="3" name="LastSaved">
    <vt:filetime>2025-10-09T00:00:00Z</vt:filetime>
  </property>
</Properties>
</file>