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elegraf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Canva Sans" charset="1" panose="020B0503030501040103"/>
      <p:regular r:id="rId19"/>
    </p:embeddedFont>
    <p:embeddedFont>
      <p:font typeface="Poppins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7904" y="847424"/>
            <a:ext cx="16230600" cy="642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83"/>
              </a:lnSpc>
              <a:spcBef>
                <a:spcPct val="0"/>
              </a:spcBef>
            </a:pPr>
            <a:r>
              <a:rPr lang="en-US" b="true" sz="11988" spc="-53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Real -Time Competitor Strategy Tracker for E-commerce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485235"/>
            <a:ext cx="4334598" cy="1139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7"/>
              </a:lnSpc>
              <a:spcBef>
                <a:spcPct val="0"/>
              </a:spcBef>
            </a:pPr>
            <a:r>
              <a:rPr lang="en-US" b="true" sz="6255" spc="-28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Batch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219264">
            <a:off x="1816539" y="987047"/>
            <a:ext cx="16505974" cy="7495349"/>
            <a:chOff x="0" y="0"/>
            <a:chExt cx="4347252" cy="1974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7252" cy="1974084"/>
            </a:xfrm>
            <a:custGeom>
              <a:avLst/>
              <a:gdLst/>
              <a:ahLst/>
              <a:cxnLst/>
              <a:rect r="r" b="b" t="t" l="l"/>
              <a:pathLst>
                <a:path h="1974084" w="4347252">
                  <a:moveTo>
                    <a:pt x="26266" y="0"/>
                  </a:moveTo>
                  <a:lnTo>
                    <a:pt x="4320986" y="0"/>
                  </a:lnTo>
                  <a:cubicBezTo>
                    <a:pt x="4327952" y="0"/>
                    <a:pt x="4334633" y="2767"/>
                    <a:pt x="4339559" y="7693"/>
                  </a:cubicBezTo>
                  <a:cubicBezTo>
                    <a:pt x="4344485" y="12619"/>
                    <a:pt x="4347252" y="19300"/>
                    <a:pt x="4347252" y="26266"/>
                  </a:cubicBezTo>
                  <a:lnTo>
                    <a:pt x="4347252" y="1947818"/>
                  </a:lnTo>
                  <a:cubicBezTo>
                    <a:pt x="4347252" y="1954784"/>
                    <a:pt x="4344485" y="1961465"/>
                    <a:pt x="4339559" y="1966391"/>
                  </a:cubicBezTo>
                  <a:cubicBezTo>
                    <a:pt x="4334633" y="1971316"/>
                    <a:pt x="4327952" y="1974084"/>
                    <a:pt x="4320986" y="1974084"/>
                  </a:cubicBezTo>
                  <a:lnTo>
                    <a:pt x="26266" y="1974084"/>
                  </a:lnTo>
                  <a:cubicBezTo>
                    <a:pt x="19300" y="1974084"/>
                    <a:pt x="12619" y="1971316"/>
                    <a:pt x="7693" y="1966391"/>
                  </a:cubicBezTo>
                  <a:cubicBezTo>
                    <a:pt x="2767" y="1961465"/>
                    <a:pt x="0" y="1954784"/>
                    <a:pt x="0" y="1947818"/>
                  </a:cubicBezTo>
                  <a:lnTo>
                    <a:pt x="0" y="26266"/>
                  </a:lnTo>
                  <a:cubicBezTo>
                    <a:pt x="0" y="19300"/>
                    <a:pt x="2767" y="12619"/>
                    <a:pt x="7693" y="7693"/>
                  </a:cubicBezTo>
                  <a:cubicBezTo>
                    <a:pt x="12619" y="2767"/>
                    <a:pt x="19300" y="0"/>
                    <a:pt x="262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20000"/>
                  </a:srgbClr>
                </a:gs>
                <a:gs pos="50000">
                  <a:srgbClr val="EB0000">
                    <a:alpha val="20000"/>
                  </a:srgbClr>
                </a:gs>
                <a:gs pos="100000">
                  <a:srgbClr val="A000EB">
                    <a:alpha val="2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47252" cy="2040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1786685"/>
            <a:ext cx="16455314" cy="8138978"/>
            <a:chOff x="0" y="0"/>
            <a:chExt cx="4333910" cy="21435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33910" cy="2143599"/>
            </a:xfrm>
            <a:custGeom>
              <a:avLst/>
              <a:gdLst/>
              <a:ahLst/>
              <a:cxnLst/>
              <a:rect r="r" b="b" t="t" l="l"/>
              <a:pathLst>
                <a:path h="2143599" w="4333910">
                  <a:moveTo>
                    <a:pt x="26347" y="0"/>
                  </a:moveTo>
                  <a:lnTo>
                    <a:pt x="4307563" y="0"/>
                  </a:lnTo>
                  <a:cubicBezTo>
                    <a:pt x="4322114" y="0"/>
                    <a:pt x="4333910" y="11796"/>
                    <a:pt x="4333910" y="26347"/>
                  </a:cubicBezTo>
                  <a:lnTo>
                    <a:pt x="4333910" y="2117252"/>
                  </a:lnTo>
                  <a:cubicBezTo>
                    <a:pt x="4333910" y="2124240"/>
                    <a:pt x="4331134" y="2130941"/>
                    <a:pt x="4326193" y="2135882"/>
                  </a:cubicBezTo>
                  <a:cubicBezTo>
                    <a:pt x="4321252" y="2140823"/>
                    <a:pt x="4314551" y="2143599"/>
                    <a:pt x="4307563" y="2143599"/>
                  </a:cubicBezTo>
                  <a:lnTo>
                    <a:pt x="26347" y="2143599"/>
                  </a:lnTo>
                  <a:cubicBezTo>
                    <a:pt x="11796" y="2143599"/>
                    <a:pt x="0" y="2131803"/>
                    <a:pt x="0" y="2117252"/>
                  </a:cubicBezTo>
                  <a:lnTo>
                    <a:pt x="0" y="26347"/>
                  </a:lnTo>
                  <a:cubicBezTo>
                    <a:pt x="0" y="19359"/>
                    <a:pt x="2776" y="12658"/>
                    <a:pt x="7717" y="7717"/>
                  </a:cubicBezTo>
                  <a:cubicBezTo>
                    <a:pt x="12658" y="2776"/>
                    <a:pt x="19359" y="0"/>
                    <a:pt x="26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333910" cy="2210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31818" y="485745"/>
            <a:ext cx="10440905" cy="114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b="true" sz="7919" spc="-35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Future Improvements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42635"/>
            <a:ext cx="15627274" cy="7518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789" indent="-343394" lvl="1">
              <a:lnSpc>
                <a:spcPts val="5439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Upgrade from ARIMA to deep learning models (LSTMs, Transformers).</a:t>
            </a:r>
          </a:p>
          <a:p>
            <a:pPr algn="l">
              <a:lnSpc>
                <a:spcPts val="5439"/>
              </a:lnSpc>
            </a:pPr>
          </a:p>
          <a:p>
            <a:pPr algn="l" marL="686789" indent="-343394" lvl="1">
              <a:lnSpc>
                <a:spcPts val="5439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Incorporate economic factors (inflation, supply chain disruptions).</a:t>
            </a:r>
          </a:p>
          <a:p>
            <a:pPr algn="l">
              <a:lnSpc>
                <a:spcPts val="5439"/>
              </a:lnSpc>
            </a:pPr>
          </a:p>
          <a:p>
            <a:pPr algn="l" marL="686789" indent="-343394" lvl="1">
              <a:lnSpc>
                <a:spcPts val="5439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social media sentiment &amp; influencer impact.</a:t>
            </a:r>
          </a:p>
          <a:p>
            <a:pPr algn="l">
              <a:lnSpc>
                <a:spcPts val="5439"/>
              </a:lnSpc>
            </a:pPr>
          </a:p>
          <a:p>
            <a:pPr algn="l" marL="686789" indent="-343394" lvl="1">
              <a:lnSpc>
                <a:spcPts val="5439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AI-driven personalized offers based on user behavior.</a:t>
            </a:r>
          </a:p>
          <a:p>
            <a:pPr algn="l">
              <a:lnSpc>
                <a:spcPts val="5439"/>
              </a:lnSpc>
            </a:pPr>
          </a:p>
          <a:p>
            <a:pPr algn="l" marL="686789" indent="-343394" lvl="1">
              <a:lnSpc>
                <a:spcPts val="5439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Expand data collection from more e-commerce platforms.</a:t>
            </a:r>
          </a:p>
          <a:p>
            <a:pPr algn="l">
              <a:lnSpc>
                <a:spcPts val="5439"/>
              </a:lnSpc>
            </a:pPr>
          </a:p>
          <a:p>
            <a:pPr algn="l" marL="686789" indent="-343394" lvl="1">
              <a:lnSpc>
                <a:spcPts val="5439"/>
              </a:lnSpc>
              <a:buFont typeface="Arial"/>
              <a:buChar char="•"/>
            </a:pPr>
            <a:r>
              <a:rPr lang="en-US" sz="31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Integrate additional product categories for comprehensive analysis.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30124" y="3582988"/>
            <a:ext cx="15427751" cy="364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b="true" sz="9999" spc="-44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You!</a:t>
            </a:r>
          </a:p>
          <a:p>
            <a:pPr algn="ctr">
              <a:lnSpc>
                <a:spcPts val="7000"/>
              </a:lnSpc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4672" y="323876"/>
            <a:ext cx="7586097" cy="114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b="true" sz="7919" spc="-35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48844"/>
            <a:ext cx="15824628" cy="760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2630" indent="-306315" lvl="1">
              <a:lnSpc>
                <a:spcPts val="4313"/>
              </a:lnSpc>
              <a:buFont typeface="Arial"/>
              <a:buChar char="•"/>
            </a:pPr>
            <a:r>
              <a:rPr lang="en-US" sz="28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Real-Time Competitor Strategy Tracker helps businesses stay ahead in e-commerce with real-time insights, alerts, and analytics.</a:t>
            </a:r>
          </a:p>
          <a:p>
            <a:pPr algn="just">
              <a:lnSpc>
                <a:spcPts val="4313"/>
              </a:lnSpc>
            </a:pPr>
          </a:p>
          <a:p>
            <a:pPr algn="just" marL="612630" indent="-306315" lvl="1">
              <a:lnSpc>
                <a:spcPts val="4313"/>
              </a:lnSpc>
              <a:buFont typeface="Arial"/>
              <a:buChar char="•"/>
            </a:pPr>
            <a:r>
              <a:rPr lang="en-US" sz="28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identifies market trends, optimizes pricing, and tailors promotions to enhance competitiveness.</a:t>
            </a:r>
          </a:p>
          <a:p>
            <a:pPr algn="just">
              <a:lnSpc>
                <a:spcPts val="4313"/>
              </a:lnSpc>
            </a:pPr>
          </a:p>
          <a:p>
            <a:pPr algn="just" marL="612630" indent="-306315" lvl="1">
              <a:lnSpc>
                <a:spcPts val="4313"/>
              </a:lnSpc>
              <a:buFont typeface="Arial"/>
              <a:buChar char="•"/>
            </a:pPr>
            <a:r>
              <a:rPr lang="en-US" sz="28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Seamlessly integrating with e-commerce systems, it ensures ease of use, security, and scalability.</a:t>
            </a:r>
          </a:p>
          <a:p>
            <a:pPr algn="just">
              <a:lnSpc>
                <a:spcPts val="4313"/>
              </a:lnSpc>
            </a:pPr>
          </a:p>
          <a:p>
            <a:pPr algn="just" marL="612630" indent="-306315" lvl="1">
              <a:lnSpc>
                <a:spcPts val="4313"/>
              </a:lnSpc>
              <a:buFont typeface="Arial"/>
              <a:buChar char="•"/>
            </a:pPr>
            <a:r>
              <a:rPr lang="en-US" sz="28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AI-driven insights, automated data collection, and competitor benchmarking, businesses can make informed decisions and uncover new opportunities.</a:t>
            </a:r>
          </a:p>
          <a:p>
            <a:pPr algn="just">
              <a:lnSpc>
                <a:spcPts val="4313"/>
              </a:lnSpc>
            </a:pPr>
          </a:p>
          <a:p>
            <a:pPr algn="just" marL="612630" indent="-306315" lvl="1">
              <a:lnSpc>
                <a:spcPts val="4313"/>
              </a:lnSpc>
              <a:buFont typeface="Arial"/>
              <a:buChar char="•"/>
            </a:pPr>
            <a:r>
              <a:rPr lang="en-US" sz="28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Its multi-platform support and user-friendly dashboard make it essential for thriving in a dynamic market.</a:t>
            </a:r>
          </a:p>
        </p:txBody>
      </p:sp>
      <p:grpSp>
        <p:nvGrpSpPr>
          <p:cNvPr name="Group 4" id="4"/>
          <p:cNvGrpSpPr/>
          <p:nvPr/>
        </p:nvGrpSpPr>
        <p:grpSpPr>
          <a:xfrm rot="-1219264">
            <a:off x="-2156946" y="1637163"/>
            <a:ext cx="20607083" cy="7495349"/>
            <a:chOff x="0" y="0"/>
            <a:chExt cx="5427380" cy="1974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427380" cy="1974084"/>
            </a:xfrm>
            <a:custGeom>
              <a:avLst/>
              <a:gdLst/>
              <a:ahLst/>
              <a:cxnLst/>
              <a:rect r="r" b="b" t="t" l="l"/>
              <a:pathLst>
                <a:path h="1974084" w="5427380">
                  <a:moveTo>
                    <a:pt x="21039" y="0"/>
                  </a:moveTo>
                  <a:lnTo>
                    <a:pt x="5406341" y="0"/>
                  </a:lnTo>
                  <a:cubicBezTo>
                    <a:pt x="5411921" y="0"/>
                    <a:pt x="5417272" y="2217"/>
                    <a:pt x="5421218" y="6162"/>
                  </a:cubicBezTo>
                  <a:cubicBezTo>
                    <a:pt x="5425163" y="10108"/>
                    <a:pt x="5427380" y="15459"/>
                    <a:pt x="5427380" y="21039"/>
                  </a:cubicBezTo>
                  <a:lnTo>
                    <a:pt x="5427380" y="1953045"/>
                  </a:lnTo>
                  <a:cubicBezTo>
                    <a:pt x="5427380" y="1964664"/>
                    <a:pt x="5417961" y="1974084"/>
                    <a:pt x="5406341" y="1974084"/>
                  </a:cubicBezTo>
                  <a:lnTo>
                    <a:pt x="21039" y="1974084"/>
                  </a:lnTo>
                  <a:cubicBezTo>
                    <a:pt x="9419" y="1974084"/>
                    <a:pt x="0" y="1964664"/>
                    <a:pt x="0" y="1953045"/>
                  </a:cubicBezTo>
                  <a:lnTo>
                    <a:pt x="0" y="21039"/>
                  </a:lnTo>
                  <a:cubicBezTo>
                    <a:pt x="0" y="9419"/>
                    <a:pt x="9419" y="0"/>
                    <a:pt x="210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"/>
                  </a:srgbClr>
                </a:gs>
                <a:gs pos="50000">
                  <a:srgbClr val="EB0000">
                    <a:alpha val="10000"/>
                  </a:srgbClr>
                </a:gs>
                <a:gs pos="100000">
                  <a:srgbClr val="A000EB">
                    <a:alpha val="1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5427380" cy="2040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219264">
            <a:off x="16105790" y="3534922"/>
            <a:ext cx="2318462" cy="406398"/>
            <a:chOff x="0" y="0"/>
            <a:chExt cx="610624" cy="1070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0624" cy="107035"/>
            </a:xfrm>
            <a:custGeom>
              <a:avLst/>
              <a:gdLst/>
              <a:ahLst/>
              <a:cxnLst/>
              <a:rect r="r" b="b" t="t" l="l"/>
              <a:pathLst>
                <a:path h="107035" w="610624">
                  <a:moveTo>
                    <a:pt x="53517" y="0"/>
                  </a:moveTo>
                  <a:lnTo>
                    <a:pt x="557106" y="0"/>
                  </a:lnTo>
                  <a:cubicBezTo>
                    <a:pt x="586663" y="0"/>
                    <a:pt x="610624" y="23961"/>
                    <a:pt x="610624" y="53517"/>
                  </a:cubicBezTo>
                  <a:lnTo>
                    <a:pt x="610624" y="53517"/>
                  </a:lnTo>
                  <a:cubicBezTo>
                    <a:pt x="610624" y="83074"/>
                    <a:pt x="586663" y="107035"/>
                    <a:pt x="557106" y="107035"/>
                  </a:cubicBezTo>
                  <a:lnTo>
                    <a:pt x="53517" y="107035"/>
                  </a:lnTo>
                  <a:cubicBezTo>
                    <a:pt x="23961" y="107035"/>
                    <a:pt x="0" y="83074"/>
                    <a:pt x="0" y="53517"/>
                  </a:cubicBezTo>
                  <a:lnTo>
                    <a:pt x="0" y="53517"/>
                  </a:lnTo>
                  <a:cubicBezTo>
                    <a:pt x="0" y="23961"/>
                    <a:pt x="23961" y="0"/>
                    <a:pt x="535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20000"/>
                  </a:srgbClr>
                </a:gs>
                <a:gs pos="50000">
                  <a:srgbClr val="EB0000">
                    <a:alpha val="20000"/>
                  </a:srgbClr>
                </a:gs>
                <a:gs pos="100000">
                  <a:srgbClr val="A000EB">
                    <a:alpha val="2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610624" cy="173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00215" y="705423"/>
            <a:ext cx="9670232" cy="114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b="true" sz="7919" spc="-35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7790" y="2422893"/>
            <a:ext cx="16507231" cy="587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Monitoring competitor pricing, discount strategies, and customer sentiment across various e-commerce platforms.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Scraping and integrating data from multiple sources, such as e-commerce and listing sites.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Generating strategic insights and recommending responsive actions to optimize pricing and promotions.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Providing actionable, data-driven strategies to help e-commerce businesses maintain a competitive edge in the fast-paced online retail environment.</a:t>
            </a:r>
          </a:p>
        </p:txBody>
      </p:sp>
      <p:grpSp>
        <p:nvGrpSpPr>
          <p:cNvPr name="Group 7" id="7"/>
          <p:cNvGrpSpPr/>
          <p:nvPr/>
        </p:nvGrpSpPr>
        <p:grpSpPr>
          <a:xfrm rot="-1219264">
            <a:off x="-4951325" y="4481336"/>
            <a:ext cx="16505974" cy="7495349"/>
            <a:chOff x="0" y="0"/>
            <a:chExt cx="4347252" cy="19740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47252" cy="1974084"/>
            </a:xfrm>
            <a:custGeom>
              <a:avLst/>
              <a:gdLst/>
              <a:ahLst/>
              <a:cxnLst/>
              <a:rect r="r" b="b" t="t" l="l"/>
              <a:pathLst>
                <a:path h="1974084" w="4347252">
                  <a:moveTo>
                    <a:pt x="26266" y="0"/>
                  </a:moveTo>
                  <a:lnTo>
                    <a:pt x="4320986" y="0"/>
                  </a:lnTo>
                  <a:cubicBezTo>
                    <a:pt x="4327952" y="0"/>
                    <a:pt x="4334633" y="2767"/>
                    <a:pt x="4339559" y="7693"/>
                  </a:cubicBezTo>
                  <a:cubicBezTo>
                    <a:pt x="4344485" y="12619"/>
                    <a:pt x="4347252" y="19300"/>
                    <a:pt x="4347252" y="26266"/>
                  </a:cubicBezTo>
                  <a:lnTo>
                    <a:pt x="4347252" y="1947818"/>
                  </a:lnTo>
                  <a:cubicBezTo>
                    <a:pt x="4347252" y="1954784"/>
                    <a:pt x="4344485" y="1961465"/>
                    <a:pt x="4339559" y="1966391"/>
                  </a:cubicBezTo>
                  <a:cubicBezTo>
                    <a:pt x="4334633" y="1971316"/>
                    <a:pt x="4327952" y="1974084"/>
                    <a:pt x="4320986" y="1974084"/>
                  </a:cubicBezTo>
                  <a:lnTo>
                    <a:pt x="26266" y="1974084"/>
                  </a:lnTo>
                  <a:cubicBezTo>
                    <a:pt x="19300" y="1974084"/>
                    <a:pt x="12619" y="1971316"/>
                    <a:pt x="7693" y="1966391"/>
                  </a:cubicBezTo>
                  <a:cubicBezTo>
                    <a:pt x="2767" y="1961465"/>
                    <a:pt x="0" y="1954784"/>
                    <a:pt x="0" y="1947818"/>
                  </a:cubicBezTo>
                  <a:lnTo>
                    <a:pt x="0" y="26266"/>
                  </a:lnTo>
                  <a:cubicBezTo>
                    <a:pt x="0" y="19300"/>
                    <a:pt x="2767" y="12619"/>
                    <a:pt x="7693" y="7693"/>
                  </a:cubicBezTo>
                  <a:cubicBezTo>
                    <a:pt x="12619" y="2767"/>
                    <a:pt x="19300" y="0"/>
                    <a:pt x="262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2000"/>
                  </a:srgbClr>
                </a:gs>
                <a:gs pos="50000">
                  <a:srgbClr val="EB0000">
                    <a:alpha val="12000"/>
                  </a:srgbClr>
                </a:gs>
                <a:gs pos="100000">
                  <a:srgbClr val="A000EB">
                    <a:alpha val="12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4347252" cy="2040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219264">
            <a:off x="1816539" y="987047"/>
            <a:ext cx="16505974" cy="7495349"/>
            <a:chOff x="0" y="0"/>
            <a:chExt cx="4347252" cy="1974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7252" cy="1974084"/>
            </a:xfrm>
            <a:custGeom>
              <a:avLst/>
              <a:gdLst/>
              <a:ahLst/>
              <a:cxnLst/>
              <a:rect r="r" b="b" t="t" l="l"/>
              <a:pathLst>
                <a:path h="1974084" w="4347252">
                  <a:moveTo>
                    <a:pt x="26266" y="0"/>
                  </a:moveTo>
                  <a:lnTo>
                    <a:pt x="4320986" y="0"/>
                  </a:lnTo>
                  <a:cubicBezTo>
                    <a:pt x="4327952" y="0"/>
                    <a:pt x="4334633" y="2767"/>
                    <a:pt x="4339559" y="7693"/>
                  </a:cubicBezTo>
                  <a:cubicBezTo>
                    <a:pt x="4344485" y="12619"/>
                    <a:pt x="4347252" y="19300"/>
                    <a:pt x="4347252" y="26266"/>
                  </a:cubicBezTo>
                  <a:lnTo>
                    <a:pt x="4347252" y="1947818"/>
                  </a:lnTo>
                  <a:cubicBezTo>
                    <a:pt x="4347252" y="1954784"/>
                    <a:pt x="4344485" y="1961465"/>
                    <a:pt x="4339559" y="1966391"/>
                  </a:cubicBezTo>
                  <a:cubicBezTo>
                    <a:pt x="4334633" y="1971316"/>
                    <a:pt x="4327952" y="1974084"/>
                    <a:pt x="4320986" y="1974084"/>
                  </a:cubicBezTo>
                  <a:lnTo>
                    <a:pt x="26266" y="1974084"/>
                  </a:lnTo>
                  <a:cubicBezTo>
                    <a:pt x="19300" y="1974084"/>
                    <a:pt x="12619" y="1971316"/>
                    <a:pt x="7693" y="1966391"/>
                  </a:cubicBezTo>
                  <a:cubicBezTo>
                    <a:pt x="2767" y="1961465"/>
                    <a:pt x="0" y="1954784"/>
                    <a:pt x="0" y="1947818"/>
                  </a:cubicBezTo>
                  <a:lnTo>
                    <a:pt x="0" y="26266"/>
                  </a:lnTo>
                  <a:cubicBezTo>
                    <a:pt x="0" y="19300"/>
                    <a:pt x="2767" y="12619"/>
                    <a:pt x="7693" y="7693"/>
                  </a:cubicBezTo>
                  <a:cubicBezTo>
                    <a:pt x="12619" y="2767"/>
                    <a:pt x="19300" y="0"/>
                    <a:pt x="262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20000"/>
                  </a:srgbClr>
                </a:gs>
                <a:gs pos="50000">
                  <a:srgbClr val="EB0000">
                    <a:alpha val="20000"/>
                  </a:srgbClr>
                </a:gs>
                <a:gs pos="100000">
                  <a:srgbClr val="A000EB">
                    <a:alpha val="2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47252" cy="2040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66675" y="1848484"/>
            <a:ext cx="12702479" cy="7499107"/>
            <a:chOff x="0" y="0"/>
            <a:chExt cx="3345509" cy="19750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45509" cy="1975074"/>
            </a:xfrm>
            <a:custGeom>
              <a:avLst/>
              <a:gdLst/>
              <a:ahLst/>
              <a:cxnLst/>
              <a:rect r="r" b="b" t="t" l="l"/>
              <a:pathLst>
                <a:path h="1975074" w="3345509">
                  <a:moveTo>
                    <a:pt x="34131" y="0"/>
                  </a:moveTo>
                  <a:lnTo>
                    <a:pt x="3311378" y="0"/>
                  </a:lnTo>
                  <a:cubicBezTo>
                    <a:pt x="3320430" y="0"/>
                    <a:pt x="3329112" y="3596"/>
                    <a:pt x="3335512" y="9997"/>
                  </a:cubicBezTo>
                  <a:cubicBezTo>
                    <a:pt x="3341913" y="16398"/>
                    <a:pt x="3345509" y="25079"/>
                    <a:pt x="3345509" y="34131"/>
                  </a:cubicBezTo>
                  <a:lnTo>
                    <a:pt x="3345509" y="1940943"/>
                  </a:lnTo>
                  <a:cubicBezTo>
                    <a:pt x="3345509" y="1959793"/>
                    <a:pt x="3330228" y="1975074"/>
                    <a:pt x="3311378" y="1975074"/>
                  </a:cubicBezTo>
                  <a:lnTo>
                    <a:pt x="34131" y="1975074"/>
                  </a:lnTo>
                  <a:cubicBezTo>
                    <a:pt x="25079" y="1975074"/>
                    <a:pt x="16398" y="1971478"/>
                    <a:pt x="9997" y="1965077"/>
                  </a:cubicBezTo>
                  <a:cubicBezTo>
                    <a:pt x="3596" y="1958676"/>
                    <a:pt x="0" y="1949995"/>
                    <a:pt x="0" y="1940943"/>
                  </a:cubicBezTo>
                  <a:lnTo>
                    <a:pt x="0" y="34131"/>
                  </a:lnTo>
                  <a:cubicBezTo>
                    <a:pt x="0" y="25079"/>
                    <a:pt x="3596" y="16398"/>
                    <a:pt x="9997" y="9997"/>
                  </a:cubicBezTo>
                  <a:cubicBezTo>
                    <a:pt x="16398" y="3596"/>
                    <a:pt x="25079" y="0"/>
                    <a:pt x="341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334550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62161" y="3213802"/>
            <a:ext cx="11511508" cy="4673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5387" indent="-357694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Analyzing competitor prices and discounts</a:t>
            </a:r>
          </a:p>
          <a:p>
            <a:pPr algn="l">
              <a:lnSpc>
                <a:spcPts val="4638"/>
              </a:lnSpc>
            </a:pPr>
          </a:p>
          <a:p>
            <a:pPr algn="l" marL="715387" indent="-357694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Sentiment analysis of customer reviews</a:t>
            </a:r>
          </a:p>
          <a:p>
            <a:pPr algn="l">
              <a:lnSpc>
                <a:spcPts val="4638"/>
              </a:lnSpc>
            </a:pPr>
          </a:p>
          <a:p>
            <a:pPr algn="l" marL="715387" indent="-357694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Predicting future discounts</a:t>
            </a:r>
          </a:p>
          <a:p>
            <a:pPr algn="l">
              <a:lnSpc>
                <a:spcPts val="4638"/>
              </a:lnSpc>
            </a:pPr>
          </a:p>
          <a:p>
            <a:pPr algn="l" marL="715387" indent="-357694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Generating actionable strategy recommendations</a:t>
            </a:r>
          </a:p>
          <a:p>
            <a:pPr algn="l">
              <a:lnSpc>
                <a:spcPts val="463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124866" y="705423"/>
            <a:ext cx="7586097" cy="114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b="true" sz="7919" spc="-35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985" y="1989304"/>
            <a:ext cx="16821250" cy="7416658"/>
            <a:chOff x="0" y="0"/>
            <a:chExt cx="4430288" cy="19533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30288" cy="1953358"/>
            </a:xfrm>
            <a:custGeom>
              <a:avLst/>
              <a:gdLst/>
              <a:ahLst/>
              <a:cxnLst/>
              <a:rect r="r" b="b" t="t" l="l"/>
              <a:pathLst>
                <a:path h="1953358" w="4430288">
                  <a:moveTo>
                    <a:pt x="23473" y="0"/>
                  </a:moveTo>
                  <a:lnTo>
                    <a:pt x="4406816" y="0"/>
                  </a:lnTo>
                  <a:cubicBezTo>
                    <a:pt x="4419779" y="0"/>
                    <a:pt x="4430288" y="10509"/>
                    <a:pt x="4430288" y="23473"/>
                  </a:cubicBezTo>
                  <a:lnTo>
                    <a:pt x="4430288" y="1929886"/>
                  </a:lnTo>
                  <a:cubicBezTo>
                    <a:pt x="4430288" y="1936111"/>
                    <a:pt x="4427815" y="1942082"/>
                    <a:pt x="4423413" y="1946484"/>
                  </a:cubicBezTo>
                  <a:cubicBezTo>
                    <a:pt x="4419011" y="1950886"/>
                    <a:pt x="4413041" y="1953358"/>
                    <a:pt x="4406816" y="1953358"/>
                  </a:cubicBezTo>
                  <a:lnTo>
                    <a:pt x="23473" y="1953358"/>
                  </a:lnTo>
                  <a:cubicBezTo>
                    <a:pt x="10509" y="1953358"/>
                    <a:pt x="0" y="1942849"/>
                    <a:pt x="0" y="1929886"/>
                  </a:cubicBezTo>
                  <a:lnTo>
                    <a:pt x="0" y="23473"/>
                  </a:lnTo>
                  <a:cubicBezTo>
                    <a:pt x="0" y="10509"/>
                    <a:pt x="10509" y="0"/>
                    <a:pt x="234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430288" cy="2020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89472" y="5062986"/>
            <a:ext cx="1759540" cy="1010547"/>
            <a:chOff x="0" y="0"/>
            <a:chExt cx="626533" cy="3598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6533" cy="359833"/>
            </a:xfrm>
            <a:custGeom>
              <a:avLst/>
              <a:gdLst/>
              <a:ahLst/>
              <a:cxnLst/>
              <a:rect r="r" b="b" t="t" l="l"/>
              <a:pathLst>
                <a:path h="359833" w="626533">
                  <a:moveTo>
                    <a:pt x="0" y="0"/>
                  </a:moveTo>
                  <a:lnTo>
                    <a:pt x="626533" y="0"/>
                  </a:lnTo>
                  <a:lnTo>
                    <a:pt x="6265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2653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Web Scraping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08324" y="5062986"/>
            <a:ext cx="1879401" cy="1010547"/>
            <a:chOff x="0" y="0"/>
            <a:chExt cx="669213" cy="3598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9213" cy="359833"/>
            </a:xfrm>
            <a:custGeom>
              <a:avLst/>
              <a:gdLst/>
              <a:ahLst/>
              <a:cxnLst/>
              <a:rect r="r" b="b" t="t" l="l"/>
              <a:pathLst>
                <a:path h="359833" w="669213">
                  <a:moveTo>
                    <a:pt x="0" y="0"/>
                  </a:moveTo>
                  <a:lnTo>
                    <a:pt x="669213" y="0"/>
                  </a:lnTo>
                  <a:lnTo>
                    <a:pt x="66921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6921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 Preprocessing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789472" y="3420848"/>
            <a:ext cx="1759540" cy="1010547"/>
            <a:chOff x="0" y="0"/>
            <a:chExt cx="626533" cy="3598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6533" cy="359833"/>
            </a:xfrm>
            <a:custGeom>
              <a:avLst/>
              <a:gdLst/>
              <a:ahLst/>
              <a:cxnLst/>
              <a:rect r="r" b="b" t="t" l="l"/>
              <a:pathLst>
                <a:path h="359833" w="626533">
                  <a:moveTo>
                    <a:pt x="0" y="0"/>
                  </a:moveTo>
                  <a:lnTo>
                    <a:pt x="626533" y="0"/>
                  </a:lnTo>
                  <a:lnTo>
                    <a:pt x="6265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26533" cy="397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Amazon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086493" y="5062986"/>
            <a:ext cx="1759540" cy="1010547"/>
            <a:chOff x="0" y="0"/>
            <a:chExt cx="626533" cy="3598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6533" cy="359833"/>
            </a:xfrm>
            <a:custGeom>
              <a:avLst/>
              <a:gdLst/>
              <a:ahLst/>
              <a:cxnLst/>
              <a:rect r="r" b="b" t="t" l="l"/>
              <a:pathLst>
                <a:path h="359833" w="626533">
                  <a:moveTo>
                    <a:pt x="0" y="0"/>
                  </a:moveTo>
                  <a:lnTo>
                    <a:pt x="626533" y="0"/>
                  </a:lnTo>
                  <a:lnTo>
                    <a:pt x="6265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2653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 Files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912086" y="6721774"/>
            <a:ext cx="1759540" cy="1010547"/>
            <a:chOff x="0" y="0"/>
            <a:chExt cx="626533" cy="3598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6533" cy="359833"/>
            </a:xfrm>
            <a:custGeom>
              <a:avLst/>
              <a:gdLst/>
              <a:ahLst/>
              <a:cxnLst/>
              <a:rect r="r" b="b" t="t" l="l"/>
              <a:pathLst>
                <a:path h="359833" w="626533">
                  <a:moveTo>
                    <a:pt x="0" y="0"/>
                  </a:moveTo>
                  <a:lnTo>
                    <a:pt x="626533" y="0"/>
                  </a:lnTo>
                  <a:lnTo>
                    <a:pt x="6265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62653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Competitor data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328554" y="6721774"/>
            <a:ext cx="1759540" cy="1010547"/>
            <a:chOff x="0" y="0"/>
            <a:chExt cx="626533" cy="3598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6533" cy="359833"/>
            </a:xfrm>
            <a:custGeom>
              <a:avLst/>
              <a:gdLst/>
              <a:ahLst/>
              <a:cxnLst/>
              <a:rect r="r" b="b" t="t" l="l"/>
              <a:pathLst>
                <a:path h="359833" w="626533">
                  <a:moveTo>
                    <a:pt x="0" y="0"/>
                  </a:moveTo>
                  <a:lnTo>
                    <a:pt x="626533" y="0"/>
                  </a:lnTo>
                  <a:lnTo>
                    <a:pt x="6265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62653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Reviews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621583" y="3420848"/>
            <a:ext cx="1759540" cy="1010547"/>
            <a:chOff x="0" y="0"/>
            <a:chExt cx="626533" cy="35983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6533" cy="359833"/>
            </a:xfrm>
            <a:custGeom>
              <a:avLst/>
              <a:gdLst/>
              <a:ahLst/>
              <a:cxnLst/>
              <a:rect r="r" b="b" t="t" l="l"/>
              <a:pathLst>
                <a:path h="359833" w="626533">
                  <a:moveTo>
                    <a:pt x="0" y="0"/>
                  </a:moveTo>
                  <a:lnTo>
                    <a:pt x="626533" y="0"/>
                  </a:lnTo>
                  <a:lnTo>
                    <a:pt x="6265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62653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Sentiment Analysis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621583" y="6721774"/>
            <a:ext cx="1759540" cy="1010547"/>
            <a:chOff x="0" y="0"/>
            <a:chExt cx="626533" cy="35983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6533" cy="359833"/>
            </a:xfrm>
            <a:custGeom>
              <a:avLst/>
              <a:gdLst/>
              <a:ahLst/>
              <a:cxnLst/>
              <a:rect r="r" b="b" t="t" l="l"/>
              <a:pathLst>
                <a:path h="359833" w="626533">
                  <a:moveTo>
                    <a:pt x="0" y="0"/>
                  </a:moveTo>
                  <a:lnTo>
                    <a:pt x="626533" y="0"/>
                  </a:lnTo>
                  <a:lnTo>
                    <a:pt x="6265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62653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Forecasting (ARIMA)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980265" y="5163623"/>
            <a:ext cx="2423018" cy="1010547"/>
            <a:chOff x="0" y="0"/>
            <a:chExt cx="862783" cy="3598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62783" cy="359833"/>
            </a:xfrm>
            <a:custGeom>
              <a:avLst/>
              <a:gdLst/>
              <a:ahLst/>
              <a:cxnLst/>
              <a:rect r="r" b="b" t="t" l="l"/>
              <a:pathLst>
                <a:path h="359833" w="862783">
                  <a:moveTo>
                    <a:pt x="0" y="0"/>
                  </a:moveTo>
                  <a:lnTo>
                    <a:pt x="862783" y="0"/>
                  </a:lnTo>
                  <a:lnTo>
                    <a:pt x="86278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6278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Strategy Recommendations 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205004" y="3420848"/>
            <a:ext cx="1973538" cy="1010547"/>
            <a:chOff x="0" y="0"/>
            <a:chExt cx="702733" cy="3598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02733" cy="359833"/>
            </a:xfrm>
            <a:custGeom>
              <a:avLst/>
              <a:gdLst/>
              <a:ahLst/>
              <a:cxnLst/>
              <a:rect r="r" b="b" t="t" l="l"/>
              <a:pathLst>
                <a:path h="359833" w="702733">
                  <a:moveTo>
                    <a:pt x="0" y="0"/>
                  </a:moveTo>
                  <a:lnTo>
                    <a:pt x="702733" y="0"/>
                  </a:lnTo>
                  <a:lnTo>
                    <a:pt x="7027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70273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(LLaMA via GROQ API)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154293" y="3420848"/>
            <a:ext cx="1973538" cy="1010547"/>
            <a:chOff x="0" y="0"/>
            <a:chExt cx="702733" cy="3598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02733" cy="359833"/>
            </a:xfrm>
            <a:custGeom>
              <a:avLst/>
              <a:gdLst/>
              <a:ahLst/>
              <a:cxnLst/>
              <a:rect r="r" b="b" t="t" l="l"/>
              <a:pathLst>
                <a:path h="359833" w="702733">
                  <a:moveTo>
                    <a:pt x="0" y="0"/>
                  </a:moveTo>
                  <a:lnTo>
                    <a:pt x="702733" y="0"/>
                  </a:lnTo>
                  <a:lnTo>
                    <a:pt x="7027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70273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Streamlit UI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5154293" y="6721774"/>
            <a:ext cx="1973538" cy="1010547"/>
            <a:chOff x="0" y="0"/>
            <a:chExt cx="702733" cy="35983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02733" cy="359833"/>
            </a:xfrm>
            <a:custGeom>
              <a:avLst/>
              <a:gdLst/>
              <a:ahLst/>
              <a:cxnLst/>
              <a:rect r="r" b="b" t="t" l="l"/>
              <a:pathLst>
                <a:path h="359833" w="702733">
                  <a:moveTo>
                    <a:pt x="0" y="0"/>
                  </a:moveTo>
                  <a:lnTo>
                    <a:pt x="702733" y="0"/>
                  </a:lnTo>
                  <a:lnTo>
                    <a:pt x="702733" y="359833"/>
                  </a:lnTo>
                  <a:lnTo>
                    <a:pt x="0" y="359833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702733" cy="40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Slack API for Alerts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V="true">
            <a:off x="3669242" y="4431394"/>
            <a:ext cx="0" cy="631592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1028700" y="4944098"/>
            <a:ext cx="1161361" cy="1263183"/>
          </a:xfrm>
          <a:custGeom>
            <a:avLst/>
            <a:gdLst/>
            <a:ahLst/>
            <a:cxnLst/>
            <a:rect r="r" b="b" t="t" l="l"/>
            <a:pathLst>
              <a:path h="1263183" w="1161361">
                <a:moveTo>
                  <a:pt x="0" y="0"/>
                </a:moveTo>
                <a:lnTo>
                  <a:pt x="1161361" y="0"/>
                </a:lnTo>
                <a:lnTo>
                  <a:pt x="1161361" y="1263184"/>
                </a:lnTo>
                <a:lnTo>
                  <a:pt x="0" y="126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3" id="43"/>
          <p:cNvSpPr/>
          <p:nvPr/>
        </p:nvSpPr>
        <p:spPr>
          <a:xfrm flipH="true">
            <a:off x="2190061" y="5568259"/>
            <a:ext cx="599410" cy="7430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4549012" y="5568259"/>
            <a:ext cx="537481" cy="0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flipH="true">
            <a:off x="4791856" y="6073533"/>
            <a:ext cx="1174407" cy="648242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5966263" y="6073533"/>
            <a:ext cx="1242061" cy="648242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>
            <a:off x="6846033" y="5568259"/>
            <a:ext cx="362291" cy="0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 flipV="true">
            <a:off x="9087726" y="3926121"/>
            <a:ext cx="533858" cy="1642138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" id="49"/>
          <p:cNvSpPr/>
          <p:nvPr/>
        </p:nvSpPr>
        <p:spPr>
          <a:xfrm>
            <a:off x="9087726" y="5568259"/>
            <a:ext cx="533858" cy="1658788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0" id="50"/>
          <p:cNvSpPr/>
          <p:nvPr/>
        </p:nvSpPr>
        <p:spPr>
          <a:xfrm>
            <a:off x="11381124" y="3926121"/>
            <a:ext cx="599141" cy="1742775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 flipV="true">
            <a:off x="11381124" y="5668896"/>
            <a:ext cx="599141" cy="1558152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2" id="52"/>
          <p:cNvSpPr/>
          <p:nvPr/>
        </p:nvSpPr>
        <p:spPr>
          <a:xfrm flipV="true">
            <a:off x="13191774" y="4431394"/>
            <a:ext cx="0" cy="732228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 flipV="true">
            <a:off x="14403282" y="3926121"/>
            <a:ext cx="751010" cy="1742775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4" id="54"/>
          <p:cNvSpPr/>
          <p:nvPr/>
        </p:nvSpPr>
        <p:spPr>
          <a:xfrm>
            <a:off x="14403282" y="5668896"/>
            <a:ext cx="751010" cy="1558152"/>
          </a:xfrm>
          <a:prstGeom prst="line">
            <a:avLst/>
          </a:prstGeom>
          <a:ln cap="rnd" w="4762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5" id="55"/>
          <p:cNvSpPr txBox="true"/>
          <p:nvPr/>
        </p:nvSpPr>
        <p:spPr>
          <a:xfrm rot="0">
            <a:off x="1331818" y="705423"/>
            <a:ext cx="10440905" cy="114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b="true" sz="7919" spc="-35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219264">
            <a:off x="1816539" y="987047"/>
            <a:ext cx="16505974" cy="7495349"/>
            <a:chOff x="0" y="0"/>
            <a:chExt cx="4347252" cy="1974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7252" cy="1974084"/>
            </a:xfrm>
            <a:custGeom>
              <a:avLst/>
              <a:gdLst/>
              <a:ahLst/>
              <a:cxnLst/>
              <a:rect r="r" b="b" t="t" l="l"/>
              <a:pathLst>
                <a:path h="1974084" w="4347252">
                  <a:moveTo>
                    <a:pt x="26266" y="0"/>
                  </a:moveTo>
                  <a:lnTo>
                    <a:pt x="4320986" y="0"/>
                  </a:lnTo>
                  <a:cubicBezTo>
                    <a:pt x="4327952" y="0"/>
                    <a:pt x="4334633" y="2767"/>
                    <a:pt x="4339559" y="7693"/>
                  </a:cubicBezTo>
                  <a:cubicBezTo>
                    <a:pt x="4344485" y="12619"/>
                    <a:pt x="4347252" y="19300"/>
                    <a:pt x="4347252" y="26266"/>
                  </a:cubicBezTo>
                  <a:lnTo>
                    <a:pt x="4347252" y="1947818"/>
                  </a:lnTo>
                  <a:cubicBezTo>
                    <a:pt x="4347252" y="1954784"/>
                    <a:pt x="4344485" y="1961465"/>
                    <a:pt x="4339559" y="1966391"/>
                  </a:cubicBezTo>
                  <a:cubicBezTo>
                    <a:pt x="4334633" y="1971316"/>
                    <a:pt x="4327952" y="1974084"/>
                    <a:pt x="4320986" y="1974084"/>
                  </a:cubicBezTo>
                  <a:lnTo>
                    <a:pt x="26266" y="1974084"/>
                  </a:lnTo>
                  <a:cubicBezTo>
                    <a:pt x="19300" y="1974084"/>
                    <a:pt x="12619" y="1971316"/>
                    <a:pt x="7693" y="1966391"/>
                  </a:cubicBezTo>
                  <a:cubicBezTo>
                    <a:pt x="2767" y="1961465"/>
                    <a:pt x="0" y="1954784"/>
                    <a:pt x="0" y="1947818"/>
                  </a:cubicBezTo>
                  <a:lnTo>
                    <a:pt x="0" y="26266"/>
                  </a:lnTo>
                  <a:cubicBezTo>
                    <a:pt x="0" y="19300"/>
                    <a:pt x="2767" y="12619"/>
                    <a:pt x="7693" y="7693"/>
                  </a:cubicBezTo>
                  <a:cubicBezTo>
                    <a:pt x="12619" y="2767"/>
                    <a:pt x="19300" y="0"/>
                    <a:pt x="262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20000"/>
                  </a:srgbClr>
                </a:gs>
                <a:gs pos="50000">
                  <a:srgbClr val="EB0000">
                    <a:alpha val="20000"/>
                  </a:srgbClr>
                </a:gs>
                <a:gs pos="100000">
                  <a:srgbClr val="A000EB">
                    <a:alpha val="2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47252" cy="2040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93457" y="705423"/>
            <a:ext cx="13301085" cy="114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b="true" sz="7919" spc="-35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Features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511230" y="1848484"/>
            <a:ext cx="8986307" cy="7499107"/>
            <a:chOff x="0" y="0"/>
            <a:chExt cx="2366764" cy="1975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6764" cy="1975074"/>
            </a:xfrm>
            <a:custGeom>
              <a:avLst/>
              <a:gdLst/>
              <a:ahLst/>
              <a:cxnLst/>
              <a:rect r="r" b="b" t="t" l="l"/>
              <a:pathLst>
                <a:path h="1975074" w="2366764">
                  <a:moveTo>
                    <a:pt x="48245" y="0"/>
                  </a:moveTo>
                  <a:lnTo>
                    <a:pt x="2318519" y="0"/>
                  </a:lnTo>
                  <a:cubicBezTo>
                    <a:pt x="2331314" y="0"/>
                    <a:pt x="2343585" y="5083"/>
                    <a:pt x="2352633" y="14131"/>
                  </a:cubicBezTo>
                  <a:cubicBezTo>
                    <a:pt x="2361681" y="23178"/>
                    <a:pt x="2366764" y="35450"/>
                    <a:pt x="2366764" y="48245"/>
                  </a:cubicBezTo>
                  <a:lnTo>
                    <a:pt x="2366764" y="1926828"/>
                  </a:lnTo>
                  <a:cubicBezTo>
                    <a:pt x="2366764" y="1939624"/>
                    <a:pt x="2361681" y="1951895"/>
                    <a:pt x="2352633" y="1960943"/>
                  </a:cubicBezTo>
                  <a:cubicBezTo>
                    <a:pt x="2343585" y="1969991"/>
                    <a:pt x="2331314" y="1975074"/>
                    <a:pt x="2318519" y="1975074"/>
                  </a:cubicBezTo>
                  <a:lnTo>
                    <a:pt x="48245" y="1975074"/>
                  </a:lnTo>
                  <a:cubicBezTo>
                    <a:pt x="35450" y="1975074"/>
                    <a:pt x="23178" y="1969991"/>
                    <a:pt x="14131" y="1960943"/>
                  </a:cubicBezTo>
                  <a:cubicBezTo>
                    <a:pt x="5083" y="1951895"/>
                    <a:pt x="0" y="1939624"/>
                    <a:pt x="0" y="1926828"/>
                  </a:cubicBezTo>
                  <a:lnTo>
                    <a:pt x="0" y="48245"/>
                  </a:lnTo>
                  <a:cubicBezTo>
                    <a:pt x="0" y="35450"/>
                    <a:pt x="5083" y="23178"/>
                    <a:pt x="14131" y="14131"/>
                  </a:cubicBezTo>
                  <a:cubicBezTo>
                    <a:pt x="23178" y="5083"/>
                    <a:pt x="35450" y="0"/>
                    <a:pt x="482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366764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16738" y="2990912"/>
            <a:ext cx="8580799" cy="5064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577" indent="-330288" lvl="1">
              <a:lnSpc>
                <a:spcPts val="5752"/>
              </a:lnSpc>
              <a:buAutoNum type="arabicPeriod" startAt="1"/>
            </a:pPr>
            <a:r>
              <a:rPr lang="en-US" sz="30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Tracker for E-commerce</a:t>
            </a:r>
          </a:p>
          <a:p>
            <a:pPr algn="l" marL="660577" indent="-330288" lvl="1">
              <a:lnSpc>
                <a:spcPts val="5752"/>
              </a:lnSpc>
              <a:buAutoNum type="arabicPeriod" startAt="1"/>
            </a:pPr>
            <a:r>
              <a:rPr lang="en-US" sz="30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Competitor Monitoring</a:t>
            </a:r>
          </a:p>
          <a:p>
            <a:pPr algn="l" marL="660577" indent="-330288" lvl="1">
              <a:lnSpc>
                <a:spcPts val="5752"/>
              </a:lnSpc>
              <a:buAutoNum type="arabicPeriod" startAt="1"/>
            </a:pPr>
            <a:r>
              <a:rPr lang="en-US" sz="30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AI-Powered Competitive Analysis</a:t>
            </a:r>
          </a:p>
          <a:p>
            <a:pPr algn="l" marL="660577" indent="-330288" lvl="1">
              <a:lnSpc>
                <a:spcPts val="5752"/>
              </a:lnSpc>
              <a:buAutoNum type="arabicPeriod" startAt="1"/>
            </a:pPr>
            <a:r>
              <a:rPr lang="en-US" sz="30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Sentiment &amp; Review Analysis</a:t>
            </a:r>
          </a:p>
          <a:p>
            <a:pPr algn="l" marL="660577" indent="-330288" lvl="1">
              <a:lnSpc>
                <a:spcPts val="5752"/>
              </a:lnSpc>
              <a:buAutoNum type="arabicPeriod" startAt="1"/>
            </a:pPr>
            <a:r>
              <a:rPr lang="en-US" sz="30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Dynamic Pricing Optimization</a:t>
            </a:r>
          </a:p>
          <a:p>
            <a:pPr algn="l" marL="660577" indent="-330288" lvl="1">
              <a:lnSpc>
                <a:spcPts val="5752"/>
              </a:lnSpc>
              <a:buAutoNum type="arabicPeriod" startAt="1"/>
            </a:pPr>
            <a:r>
              <a:rPr lang="en-US" sz="30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Automated Alerts &amp; Notifications</a:t>
            </a:r>
          </a:p>
          <a:p>
            <a:pPr algn="l" marL="660577" indent="-330288" lvl="1">
              <a:lnSpc>
                <a:spcPts val="5752"/>
              </a:lnSpc>
              <a:buAutoNum type="arabicPeriod" startAt="1"/>
            </a:pPr>
            <a:r>
              <a:rPr lang="en-US" sz="30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Interactive Dashboards &amp; Reports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219264">
            <a:off x="1816539" y="987047"/>
            <a:ext cx="16505974" cy="7495349"/>
            <a:chOff x="0" y="0"/>
            <a:chExt cx="4347252" cy="1974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7252" cy="1974084"/>
            </a:xfrm>
            <a:custGeom>
              <a:avLst/>
              <a:gdLst/>
              <a:ahLst/>
              <a:cxnLst/>
              <a:rect r="r" b="b" t="t" l="l"/>
              <a:pathLst>
                <a:path h="1974084" w="4347252">
                  <a:moveTo>
                    <a:pt x="26266" y="0"/>
                  </a:moveTo>
                  <a:lnTo>
                    <a:pt x="4320986" y="0"/>
                  </a:lnTo>
                  <a:cubicBezTo>
                    <a:pt x="4327952" y="0"/>
                    <a:pt x="4334633" y="2767"/>
                    <a:pt x="4339559" y="7693"/>
                  </a:cubicBezTo>
                  <a:cubicBezTo>
                    <a:pt x="4344485" y="12619"/>
                    <a:pt x="4347252" y="19300"/>
                    <a:pt x="4347252" y="26266"/>
                  </a:cubicBezTo>
                  <a:lnTo>
                    <a:pt x="4347252" y="1947818"/>
                  </a:lnTo>
                  <a:cubicBezTo>
                    <a:pt x="4347252" y="1954784"/>
                    <a:pt x="4344485" y="1961465"/>
                    <a:pt x="4339559" y="1966391"/>
                  </a:cubicBezTo>
                  <a:cubicBezTo>
                    <a:pt x="4334633" y="1971316"/>
                    <a:pt x="4327952" y="1974084"/>
                    <a:pt x="4320986" y="1974084"/>
                  </a:cubicBezTo>
                  <a:lnTo>
                    <a:pt x="26266" y="1974084"/>
                  </a:lnTo>
                  <a:cubicBezTo>
                    <a:pt x="19300" y="1974084"/>
                    <a:pt x="12619" y="1971316"/>
                    <a:pt x="7693" y="1966391"/>
                  </a:cubicBezTo>
                  <a:cubicBezTo>
                    <a:pt x="2767" y="1961465"/>
                    <a:pt x="0" y="1954784"/>
                    <a:pt x="0" y="1947818"/>
                  </a:cubicBezTo>
                  <a:lnTo>
                    <a:pt x="0" y="26266"/>
                  </a:lnTo>
                  <a:cubicBezTo>
                    <a:pt x="0" y="19300"/>
                    <a:pt x="2767" y="12619"/>
                    <a:pt x="7693" y="7693"/>
                  </a:cubicBezTo>
                  <a:cubicBezTo>
                    <a:pt x="12619" y="2767"/>
                    <a:pt x="19300" y="0"/>
                    <a:pt x="262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20000"/>
                  </a:srgbClr>
                </a:gs>
                <a:gs pos="50000">
                  <a:srgbClr val="EB0000">
                    <a:alpha val="20000"/>
                  </a:srgbClr>
                </a:gs>
                <a:gs pos="100000">
                  <a:srgbClr val="A000EB">
                    <a:alpha val="2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47252" cy="2040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057400"/>
            <a:ext cx="16230600" cy="7499107"/>
            <a:chOff x="0" y="0"/>
            <a:chExt cx="4274726" cy="19750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975074"/>
            </a:xfrm>
            <a:custGeom>
              <a:avLst/>
              <a:gdLst/>
              <a:ahLst/>
              <a:cxnLst/>
              <a:rect r="r" b="b" t="t" l="l"/>
              <a:pathLst>
                <a:path h="1975074" w="4274726">
                  <a:moveTo>
                    <a:pt x="26712" y="0"/>
                  </a:moveTo>
                  <a:lnTo>
                    <a:pt x="4248014" y="0"/>
                  </a:lnTo>
                  <a:cubicBezTo>
                    <a:pt x="4255098" y="0"/>
                    <a:pt x="4261893" y="2814"/>
                    <a:pt x="4266902" y="7824"/>
                  </a:cubicBezTo>
                  <a:cubicBezTo>
                    <a:pt x="4271912" y="12833"/>
                    <a:pt x="4274726" y="19627"/>
                    <a:pt x="4274726" y="26712"/>
                  </a:cubicBezTo>
                  <a:lnTo>
                    <a:pt x="4274726" y="1948362"/>
                  </a:lnTo>
                  <a:cubicBezTo>
                    <a:pt x="4274726" y="1955446"/>
                    <a:pt x="4271912" y="1962240"/>
                    <a:pt x="4266902" y="1967250"/>
                  </a:cubicBezTo>
                  <a:cubicBezTo>
                    <a:pt x="4261893" y="1972259"/>
                    <a:pt x="4255098" y="1975074"/>
                    <a:pt x="4248014" y="1975074"/>
                  </a:cubicBezTo>
                  <a:lnTo>
                    <a:pt x="26712" y="1975074"/>
                  </a:lnTo>
                  <a:cubicBezTo>
                    <a:pt x="19627" y="1975074"/>
                    <a:pt x="12833" y="1972259"/>
                    <a:pt x="7824" y="1967250"/>
                  </a:cubicBezTo>
                  <a:cubicBezTo>
                    <a:pt x="2814" y="1962240"/>
                    <a:pt x="0" y="1955446"/>
                    <a:pt x="0" y="1948362"/>
                  </a:cubicBezTo>
                  <a:lnTo>
                    <a:pt x="0" y="26712"/>
                  </a:lnTo>
                  <a:cubicBezTo>
                    <a:pt x="0" y="19627"/>
                    <a:pt x="2814" y="12833"/>
                    <a:pt x="7824" y="7824"/>
                  </a:cubicBezTo>
                  <a:cubicBezTo>
                    <a:pt x="12833" y="2814"/>
                    <a:pt x="19627" y="0"/>
                    <a:pt x="2671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274726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43832" y="2485041"/>
            <a:ext cx="14470454" cy="638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396" indent="-299698" lvl="1">
              <a:lnSpc>
                <a:spcPts val="5663"/>
              </a:lnSpc>
              <a:buAutoNum type="arabicPeriod" startAt="1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Python – Core language for data extraction, processing, and automation.</a:t>
            </a:r>
          </a:p>
          <a:p>
            <a:pPr algn="l" marL="599396" indent="-299698" lvl="1">
              <a:lnSpc>
                <a:spcPts val="5663"/>
              </a:lnSpc>
              <a:buAutoNum type="arabicPeriod" startAt="1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Web Scraping – Collects competitor data in real time for analysis.</a:t>
            </a:r>
          </a:p>
          <a:p>
            <a:pPr algn="l" marL="599396" indent="-299698" lvl="1">
              <a:lnSpc>
                <a:spcPts val="5663"/>
              </a:lnSpc>
              <a:buAutoNum type="arabicPeriod" startAt="1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Hugging Face – Provides AI models for advanced text and sentiment analysis.</a:t>
            </a:r>
          </a:p>
          <a:p>
            <a:pPr algn="l" marL="599396" indent="-299698" lvl="1">
              <a:lnSpc>
                <a:spcPts val="5663"/>
              </a:lnSpc>
              <a:buAutoNum type="arabicPeriod" startAt="1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ARIMA – Forecasts pricing trends and market demand.</a:t>
            </a:r>
          </a:p>
          <a:p>
            <a:pPr algn="l" marL="599396" indent="-299698" lvl="1">
              <a:lnSpc>
                <a:spcPts val="5663"/>
              </a:lnSpc>
              <a:buAutoNum type="arabicPeriod" startAt="1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GROQ API – Enhances AI-driven insights with high-speed processing.</a:t>
            </a:r>
          </a:p>
          <a:p>
            <a:pPr algn="l" marL="599396" indent="-299698" lvl="1">
              <a:lnSpc>
                <a:spcPts val="5663"/>
              </a:lnSpc>
              <a:buAutoNum type="arabicPeriod" startAt="1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LLaMA – Enables advanced language models for competitor analysis.</a:t>
            </a:r>
          </a:p>
          <a:p>
            <a:pPr algn="l" marL="599396" indent="-299698" lvl="1">
              <a:lnSpc>
                <a:spcPts val="5663"/>
              </a:lnSpc>
              <a:buAutoNum type="arabicPeriod" startAt="1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Streamlit – Builds interactive dashboards for real-time data visualization.</a:t>
            </a:r>
          </a:p>
          <a:p>
            <a:pPr algn="l" marL="599396" indent="-299698" lvl="1">
              <a:lnSpc>
                <a:spcPts val="5663"/>
              </a:lnSpc>
              <a:buAutoNum type="arabicPeriod" startAt="1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Slack API – Sends real-time alerts and insights to teams.</a:t>
            </a:r>
          </a:p>
          <a:p>
            <a:pPr algn="l">
              <a:lnSpc>
                <a:spcPts val="566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31818" y="705423"/>
            <a:ext cx="10440905" cy="114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b="true" sz="7919" spc="-35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Technology Stack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219264">
            <a:off x="-1822469" y="716332"/>
            <a:ext cx="16505974" cy="7495349"/>
            <a:chOff x="0" y="0"/>
            <a:chExt cx="4347252" cy="1974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7252" cy="1974084"/>
            </a:xfrm>
            <a:custGeom>
              <a:avLst/>
              <a:gdLst/>
              <a:ahLst/>
              <a:cxnLst/>
              <a:rect r="r" b="b" t="t" l="l"/>
              <a:pathLst>
                <a:path h="1974084" w="4347252">
                  <a:moveTo>
                    <a:pt x="26266" y="0"/>
                  </a:moveTo>
                  <a:lnTo>
                    <a:pt x="4320986" y="0"/>
                  </a:lnTo>
                  <a:cubicBezTo>
                    <a:pt x="4327952" y="0"/>
                    <a:pt x="4334633" y="2767"/>
                    <a:pt x="4339559" y="7693"/>
                  </a:cubicBezTo>
                  <a:cubicBezTo>
                    <a:pt x="4344485" y="12619"/>
                    <a:pt x="4347252" y="19300"/>
                    <a:pt x="4347252" y="26266"/>
                  </a:cubicBezTo>
                  <a:lnTo>
                    <a:pt x="4347252" y="1947818"/>
                  </a:lnTo>
                  <a:cubicBezTo>
                    <a:pt x="4347252" y="1954784"/>
                    <a:pt x="4344485" y="1961465"/>
                    <a:pt x="4339559" y="1966391"/>
                  </a:cubicBezTo>
                  <a:cubicBezTo>
                    <a:pt x="4334633" y="1971316"/>
                    <a:pt x="4327952" y="1974084"/>
                    <a:pt x="4320986" y="1974084"/>
                  </a:cubicBezTo>
                  <a:lnTo>
                    <a:pt x="26266" y="1974084"/>
                  </a:lnTo>
                  <a:cubicBezTo>
                    <a:pt x="19300" y="1974084"/>
                    <a:pt x="12619" y="1971316"/>
                    <a:pt x="7693" y="1966391"/>
                  </a:cubicBezTo>
                  <a:cubicBezTo>
                    <a:pt x="2767" y="1961465"/>
                    <a:pt x="0" y="1954784"/>
                    <a:pt x="0" y="1947818"/>
                  </a:cubicBezTo>
                  <a:lnTo>
                    <a:pt x="0" y="26266"/>
                  </a:lnTo>
                  <a:cubicBezTo>
                    <a:pt x="0" y="19300"/>
                    <a:pt x="2767" y="12619"/>
                    <a:pt x="7693" y="7693"/>
                  </a:cubicBezTo>
                  <a:cubicBezTo>
                    <a:pt x="12619" y="2767"/>
                    <a:pt x="19300" y="0"/>
                    <a:pt x="262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20000"/>
                  </a:srgbClr>
                </a:gs>
                <a:gs pos="50000">
                  <a:srgbClr val="EB0000">
                    <a:alpha val="20000"/>
                  </a:srgbClr>
                </a:gs>
                <a:gs pos="100000">
                  <a:srgbClr val="A000EB">
                    <a:alpha val="2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47252" cy="2040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986280"/>
            <a:ext cx="16230600" cy="8105336"/>
            <a:chOff x="0" y="0"/>
            <a:chExt cx="4274726" cy="21347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34738"/>
            </a:xfrm>
            <a:custGeom>
              <a:avLst/>
              <a:gdLst/>
              <a:ahLst/>
              <a:cxnLst/>
              <a:rect r="r" b="b" t="t" l="l"/>
              <a:pathLst>
                <a:path h="2134738" w="4274726">
                  <a:moveTo>
                    <a:pt x="26712" y="0"/>
                  </a:moveTo>
                  <a:lnTo>
                    <a:pt x="4248014" y="0"/>
                  </a:lnTo>
                  <a:cubicBezTo>
                    <a:pt x="4255098" y="0"/>
                    <a:pt x="4261893" y="2814"/>
                    <a:pt x="4266902" y="7824"/>
                  </a:cubicBezTo>
                  <a:cubicBezTo>
                    <a:pt x="4271912" y="12833"/>
                    <a:pt x="4274726" y="19627"/>
                    <a:pt x="4274726" y="26712"/>
                  </a:cubicBezTo>
                  <a:lnTo>
                    <a:pt x="4274726" y="2108027"/>
                  </a:lnTo>
                  <a:cubicBezTo>
                    <a:pt x="4274726" y="2115111"/>
                    <a:pt x="4271912" y="2121905"/>
                    <a:pt x="4266902" y="2126915"/>
                  </a:cubicBezTo>
                  <a:cubicBezTo>
                    <a:pt x="4261893" y="2131924"/>
                    <a:pt x="4255098" y="2134738"/>
                    <a:pt x="4248014" y="2134738"/>
                  </a:cubicBezTo>
                  <a:lnTo>
                    <a:pt x="26712" y="2134738"/>
                  </a:lnTo>
                  <a:cubicBezTo>
                    <a:pt x="19627" y="2134738"/>
                    <a:pt x="12833" y="2131924"/>
                    <a:pt x="7824" y="2126915"/>
                  </a:cubicBezTo>
                  <a:cubicBezTo>
                    <a:pt x="2814" y="2121905"/>
                    <a:pt x="0" y="2115111"/>
                    <a:pt x="0" y="2108027"/>
                  </a:cubicBezTo>
                  <a:lnTo>
                    <a:pt x="0" y="26712"/>
                  </a:lnTo>
                  <a:cubicBezTo>
                    <a:pt x="0" y="19627"/>
                    <a:pt x="2814" y="12833"/>
                    <a:pt x="7824" y="7824"/>
                  </a:cubicBezTo>
                  <a:cubicBezTo>
                    <a:pt x="12833" y="2814"/>
                    <a:pt x="19627" y="0"/>
                    <a:pt x="2671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274726" cy="2201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881653" y="583042"/>
            <a:ext cx="10524693" cy="131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89"/>
              </a:lnSpc>
            </a:pPr>
            <a:r>
              <a:rPr lang="en-US" sz="9107" spc="-409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Challenges Faced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38114"/>
            <a:ext cx="16045520" cy="773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396" indent="-299698" lvl="1">
              <a:lnSpc>
                <a:spcPts val="4414"/>
              </a:lnSpc>
              <a:buFont typeface="Arial"/>
              <a:buChar char="•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Accuracy &amp; Reliability Issues – Web scraping can be blocked, and competitor data may be outdated or incomplete.</a:t>
            </a:r>
          </a:p>
          <a:p>
            <a:pPr algn="l">
              <a:lnSpc>
                <a:spcPts val="4414"/>
              </a:lnSpc>
            </a:pPr>
          </a:p>
          <a:p>
            <a:pPr algn="l" marL="599396" indent="-299698" lvl="1">
              <a:lnSpc>
                <a:spcPts val="4414"/>
              </a:lnSpc>
              <a:buFont typeface="Arial"/>
              <a:buChar char="•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Complex AI &amp; LLM Integration – Requires continuous model updates, and AI may generate biased or incorrect insights.</a:t>
            </a:r>
          </a:p>
          <a:p>
            <a:pPr algn="l">
              <a:lnSpc>
                <a:spcPts val="4414"/>
              </a:lnSpc>
            </a:pPr>
          </a:p>
          <a:p>
            <a:pPr algn="l" marL="599396" indent="-299698" lvl="1">
              <a:lnSpc>
                <a:spcPts val="4414"/>
              </a:lnSpc>
              <a:buFont typeface="Arial"/>
              <a:buChar char="•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Difficulty in Detecting Sarcasm &amp; Context – NLP models struggle with sarcasm and nuanced language, leading to misinterpretations in sentiment analysis.</a:t>
            </a:r>
          </a:p>
          <a:p>
            <a:pPr algn="l">
              <a:lnSpc>
                <a:spcPts val="4414"/>
              </a:lnSpc>
            </a:pPr>
          </a:p>
          <a:p>
            <a:pPr algn="l" marL="599396" indent="-299698" lvl="1">
              <a:lnSpc>
                <a:spcPts val="4414"/>
              </a:lnSpc>
              <a:buFont typeface="Arial"/>
              <a:buChar char="•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Over-Reliance on Automation – AI speeds up decision-making but cannot replace human judgment in strategic planning.</a:t>
            </a:r>
          </a:p>
          <a:p>
            <a:pPr algn="l">
              <a:lnSpc>
                <a:spcPts val="4414"/>
              </a:lnSpc>
            </a:pPr>
          </a:p>
          <a:p>
            <a:pPr algn="l" marL="599396" indent="-299698" lvl="1">
              <a:lnSpc>
                <a:spcPts val="4414"/>
              </a:lnSpc>
              <a:buFont typeface="Arial"/>
              <a:buChar char="•"/>
            </a:pPr>
            <a:r>
              <a:rPr lang="en-US" sz="27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 Computational Resource Requirements – Running AI models and web scrapers demands significant processing power and scalability.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73792"/>
            <a:ext cx="2631479" cy="2655621"/>
          </a:xfrm>
          <a:custGeom>
            <a:avLst/>
            <a:gdLst/>
            <a:ahLst/>
            <a:cxnLst/>
            <a:rect r="r" b="b" t="t" l="l"/>
            <a:pathLst>
              <a:path h="2655621" w="2631479">
                <a:moveTo>
                  <a:pt x="0" y="0"/>
                </a:moveTo>
                <a:lnTo>
                  <a:pt x="2631479" y="0"/>
                </a:lnTo>
                <a:lnTo>
                  <a:pt x="2631479" y="2655622"/>
                </a:lnTo>
                <a:lnTo>
                  <a:pt x="0" y="265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60179" y="1028700"/>
            <a:ext cx="2719910" cy="2655621"/>
          </a:xfrm>
          <a:custGeom>
            <a:avLst/>
            <a:gdLst/>
            <a:ahLst/>
            <a:cxnLst/>
            <a:rect r="r" b="b" t="t" l="l"/>
            <a:pathLst>
              <a:path h="2655621" w="2719910">
                <a:moveTo>
                  <a:pt x="0" y="0"/>
                </a:moveTo>
                <a:lnTo>
                  <a:pt x="2719910" y="0"/>
                </a:lnTo>
                <a:lnTo>
                  <a:pt x="2719910" y="2655621"/>
                </a:lnTo>
                <a:lnTo>
                  <a:pt x="0" y="2655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7638" y="4929414"/>
            <a:ext cx="2655621" cy="2655621"/>
          </a:xfrm>
          <a:custGeom>
            <a:avLst/>
            <a:gdLst/>
            <a:ahLst/>
            <a:cxnLst/>
            <a:rect r="r" b="b" t="t" l="l"/>
            <a:pathLst>
              <a:path h="2655621" w="2655621">
                <a:moveTo>
                  <a:pt x="0" y="0"/>
                </a:moveTo>
                <a:lnTo>
                  <a:pt x="2655622" y="0"/>
                </a:lnTo>
                <a:lnTo>
                  <a:pt x="2655622" y="2655621"/>
                </a:lnTo>
                <a:lnTo>
                  <a:pt x="0" y="26556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294133" y="1028700"/>
            <a:ext cx="5021151" cy="2912267"/>
          </a:xfrm>
          <a:custGeom>
            <a:avLst/>
            <a:gdLst/>
            <a:ahLst/>
            <a:cxnLst/>
            <a:rect r="r" b="b" t="t" l="l"/>
            <a:pathLst>
              <a:path h="2912267" w="5021151">
                <a:moveTo>
                  <a:pt x="0" y="0"/>
                </a:moveTo>
                <a:lnTo>
                  <a:pt x="5021151" y="0"/>
                </a:lnTo>
                <a:lnTo>
                  <a:pt x="5021151" y="2912267"/>
                </a:lnTo>
                <a:lnTo>
                  <a:pt x="0" y="29122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10947" y="4172457"/>
            <a:ext cx="3248353" cy="3248353"/>
          </a:xfrm>
          <a:custGeom>
            <a:avLst/>
            <a:gdLst/>
            <a:ahLst/>
            <a:cxnLst/>
            <a:rect r="r" b="b" t="t" l="l"/>
            <a:pathLst>
              <a:path h="3248353" w="3248353">
                <a:moveTo>
                  <a:pt x="0" y="0"/>
                </a:moveTo>
                <a:lnTo>
                  <a:pt x="3248353" y="0"/>
                </a:lnTo>
                <a:lnTo>
                  <a:pt x="3248353" y="3248352"/>
                </a:lnTo>
                <a:lnTo>
                  <a:pt x="0" y="32483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18808" y="583304"/>
            <a:ext cx="5318965" cy="1901530"/>
          </a:xfrm>
          <a:custGeom>
            <a:avLst/>
            <a:gdLst/>
            <a:ahLst/>
            <a:cxnLst/>
            <a:rect r="r" b="b" t="t" l="l"/>
            <a:pathLst>
              <a:path h="1901530" w="5318965">
                <a:moveTo>
                  <a:pt x="0" y="0"/>
                </a:moveTo>
                <a:lnTo>
                  <a:pt x="5318965" y="0"/>
                </a:lnTo>
                <a:lnTo>
                  <a:pt x="5318965" y="1901530"/>
                </a:lnTo>
                <a:lnTo>
                  <a:pt x="0" y="19015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85660" y="5475487"/>
            <a:ext cx="10076810" cy="3938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</a:p>
          <a:p>
            <a:pPr algn="ctr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Enhances decision-making to </a:t>
            </a:r>
            <a:r>
              <a:rPr lang="en-US" sz="3199">
                <a:solidFill>
                  <a:srgbClr val="F0E448"/>
                </a:solidFill>
                <a:latin typeface="Poppins"/>
                <a:ea typeface="Poppins"/>
                <a:cs typeface="Poppins"/>
                <a:sym typeface="Poppins"/>
              </a:rPr>
              <a:t>stay ahead in the competitive e-commerce landscape.</a:t>
            </a:r>
          </a:p>
          <a:p>
            <a:pPr algn="ctr">
              <a:lnSpc>
                <a:spcPts val="4479"/>
              </a:lnSpc>
            </a:pPr>
          </a:p>
          <a:p>
            <a:pPr algn="ctr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Empowers businesses to drive growth and improve </a:t>
            </a:r>
            <a:r>
              <a:rPr lang="en-US" sz="3199">
                <a:solidFill>
                  <a:srgbClr val="F0E448"/>
                </a:solidFill>
                <a:latin typeface="Poppins"/>
                <a:ea typeface="Poppins"/>
                <a:cs typeface="Poppins"/>
                <a:sym typeface="Poppins"/>
              </a:rPr>
              <a:t>customer loyalty.</a:t>
            </a:r>
          </a:p>
          <a:p>
            <a:pPr algn="ctr">
              <a:lnSpc>
                <a:spcPts val="44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452569" y="4296910"/>
            <a:ext cx="5382861" cy="165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0"/>
              </a:lnSpc>
            </a:pPr>
            <a:r>
              <a:rPr lang="en-US" b="true" sz="8600">
                <a:solidFill>
                  <a:srgbClr val="F0E448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65542" y="3089757"/>
            <a:ext cx="3599498" cy="150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0"/>
              </a:lnSpc>
            </a:pPr>
            <a:r>
              <a:rPr lang="en-US" b="true" sz="8600">
                <a:solidFill>
                  <a:srgbClr val="F0E448"/>
                </a:solidFill>
                <a:latin typeface="Poppins Bold"/>
                <a:ea typeface="Poppins Bold"/>
                <a:cs typeface="Poppins Bold"/>
                <a:sym typeface="Poppins Bold"/>
              </a:rPr>
              <a:t>FINAL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DAGen5o85uU</dc:identifier>
  <dcterms:modified xsi:type="dcterms:W3CDTF">2011-08-01T06:04:30Z</dcterms:modified>
  <cp:revision>1</cp:revision>
  <dc:title>Presentation</dc:title>
</cp:coreProperties>
</file>