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uce Bold" charset="1" panose="00000800000000000000"/>
      <p:regular r:id="rId15"/>
    </p:embeddedFont>
    <p:embeddedFont>
      <p:font typeface="Oswald Bold" charset="1" panose="00000800000000000000"/>
      <p:regular r:id="rId16"/>
    </p:embeddedFont>
    <p:embeddedFont>
      <p:font typeface="DM Sans" charset="1" panose="00000000000000000000"/>
      <p:regular r:id="rId17"/>
    </p:embeddedFont>
    <p:embeddedFont>
      <p:font typeface="DM Sans Bold" charset="1" panose="00000000000000000000"/>
      <p:regular r:id="rId18"/>
    </p:embeddedFont>
    <p:embeddedFont>
      <p:font typeface="Montserrat Classic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334788" y="3039068"/>
            <a:ext cx="9618423" cy="4208864"/>
            <a:chOff x="0" y="0"/>
            <a:chExt cx="1857474" cy="812800"/>
          </a:xfrm>
        </p:grpSpPr>
        <p:sp>
          <p:nvSpPr>
            <p:cNvPr name="Freeform 6" id="6"/>
            <p:cNvSpPr/>
            <p:nvPr/>
          </p:nvSpPr>
          <p:spPr>
            <a:xfrm flipH="false" flipV="false" rot="0">
              <a:off x="0" y="0"/>
              <a:ext cx="1857474" cy="812800"/>
            </a:xfrm>
            <a:custGeom>
              <a:avLst/>
              <a:gdLst/>
              <a:ahLst/>
              <a:cxnLst/>
              <a:rect r="r" b="b" t="t" l="l"/>
              <a:pathLst>
                <a:path h="812800" w="1857474">
                  <a:moveTo>
                    <a:pt x="0" y="0"/>
                  </a:moveTo>
                  <a:lnTo>
                    <a:pt x="1857474" y="0"/>
                  </a:lnTo>
                  <a:lnTo>
                    <a:pt x="1857474"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47625"/>
              <a:ext cx="1857474" cy="860425"/>
            </a:xfrm>
            <a:prstGeom prst="rect">
              <a:avLst/>
            </a:prstGeom>
          </p:spPr>
          <p:txBody>
            <a:bodyPr anchor="ctr" rtlCol="false" tIns="50800" lIns="50800" bIns="50800" rIns="50800"/>
            <a:lstStyle/>
            <a:p>
              <a:pPr algn="ctr">
                <a:lnSpc>
                  <a:spcPts val="6629"/>
                </a:lnSpc>
              </a:pPr>
              <a:r>
                <a:rPr lang="en-US" b="true" sz="5099">
                  <a:solidFill>
                    <a:srgbClr val="040506"/>
                  </a:solidFill>
                  <a:latin typeface="Open Sauce Bold"/>
                  <a:ea typeface="Open Sauce Bold"/>
                  <a:cs typeface="Open Sauce Bold"/>
                  <a:sym typeface="Open Sauce Bold"/>
                </a:rPr>
                <a:t>DNA Sequence Matching Using Automata on Hardware</a:t>
              </a:r>
            </a:p>
          </p:txBody>
        </p:sp>
      </p:grpSp>
      <p:sp>
        <p:nvSpPr>
          <p:cNvPr name="TextBox 8" id="8"/>
          <p:cNvSpPr txBox="true"/>
          <p:nvPr/>
        </p:nvSpPr>
        <p:spPr>
          <a:xfrm rot="0">
            <a:off x="10525368" y="7959916"/>
            <a:ext cx="3906686" cy="1076960"/>
          </a:xfrm>
          <a:prstGeom prst="rect">
            <a:avLst/>
          </a:prstGeom>
        </p:spPr>
        <p:txBody>
          <a:bodyPr anchor="t" rtlCol="false" tIns="0" lIns="0" bIns="0" rIns="0">
            <a:spAutoFit/>
          </a:bodyPr>
          <a:lstStyle/>
          <a:p>
            <a:pPr algn="just">
              <a:lnSpc>
                <a:spcPts val="2859"/>
              </a:lnSpc>
            </a:pPr>
            <a:r>
              <a:rPr lang="en-US" sz="2199" b="true">
                <a:solidFill>
                  <a:srgbClr val="000000"/>
                </a:solidFill>
                <a:latin typeface="Open Sauce Bold"/>
                <a:ea typeface="Open Sauce Bold"/>
                <a:cs typeface="Open Sauce Bold"/>
                <a:sym typeface="Open Sauce Bold"/>
              </a:rPr>
              <a:t>BY</a:t>
            </a:r>
          </a:p>
          <a:p>
            <a:pPr algn="ctr">
              <a:lnSpc>
                <a:spcPts val="2859"/>
              </a:lnSpc>
            </a:pPr>
            <a:r>
              <a:rPr lang="en-US" sz="2199" b="true">
                <a:solidFill>
                  <a:srgbClr val="000000"/>
                </a:solidFill>
                <a:latin typeface="Open Sauce Bold"/>
                <a:ea typeface="Open Sauce Bold"/>
                <a:cs typeface="Open Sauce Bold"/>
                <a:sym typeface="Open Sauce Bold"/>
              </a:rPr>
              <a:t>ROHITH . M ( 192210434)</a:t>
            </a:r>
          </a:p>
          <a:p>
            <a:pPr algn="ctr">
              <a:lnSpc>
                <a:spcPts val="285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077406" y="6176363"/>
            <a:ext cx="7629294" cy="7828566"/>
          </a:xfrm>
          <a:custGeom>
            <a:avLst/>
            <a:gdLst/>
            <a:ahLst/>
            <a:cxnLst/>
            <a:rect r="r" b="b" t="t" l="l"/>
            <a:pathLst>
              <a:path h="7828566" w="7629294">
                <a:moveTo>
                  <a:pt x="0" y="0"/>
                </a:moveTo>
                <a:lnTo>
                  <a:pt x="7629293" y="0"/>
                </a:lnTo>
                <a:lnTo>
                  <a:pt x="7629293"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204876" y="3481849"/>
            <a:ext cx="1400485" cy="4568934"/>
            <a:chOff x="0" y="0"/>
            <a:chExt cx="368852" cy="1203341"/>
          </a:xfrm>
        </p:grpSpPr>
        <p:sp>
          <p:nvSpPr>
            <p:cNvPr name="Freeform 4" id="4"/>
            <p:cNvSpPr/>
            <p:nvPr/>
          </p:nvSpPr>
          <p:spPr>
            <a:xfrm flipH="false" flipV="false" rot="0">
              <a:off x="0" y="0"/>
              <a:ext cx="368852" cy="1203341"/>
            </a:xfrm>
            <a:custGeom>
              <a:avLst/>
              <a:gdLst/>
              <a:ahLst/>
              <a:cxnLst/>
              <a:rect r="r" b="b" t="t" l="l"/>
              <a:pathLst>
                <a:path h="1203341" w="368852">
                  <a:moveTo>
                    <a:pt x="0" y="0"/>
                  </a:moveTo>
                  <a:lnTo>
                    <a:pt x="368852" y="0"/>
                  </a:lnTo>
                  <a:lnTo>
                    <a:pt x="368852" y="1203341"/>
                  </a:lnTo>
                  <a:lnTo>
                    <a:pt x="0" y="1203341"/>
                  </a:lnTo>
                  <a:close/>
                </a:path>
              </a:pathLst>
            </a:custGeom>
            <a:solidFill>
              <a:srgbClr val="CCCCCC"/>
            </a:solidFill>
          </p:spPr>
        </p:sp>
        <p:sp>
          <p:nvSpPr>
            <p:cNvPr name="TextBox 5" id="5"/>
            <p:cNvSpPr txBox="true"/>
            <p:nvPr/>
          </p:nvSpPr>
          <p:spPr>
            <a:xfrm>
              <a:off x="0" y="-19050"/>
              <a:ext cx="368852" cy="122239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698950" y="1255197"/>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416908" y="380533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6416908" y="46024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6416908" y="54836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6416908" y="6280733"/>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6436509" y="707311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7792986" y="3913290"/>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ABSTRACT</a:t>
            </a:r>
          </a:p>
        </p:txBody>
      </p:sp>
      <p:sp>
        <p:nvSpPr>
          <p:cNvPr name="TextBox 14" id="14"/>
          <p:cNvSpPr txBox="true"/>
          <p:nvPr/>
        </p:nvSpPr>
        <p:spPr>
          <a:xfrm rot="0">
            <a:off x="7792986" y="4707507"/>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name="TextBox 15" id="15"/>
          <p:cNvSpPr txBox="true"/>
          <p:nvPr/>
        </p:nvSpPr>
        <p:spPr>
          <a:xfrm rot="0">
            <a:off x="7792986" y="5627598"/>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METHODS AND MATERIALS</a:t>
            </a:r>
          </a:p>
        </p:txBody>
      </p:sp>
      <p:sp>
        <p:nvSpPr>
          <p:cNvPr name="TextBox 16" id="16"/>
          <p:cNvSpPr txBox="true"/>
          <p:nvPr/>
        </p:nvSpPr>
        <p:spPr>
          <a:xfrm rot="0">
            <a:off x="7792986" y="642181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RESULTS AND DISCUSSION</a:t>
            </a:r>
          </a:p>
        </p:txBody>
      </p:sp>
      <p:sp>
        <p:nvSpPr>
          <p:cNvPr name="TextBox 17" id="17"/>
          <p:cNvSpPr txBox="true"/>
          <p:nvPr/>
        </p:nvSpPr>
        <p:spPr>
          <a:xfrm rot="0">
            <a:off x="7792986" y="722266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ABSTRACT</a:t>
            </a:r>
          </a:p>
        </p:txBody>
      </p:sp>
      <p:grpSp>
        <p:nvGrpSpPr>
          <p:cNvPr name="Group 9" id="9"/>
          <p:cNvGrpSpPr/>
          <p:nvPr/>
        </p:nvGrpSpPr>
        <p:grpSpPr>
          <a:xfrm rot="0">
            <a:off x="2179166" y="3510391"/>
            <a:ext cx="13748741" cy="2808103"/>
            <a:chOff x="0" y="0"/>
            <a:chExt cx="2655105" cy="542290"/>
          </a:xfrm>
        </p:grpSpPr>
        <p:sp>
          <p:nvSpPr>
            <p:cNvPr name="Freeform 10" id="10"/>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654778" y="3926048"/>
            <a:ext cx="12978445" cy="1938690"/>
          </a:xfrm>
          <a:prstGeom prst="rect">
            <a:avLst/>
          </a:prstGeom>
        </p:spPr>
        <p:txBody>
          <a:bodyPr anchor="t" rtlCol="false" tIns="0" lIns="0" bIns="0" rIns="0">
            <a:spAutoFit/>
          </a:bodyPr>
          <a:lstStyle/>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DNA sequence matching is a fundamental task in bioinformatics, involving the identification of specific patterns or motifs within large DNA sequences. Traditional software-based methods for sequence alignment, such as BLAST and Smith-Waterman, are computationally intensive, especially when processing large datasets</a:t>
            </a:r>
          </a:p>
        </p:txBody>
      </p:sp>
      <p:grpSp>
        <p:nvGrpSpPr>
          <p:cNvPr name="Group 13" id="13"/>
          <p:cNvGrpSpPr/>
          <p:nvPr/>
        </p:nvGrpSpPr>
        <p:grpSpPr>
          <a:xfrm rot="0">
            <a:off x="2179166" y="6572062"/>
            <a:ext cx="13748741" cy="2168233"/>
            <a:chOff x="0" y="0"/>
            <a:chExt cx="2655105" cy="418721"/>
          </a:xfrm>
        </p:grpSpPr>
        <p:sp>
          <p:nvSpPr>
            <p:cNvPr name="Freeform 14" id="14"/>
            <p:cNvSpPr/>
            <p:nvPr/>
          </p:nvSpPr>
          <p:spPr>
            <a:xfrm flipH="false" flipV="false" rot="0">
              <a:off x="0" y="0"/>
              <a:ext cx="2655105" cy="418721"/>
            </a:xfrm>
            <a:custGeom>
              <a:avLst/>
              <a:gdLst/>
              <a:ahLst/>
              <a:cxnLst/>
              <a:rect r="r" b="b" t="t" l="l"/>
              <a:pathLst>
                <a:path h="418721" w="2655105">
                  <a:moveTo>
                    <a:pt x="0" y="0"/>
                  </a:moveTo>
                  <a:lnTo>
                    <a:pt x="2655105" y="0"/>
                  </a:lnTo>
                  <a:lnTo>
                    <a:pt x="2655105" y="418721"/>
                  </a:lnTo>
                  <a:lnTo>
                    <a:pt x="0" y="418721"/>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2655105" cy="437771"/>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2564314" y="6804270"/>
            <a:ext cx="12978445" cy="1548165"/>
          </a:xfrm>
          <a:prstGeom prst="rect">
            <a:avLst/>
          </a:prstGeom>
        </p:spPr>
        <p:txBody>
          <a:bodyPr anchor="t" rtlCol="false" tIns="0" lIns="0" bIns="0" rIns="0">
            <a:spAutoFit/>
          </a:bodyPr>
          <a:lstStyle/>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The project demonstrates significant improvements in execution time due to the parallel processing capabilities of the FPGA, making this approach suitable for large-scale genomic data analysis and real-time bioinformatics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INTRODUCTION</a:t>
            </a:r>
          </a:p>
        </p:txBody>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2654778" y="3926048"/>
            <a:ext cx="12978445" cy="1938690"/>
          </a:xfrm>
          <a:prstGeom prst="rect">
            <a:avLst/>
          </a:prstGeom>
        </p:spPr>
        <p:txBody>
          <a:bodyPr anchor="t" rtlCol="false" tIns="0" lIns="0" bIns="0" rIns="0">
            <a:spAutoFit/>
          </a:bodyPr>
          <a:lstStyle/>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The process involves searching for specific patterns within long strands of DNA, which are composed of nucleotide bases represented by the letters A, T, C, and G. Given the vast amount of genomic data generated today, efficient and scalable methods for DNA sequence matching are increasingly critical.</a:t>
            </a:r>
          </a:p>
        </p:txBody>
      </p:sp>
      <p:grpSp>
        <p:nvGrpSpPr>
          <p:cNvPr name="Group 12" id="12"/>
          <p:cNvGrpSpPr/>
          <p:nvPr/>
        </p:nvGrpSpPr>
        <p:grpSpPr>
          <a:xfrm rot="0">
            <a:off x="2179166" y="6572062"/>
            <a:ext cx="13748741" cy="2932342"/>
            <a:chOff x="0" y="0"/>
            <a:chExt cx="2655105" cy="566283"/>
          </a:xfrm>
        </p:grpSpPr>
        <p:sp>
          <p:nvSpPr>
            <p:cNvPr name="Freeform 13" id="13"/>
            <p:cNvSpPr/>
            <p:nvPr/>
          </p:nvSpPr>
          <p:spPr>
            <a:xfrm flipH="false" flipV="false" rot="0">
              <a:off x="0" y="0"/>
              <a:ext cx="2655105" cy="566283"/>
            </a:xfrm>
            <a:custGeom>
              <a:avLst/>
              <a:gdLst/>
              <a:ahLst/>
              <a:cxnLst/>
              <a:rect r="r" b="b" t="t" l="l"/>
              <a:pathLst>
                <a:path h="566283" w="2655105">
                  <a:moveTo>
                    <a:pt x="0" y="0"/>
                  </a:moveTo>
                  <a:lnTo>
                    <a:pt x="2655105" y="0"/>
                  </a:lnTo>
                  <a:lnTo>
                    <a:pt x="2655105" y="566283"/>
                  </a:lnTo>
                  <a:lnTo>
                    <a:pt x="0" y="566283"/>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655105" cy="585333"/>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2564314" y="6804270"/>
            <a:ext cx="13068908" cy="2329129"/>
          </a:xfrm>
          <a:prstGeom prst="rect">
            <a:avLst/>
          </a:prstGeom>
        </p:spPr>
        <p:txBody>
          <a:bodyPr anchor="t" rtlCol="false" tIns="0" lIns="0" bIns="0" rIns="0">
            <a:spAutoFit/>
          </a:bodyPr>
          <a:lstStyle/>
          <a:p>
            <a:pPr algn="l" marL="492252" indent="-246126" lvl="1">
              <a:lnSpc>
                <a:spcPts val="3146"/>
              </a:lnSpc>
              <a:buFont typeface="Arial"/>
              <a:buChar char="•"/>
            </a:pPr>
            <a:r>
              <a:rPr lang="en-US" b="true" sz="2279" spc="223">
                <a:solidFill>
                  <a:srgbClr val="231F20"/>
                </a:solidFill>
                <a:latin typeface="Open Sauce Bold"/>
                <a:ea typeface="Open Sauce Bold"/>
                <a:cs typeface="Open Sauce Bold"/>
                <a:sym typeface="Open Sauce Bold"/>
              </a:rPr>
              <a:t>. This project explores the use of finite automata theory to model DNA sequence matching and implements it in hardware using Field Programmable Gate Arrays (FPGAs). Automata, particularly Deterministic Finite Automata (DFA) and Non-Deterministic Finite Automata (NFA), are well-suited for pattern recognition tasks, including DNA sequence matching.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54066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589541" y="2782655"/>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2533431"/>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190716" y="4549960"/>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DNA sequences are long chains of nucleotides, and finding a specific sequence or pattern within a larger sequence is known as DNA sequence matching. </a:t>
            </a:r>
          </a:p>
        </p:txBody>
      </p:sp>
      <p:sp>
        <p:nvSpPr>
          <p:cNvPr name="TextBox 9" id="9"/>
          <p:cNvSpPr txBox="true"/>
          <p:nvPr/>
        </p:nvSpPr>
        <p:spPr>
          <a:xfrm rot="0">
            <a:off x="2059451" y="3234402"/>
            <a:ext cx="3467055" cy="1344133"/>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DNA SEQUENCE MATCHING</a:t>
            </a:r>
          </a:p>
          <a:p>
            <a:pPr algn="ctr">
              <a:lnSpc>
                <a:spcPts val="2693"/>
              </a:lnSpc>
            </a:pPr>
          </a:p>
        </p:txBody>
      </p:sp>
      <p:grpSp>
        <p:nvGrpSpPr>
          <p:cNvPr name="Group 10" id="10"/>
          <p:cNvGrpSpPr/>
          <p:nvPr/>
        </p:nvGrpSpPr>
        <p:grpSpPr>
          <a:xfrm rot="0">
            <a:off x="7030737" y="2533431"/>
            <a:ext cx="501082" cy="5010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10521294" y="2533431"/>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4011851" y="2533431"/>
            <a:ext cx="501082" cy="50108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5889722" y="5380865"/>
            <a:ext cx="3204526" cy="349764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 A finite automaton is a simple machine with a finite number of states, and it processes an input string (in this case, a DNA sequence) by transitioning between states based on the input symbols (nucleotides A, T, C, and G).</a:t>
            </a:r>
          </a:p>
        </p:txBody>
      </p:sp>
      <p:sp>
        <p:nvSpPr>
          <p:cNvPr name="TextBox 20" id="20"/>
          <p:cNvSpPr txBox="true"/>
          <p:nvPr/>
        </p:nvSpPr>
        <p:spPr>
          <a:xfrm rot="0">
            <a:off x="5889722" y="3234402"/>
            <a:ext cx="2708350" cy="2540612"/>
          </a:xfrm>
          <a:prstGeom prst="rect">
            <a:avLst/>
          </a:prstGeom>
        </p:spPr>
        <p:txBody>
          <a:bodyPr anchor="t" rtlCol="false" tIns="0" lIns="0" bIns="0" rIns="0">
            <a:spAutoFit/>
          </a:bodyPr>
          <a:lstStyle/>
          <a:p>
            <a:pPr algn="ctr">
              <a:lnSpc>
                <a:spcPts val="4070"/>
              </a:lnSpc>
            </a:pPr>
            <a:r>
              <a:rPr lang="en-US" b="true" sz="2949" spc="289">
                <a:solidFill>
                  <a:srgbClr val="231F20"/>
                </a:solidFill>
                <a:latin typeface="DM Sans Bold"/>
                <a:ea typeface="DM Sans Bold"/>
                <a:cs typeface="DM Sans Bold"/>
                <a:sym typeface="DM Sans Bold"/>
              </a:rPr>
              <a:t>AUTOMATA THEORY AND DNA MATCHING</a:t>
            </a:r>
          </a:p>
          <a:p>
            <a:pPr algn="ctr">
              <a:lnSpc>
                <a:spcPts val="4070"/>
              </a:lnSpc>
            </a:pPr>
          </a:p>
        </p:txBody>
      </p:sp>
      <p:sp>
        <p:nvSpPr>
          <p:cNvPr name="TextBox 21" id="21"/>
          <p:cNvSpPr txBox="true"/>
          <p:nvPr/>
        </p:nvSpPr>
        <p:spPr>
          <a:xfrm rot="0">
            <a:off x="9169572" y="4204997"/>
            <a:ext cx="3204526" cy="381684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Model the DNA sequence matching problem using deterministic or non-deterministic finite automata.</a:t>
            </a:r>
          </a:p>
          <a:p>
            <a:pPr algn="ctr">
              <a:lnSpc>
                <a:spcPts val="2545"/>
              </a:lnSpc>
            </a:pPr>
            <a:r>
              <a:rPr lang="en-US" sz="1844" spc="180">
                <a:solidFill>
                  <a:srgbClr val="231F20"/>
                </a:solidFill>
                <a:latin typeface="DM Sans"/>
                <a:ea typeface="DM Sans"/>
                <a:cs typeface="DM Sans"/>
                <a:sym typeface="DM Sans"/>
              </a:rPr>
              <a:t>Implement the automaton in hardware, taking advantage of FPGA parallelism to accelerate the matching process.</a:t>
            </a:r>
          </a:p>
        </p:txBody>
      </p:sp>
      <p:sp>
        <p:nvSpPr>
          <p:cNvPr name="TextBox 22" id="22"/>
          <p:cNvSpPr txBox="true"/>
          <p:nvPr/>
        </p:nvSpPr>
        <p:spPr>
          <a:xfrm rot="0">
            <a:off x="9380279" y="3234402"/>
            <a:ext cx="2709833" cy="999170"/>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OBJECTIVE</a:t>
            </a:r>
          </a:p>
          <a:p>
            <a:pPr algn="ctr">
              <a:lnSpc>
                <a:spcPts val="4073"/>
              </a:lnSpc>
            </a:pPr>
          </a:p>
        </p:txBody>
      </p:sp>
      <p:sp>
        <p:nvSpPr>
          <p:cNvPr name="TextBox 23" id="23"/>
          <p:cNvSpPr txBox="true"/>
          <p:nvPr/>
        </p:nvSpPr>
        <p:spPr>
          <a:xfrm rot="0">
            <a:off x="12660129" y="4742460"/>
            <a:ext cx="3204526" cy="413604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A transition table is created to define how the automaton moves from one state to another based on the input nucleotide. The table has rows corresponding to the current states and columns corresponding to the input nucleotides (A, T, C, G).</a:t>
            </a:r>
          </a:p>
          <a:p>
            <a:pPr algn="ctr">
              <a:lnSpc>
                <a:spcPts val="2545"/>
              </a:lnSpc>
            </a:pPr>
          </a:p>
        </p:txBody>
      </p:sp>
      <p:sp>
        <p:nvSpPr>
          <p:cNvPr name="TextBox 24" id="24"/>
          <p:cNvSpPr txBox="true"/>
          <p:nvPr/>
        </p:nvSpPr>
        <p:spPr>
          <a:xfrm rot="0">
            <a:off x="12870836" y="3235814"/>
            <a:ext cx="2709833" cy="2027711"/>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FINITE AUTOMATA DESIGN</a:t>
            </a:r>
          </a:p>
          <a:p>
            <a:pPr algn="ctr">
              <a:lnSpc>
                <a:spcPts val="4073"/>
              </a:lnSpc>
            </a:pPr>
          </a:p>
        </p:txBody>
      </p:sp>
      <p:sp>
        <p:nvSpPr>
          <p:cNvPr name="Freeform 25" id="25"/>
          <p:cNvSpPr/>
          <p:nvPr/>
        </p:nvSpPr>
        <p:spPr>
          <a:xfrm flipH="false" flipV="false" rot="-10799999">
            <a:off x="-3147999" y="-7148071"/>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70386"/>
            <a:ext cx="10058494" cy="1599484"/>
          </a:xfrm>
          <a:prstGeom prst="rect">
            <a:avLst/>
          </a:prstGeom>
        </p:spPr>
        <p:txBody>
          <a:bodyPr anchor="t" rtlCol="false" tIns="0" lIns="0" bIns="0" rIns="0">
            <a:spAutoFit/>
          </a:bodyPr>
          <a:lstStyle/>
          <a:p>
            <a:pPr algn="ctr">
              <a:lnSpc>
                <a:spcPts val="7817"/>
              </a:lnSpc>
            </a:pPr>
            <a:r>
              <a:rPr lang="en-US" b="true" sz="5664" spc="555">
                <a:solidFill>
                  <a:srgbClr val="FFFFFF"/>
                </a:solidFill>
                <a:latin typeface="Oswald Bold"/>
                <a:ea typeface="Oswald Bold"/>
                <a:cs typeface="Oswald Bold"/>
                <a:sym typeface="Oswald Bold"/>
              </a:rPr>
              <a:t>METHODS AND MATERIALS</a:t>
            </a:r>
          </a:p>
          <a:p>
            <a:pPr algn="ctr">
              <a:lnSpc>
                <a:spcPts val="4919"/>
              </a:lnSpc>
            </a:pPr>
          </a:p>
        </p:txBody>
      </p:sp>
      <p:grpSp>
        <p:nvGrpSpPr>
          <p:cNvPr name="Group 9" id="9"/>
          <p:cNvGrpSpPr/>
          <p:nvPr/>
        </p:nvGrpSpPr>
        <p:grpSpPr>
          <a:xfrm rot="0">
            <a:off x="2179166" y="3510391"/>
            <a:ext cx="13748741" cy="2808103"/>
            <a:chOff x="0" y="0"/>
            <a:chExt cx="2655105" cy="542290"/>
          </a:xfrm>
        </p:grpSpPr>
        <p:sp>
          <p:nvSpPr>
            <p:cNvPr name="Freeform 10" id="10"/>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564314" y="3730785"/>
            <a:ext cx="12978445" cy="2329215"/>
          </a:xfrm>
          <a:prstGeom prst="rect">
            <a:avLst/>
          </a:prstGeom>
        </p:spPr>
        <p:txBody>
          <a:bodyPr anchor="t" rtlCol="false" tIns="0" lIns="0" bIns="0" rIns="0">
            <a:spAutoFit/>
          </a:bodyPr>
          <a:lstStyle/>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The automaton is designed to recognize a specific DNA sequence or pattern, and its operation is based on transitioning between states depending on the input nucleotide (A, T, C, G).</a:t>
            </a:r>
          </a:p>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The FPGA is programmed using Hardware Description Languages (HDL), such as VHDL or Verilog, which describe the logic of the automaton and how it handles input sequences.</a:t>
            </a:r>
          </a:p>
        </p:txBody>
      </p:sp>
      <p:grpSp>
        <p:nvGrpSpPr>
          <p:cNvPr name="Group 13" id="13"/>
          <p:cNvGrpSpPr/>
          <p:nvPr/>
        </p:nvGrpSpPr>
        <p:grpSpPr>
          <a:xfrm rot="0">
            <a:off x="2179166" y="6572062"/>
            <a:ext cx="13748741" cy="2168233"/>
            <a:chOff x="0" y="0"/>
            <a:chExt cx="2655105" cy="418721"/>
          </a:xfrm>
        </p:grpSpPr>
        <p:sp>
          <p:nvSpPr>
            <p:cNvPr name="Freeform 14" id="14"/>
            <p:cNvSpPr/>
            <p:nvPr/>
          </p:nvSpPr>
          <p:spPr>
            <a:xfrm flipH="false" flipV="false" rot="0">
              <a:off x="0" y="0"/>
              <a:ext cx="2655105" cy="418721"/>
            </a:xfrm>
            <a:custGeom>
              <a:avLst/>
              <a:gdLst/>
              <a:ahLst/>
              <a:cxnLst/>
              <a:rect r="r" b="b" t="t" l="l"/>
              <a:pathLst>
                <a:path h="418721" w="2655105">
                  <a:moveTo>
                    <a:pt x="0" y="0"/>
                  </a:moveTo>
                  <a:lnTo>
                    <a:pt x="2655105" y="0"/>
                  </a:lnTo>
                  <a:lnTo>
                    <a:pt x="2655105" y="418721"/>
                  </a:lnTo>
                  <a:lnTo>
                    <a:pt x="0" y="418721"/>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2655105" cy="437771"/>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2654778" y="6709020"/>
            <a:ext cx="12978445" cy="1548165"/>
          </a:xfrm>
          <a:prstGeom prst="rect">
            <a:avLst/>
          </a:prstGeom>
        </p:spPr>
        <p:txBody>
          <a:bodyPr anchor="t" rtlCol="false" tIns="0" lIns="0" bIns="0" rIns="0">
            <a:spAutoFit/>
          </a:bodyPr>
          <a:lstStyle/>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The simulation helps identify any issues in the state transitions or input handling, allowing us to fine-tune the design before hardware synthesis.</a:t>
            </a:r>
          </a:p>
          <a:p>
            <a:pPr algn="l" marL="491441" indent="-245720" lvl="1">
              <a:lnSpc>
                <a:spcPts val="3141"/>
              </a:lnSpc>
              <a:buFont typeface="Arial"/>
              <a:buChar char="•"/>
            </a:pPr>
            <a:r>
              <a:rPr lang="en-US" b="true" sz="2276" spc="223">
                <a:solidFill>
                  <a:srgbClr val="231F20"/>
                </a:solidFill>
                <a:latin typeface="Open Sauce Bold"/>
                <a:ea typeface="Open Sauce Bold"/>
                <a:cs typeface="Open Sauce Bold"/>
                <a:sym typeface="Open Sauce Bold"/>
              </a:rPr>
              <a:t>The simulation helps identify any issues in the state transitions or input handling, allowing us to fine-tune the design before hardware synthesis.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858563" y="689551"/>
            <a:ext cx="9428347" cy="1839765"/>
          </a:xfrm>
          <a:prstGeom prst="rect">
            <a:avLst/>
          </a:prstGeom>
        </p:spPr>
        <p:txBody>
          <a:bodyPr anchor="t" rtlCol="false" tIns="0" lIns="0" bIns="0" rIns="0">
            <a:spAutoFit/>
          </a:bodyPr>
          <a:lstStyle/>
          <a:p>
            <a:pPr algn="ctr">
              <a:lnSpc>
                <a:spcPts val="7388"/>
              </a:lnSpc>
            </a:pPr>
            <a:r>
              <a:rPr lang="en-US" b="true" sz="5353" spc="524">
                <a:solidFill>
                  <a:srgbClr val="FFFFFF"/>
                </a:solidFill>
                <a:latin typeface="Oswald Bold"/>
                <a:ea typeface="Oswald Bold"/>
                <a:cs typeface="Oswald Bold"/>
                <a:sym typeface="Oswald Bold"/>
              </a:rPr>
              <a:t>RESULTS AND</a:t>
            </a:r>
          </a:p>
          <a:p>
            <a:pPr algn="ctr">
              <a:lnSpc>
                <a:spcPts val="7388"/>
              </a:lnSpc>
            </a:pPr>
            <a:r>
              <a:rPr lang="en-US" b="true" sz="5353" spc="524">
                <a:solidFill>
                  <a:srgbClr val="FFFFFF"/>
                </a:solidFill>
                <a:latin typeface="Oswald Bold"/>
                <a:ea typeface="Oswald Bold"/>
                <a:cs typeface="Oswald Bold"/>
                <a:sym typeface="Oswald Bold"/>
              </a:rPr>
              <a:t> DISCUSSION</a:t>
            </a:r>
          </a:p>
        </p:txBody>
      </p:sp>
      <p:grpSp>
        <p:nvGrpSpPr>
          <p:cNvPr name="Group 9" id="9"/>
          <p:cNvGrpSpPr/>
          <p:nvPr/>
        </p:nvGrpSpPr>
        <p:grpSpPr>
          <a:xfrm rot="0">
            <a:off x="2179166" y="3510391"/>
            <a:ext cx="13748741" cy="2561999"/>
            <a:chOff x="0" y="0"/>
            <a:chExt cx="2655105" cy="494764"/>
          </a:xfrm>
        </p:grpSpPr>
        <p:sp>
          <p:nvSpPr>
            <p:cNvPr name="Freeform 10" id="10"/>
            <p:cNvSpPr/>
            <p:nvPr/>
          </p:nvSpPr>
          <p:spPr>
            <a:xfrm flipH="false" flipV="false" rot="0">
              <a:off x="0" y="0"/>
              <a:ext cx="2655105" cy="494764"/>
            </a:xfrm>
            <a:custGeom>
              <a:avLst/>
              <a:gdLst/>
              <a:ahLst/>
              <a:cxnLst/>
              <a:rect r="r" b="b" t="t" l="l"/>
              <a:pathLst>
                <a:path h="494764" w="2655105">
                  <a:moveTo>
                    <a:pt x="0" y="0"/>
                  </a:moveTo>
                  <a:lnTo>
                    <a:pt x="2655105" y="0"/>
                  </a:lnTo>
                  <a:lnTo>
                    <a:pt x="2655105" y="494764"/>
                  </a:lnTo>
                  <a:lnTo>
                    <a:pt x="0" y="494764"/>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2655105" cy="513814"/>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349139" y="4010913"/>
            <a:ext cx="13418951" cy="1599419"/>
          </a:xfrm>
          <a:prstGeom prst="rect">
            <a:avLst/>
          </a:prstGeom>
        </p:spPr>
        <p:txBody>
          <a:bodyPr anchor="t" rtlCol="false" tIns="0" lIns="0" bIns="0" rIns="0">
            <a:spAutoFit/>
          </a:bodyPr>
          <a:lstStyle/>
          <a:p>
            <a:pPr algn="l" marL="508121" indent="-254060" lvl="1">
              <a:lnSpc>
                <a:spcPts val="3247"/>
              </a:lnSpc>
              <a:buFont typeface="Arial"/>
              <a:buChar char="•"/>
            </a:pPr>
            <a:r>
              <a:rPr lang="en-US" b="true" sz="2353" spc="230">
                <a:solidFill>
                  <a:srgbClr val="231F20"/>
                </a:solidFill>
                <a:latin typeface="Open Sauce Bold"/>
                <a:ea typeface="Open Sauce Bold"/>
                <a:cs typeface="Open Sauce Bold"/>
                <a:sym typeface="Open Sauce Bold"/>
              </a:rPr>
              <a:t>The results of implementing DNA sequence matching using automata on FPGA provide insights into the performance benefits of hardware-based solutions compared to traditional software-based methods, particularly for large-scale bioinformatics applications. </a:t>
            </a:r>
          </a:p>
        </p:txBody>
      </p:sp>
      <p:grpSp>
        <p:nvGrpSpPr>
          <p:cNvPr name="Group 13" id="13"/>
          <p:cNvGrpSpPr/>
          <p:nvPr/>
        </p:nvGrpSpPr>
        <p:grpSpPr>
          <a:xfrm rot="0">
            <a:off x="2179166" y="6325958"/>
            <a:ext cx="13748741" cy="2414337"/>
            <a:chOff x="0" y="0"/>
            <a:chExt cx="2655105" cy="466248"/>
          </a:xfrm>
        </p:grpSpPr>
        <p:sp>
          <p:nvSpPr>
            <p:cNvPr name="Freeform 14" id="14"/>
            <p:cNvSpPr/>
            <p:nvPr/>
          </p:nvSpPr>
          <p:spPr>
            <a:xfrm flipH="false" flipV="false" rot="0">
              <a:off x="0" y="0"/>
              <a:ext cx="2655105" cy="466248"/>
            </a:xfrm>
            <a:custGeom>
              <a:avLst/>
              <a:gdLst/>
              <a:ahLst/>
              <a:cxnLst/>
              <a:rect r="r" b="b" t="t" l="l"/>
              <a:pathLst>
                <a:path h="466248" w="2655105">
                  <a:moveTo>
                    <a:pt x="0" y="0"/>
                  </a:moveTo>
                  <a:lnTo>
                    <a:pt x="2655105" y="0"/>
                  </a:lnTo>
                  <a:lnTo>
                    <a:pt x="2655105" y="466248"/>
                  </a:lnTo>
                  <a:lnTo>
                    <a:pt x="0" y="466248"/>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2655105" cy="485298"/>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2349139" y="6779234"/>
            <a:ext cx="13418951" cy="1599419"/>
          </a:xfrm>
          <a:prstGeom prst="rect">
            <a:avLst/>
          </a:prstGeom>
        </p:spPr>
        <p:txBody>
          <a:bodyPr anchor="t" rtlCol="false" tIns="0" lIns="0" bIns="0" rIns="0">
            <a:spAutoFit/>
          </a:bodyPr>
          <a:lstStyle/>
          <a:p>
            <a:pPr algn="l" marL="508121" indent="-254060" lvl="1">
              <a:lnSpc>
                <a:spcPts val="3247"/>
              </a:lnSpc>
              <a:buFont typeface="Arial"/>
              <a:buChar char="•"/>
            </a:pPr>
            <a:r>
              <a:rPr lang="en-US" b="true" sz="2353" spc="230">
                <a:solidFill>
                  <a:srgbClr val="231F20"/>
                </a:solidFill>
                <a:latin typeface="Open Sauce Bold"/>
                <a:ea typeface="Open Sauce Bold"/>
                <a:cs typeface="Open Sauce Bold"/>
                <a:sym typeface="Open Sauce Bold"/>
              </a:rPr>
              <a:t>This section discusses the experimental outcomes, key performance metrics such as execution time, resource utilization, accuracy, and scalability, along with an analysis of the system's capabilities, limitations, and potential future improvements.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596073" y="265117"/>
            <a:ext cx="9428347" cy="2035599"/>
          </a:xfrm>
          <a:prstGeom prst="rect">
            <a:avLst/>
          </a:prstGeom>
        </p:spPr>
        <p:txBody>
          <a:bodyPr anchor="t" rtlCol="false" tIns="0" lIns="0" bIns="0" rIns="0">
            <a:spAutoFit/>
          </a:bodyPr>
          <a:lstStyle/>
          <a:p>
            <a:pPr algn="ctr">
              <a:lnSpc>
                <a:spcPts val="8216"/>
              </a:lnSpc>
            </a:pPr>
          </a:p>
          <a:p>
            <a:pPr algn="ctr">
              <a:lnSpc>
                <a:spcPts val="8216"/>
              </a:lnSpc>
            </a:pPr>
            <a:r>
              <a:rPr lang="en-US" b="true" sz="5953" spc="583">
                <a:solidFill>
                  <a:srgbClr val="FFFFFF"/>
                </a:solidFill>
                <a:latin typeface="Oswald Bold"/>
                <a:ea typeface="Oswald Bold"/>
                <a:cs typeface="Oswald Bold"/>
                <a:sym typeface="Oswald Bold"/>
              </a:rPr>
              <a:t>CONCLUSION</a:t>
            </a:r>
          </a:p>
        </p:txBody>
      </p:sp>
      <p:grpSp>
        <p:nvGrpSpPr>
          <p:cNvPr name="Group 9" id="9"/>
          <p:cNvGrpSpPr/>
          <p:nvPr/>
        </p:nvGrpSpPr>
        <p:grpSpPr>
          <a:xfrm rot="0">
            <a:off x="1703590" y="4101041"/>
            <a:ext cx="15077703" cy="4449292"/>
            <a:chOff x="0" y="0"/>
            <a:chExt cx="2911750" cy="859231"/>
          </a:xfrm>
        </p:grpSpPr>
        <p:sp>
          <p:nvSpPr>
            <p:cNvPr name="Freeform 10" id="10"/>
            <p:cNvSpPr/>
            <p:nvPr/>
          </p:nvSpPr>
          <p:spPr>
            <a:xfrm flipH="false" flipV="false" rot="0">
              <a:off x="0" y="0"/>
              <a:ext cx="2911750" cy="859231"/>
            </a:xfrm>
            <a:custGeom>
              <a:avLst/>
              <a:gdLst/>
              <a:ahLst/>
              <a:cxnLst/>
              <a:rect r="r" b="b" t="t" l="l"/>
              <a:pathLst>
                <a:path h="859231" w="2911750">
                  <a:moveTo>
                    <a:pt x="0" y="0"/>
                  </a:moveTo>
                  <a:lnTo>
                    <a:pt x="2911750" y="0"/>
                  </a:lnTo>
                  <a:lnTo>
                    <a:pt x="2911750" y="859231"/>
                  </a:lnTo>
                  <a:lnTo>
                    <a:pt x="0" y="859231"/>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2911750" cy="878281"/>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434524" y="4710521"/>
            <a:ext cx="13418951" cy="3618319"/>
          </a:xfrm>
          <a:prstGeom prst="rect">
            <a:avLst/>
          </a:prstGeom>
        </p:spPr>
        <p:txBody>
          <a:bodyPr anchor="t" rtlCol="false" tIns="0" lIns="0" bIns="0" rIns="0">
            <a:spAutoFit/>
          </a:bodyPr>
          <a:lstStyle/>
          <a:p>
            <a:pPr algn="l">
              <a:lnSpc>
                <a:spcPts val="3247"/>
              </a:lnSpc>
            </a:pPr>
            <a:r>
              <a:rPr lang="en-US" sz="2353" spc="230" b="true">
                <a:solidFill>
                  <a:srgbClr val="231F20"/>
                </a:solidFill>
                <a:latin typeface="Open Sauce Bold"/>
                <a:ea typeface="Open Sauce Bold"/>
                <a:cs typeface="Open Sauce Bold"/>
                <a:sym typeface="Open Sauce Bold"/>
              </a:rPr>
              <a:t>The implementation of DNA sequence matching using automata on hardware, specifically FPGA, offers a significant performance advantage over traditional software-based methods, such as BLAST. By leveraging the inherent parallelism of FPGA architectures, this approach reduces the time required to match DNA sequences, demonstrating speedup factors of up to 10x, especially for larger datasets. This makes it particularly well-suited for bioinformatics applications where high-throughput and large-scale genomic data processing are required.</a:t>
            </a:r>
          </a:p>
          <a:p>
            <a:pPr algn="l">
              <a:lnSpc>
                <a:spcPts val="324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530192" y="-9687547"/>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2860211"/>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628874" y="3180249"/>
            <a:ext cx="2296190" cy="352695"/>
          </a:xfrm>
          <a:prstGeom prst="rect">
            <a:avLst/>
          </a:prstGeom>
        </p:spPr>
        <p:txBody>
          <a:bodyPr anchor="t" rtlCol="false" tIns="0" lIns="0" bIns="0" rIns="0">
            <a:spAutoFit/>
          </a:bodyPr>
          <a:lstStyle/>
          <a:p>
            <a:pPr algn="ctr" marL="0" indent="0" lvl="0">
              <a:lnSpc>
                <a:spcPts val="2947"/>
              </a:lnSpc>
              <a:spcBef>
                <a:spcPct val="0"/>
              </a:spcBef>
            </a:pPr>
            <a:r>
              <a:rPr lang="en-US" b="true" sz="2135" spc="209">
                <a:solidFill>
                  <a:srgbClr val="231F20"/>
                </a:solidFill>
                <a:latin typeface="Montserrat Classic Bold"/>
                <a:ea typeface="Montserrat Classic Bold"/>
                <a:cs typeface="Montserrat Classic Bold"/>
                <a:sym typeface="Montserrat Classic Bold"/>
              </a:rPr>
              <a:t>ROHITH, INC.</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DAGV59i-GSA</dc:identifier>
  <dcterms:modified xsi:type="dcterms:W3CDTF">2011-08-01T06:04:30Z</dcterms:modified>
  <cp:revision>1</cp:revision>
  <dc:title>Grey minimalist business project presentation </dc:title>
</cp:coreProperties>
</file>