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Muli" panose="020B0604020202020204" charset="0"/>
      <p:regular r:id="rId21"/>
    </p:embeddedFont>
    <p:embeddedFont>
      <p:font typeface="Muli Bold" panose="020B0604020202020204" charset="0"/>
      <p:regular r:id="rId22"/>
    </p:embeddedFont>
    <p:embeddedFont>
      <p:font typeface="Muli Semi-Bold" panose="020B0604020202020204" charset="0"/>
      <p:regular r:id="rId23"/>
    </p:embeddedFont>
    <p:embeddedFont>
      <p:font typeface="Playfair Display" panose="00000500000000000000" pitchFamily="2" charset="0"/>
      <p:regular r:id="rId24"/>
    </p:embeddedFont>
    <p:embeddedFont>
      <p:font typeface="Playfair Display Bold" panose="00000800000000000000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66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linkedin.com/in/rohith-t-712a0a2a6" TargetMode="External"/><Relationship Id="rId5" Type="http://schemas.openxmlformats.org/officeDocument/2006/relationships/hyperlink" Target="mailto:rohithtallapalli@gmail.com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374614"/>
            <a:ext cx="8712995" cy="883686"/>
            <a:chOff x="0" y="0"/>
            <a:chExt cx="11617326" cy="117824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1617326" cy="1178248"/>
              <a:chOff x="0" y="0"/>
              <a:chExt cx="12727542" cy="12908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2727542" cy="1290848"/>
              </a:xfrm>
              <a:custGeom>
                <a:avLst/>
                <a:gdLst/>
                <a:ahLst/>
                <a:cxnLst/>
                <a:rect l="l" t="t" r="r" b="b"/>
                <a:pathLst>
                  <a:path w="12727542" h="1290848">
                    <a:moveTo>
                      <a:pt x="0" y="0"/>
                    </a:moveTo>
                    <a:lnTo>
                      <a:pt x="0" y="1290848"/>
                    </a:lnTo>
                    <a:lnTo>
                      <a:pt x="12727542" y="1290848"/>
                    </a:lnTo>
                    <a:lnTo>
                      <a:pt x="12727542" y="0"/>
                    </a:lnTo>
                    <a:lnTo>
                      <a:pt x="0" y="0"/>
                    </a:lnTo>
                    <a:close/>
                    <a:moveTo>
                      <a:pt x="12666582" y="1229888"/>
                    </a:moveTo>
                    <a:lnTo>
                      <a:pt x="59690" y="1229888"/>
                    </a:lnTo>
                    <a:lnTo>
                      <a:pt x="59690" y="59690"/>
                    </a:lnTo>
                    <a:lnTo>
                      <a:pt x="12666582" y="59690"/>
                    </a:lnTo>
                    <a:lnTo>
                      <a:pt x="12666582" y="1229888"/>
                    </a:lnTo>
                    <a:close/>
                  </a:path>
                </a:pathLst>
              </a:custGeom>
              <a:solidFill>
                <a:srgbClr val="FF68D4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365032" y="197875"/>
              <a:ext cx="10800527" cy="6759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64"/>
                </a:lnSpc>
              </a:pPr>
              <a:r>
                <a:rPr lang="en-US" sz="3046" dirty="0">
                  <a:solidFill>
                    <a:srgbClr val="000000"/>
                  </a:solidFill>
                  <a:latin typeface="Muli Semi-Bold"/>
                  <a:ea typeface="Muli Semi-Bold"/>
                  <a:cs typeface="Muli Semi-Bold"/>
                  <a:sym typeface="Muli Semi-Bold"/>
                </a:rPr>
                <a:t>Presented by: </a:t>
              </a:r>
              <a:r>
                <a:rPr lang="en-US" sz="3046" dirty="0">
                  <a:solidFill>
                    <a:srgbClr val="000000"/>
                  </a:solidFill>
                  <a:latin typeface="Muli"/>
                  <a:ea typeface="Muli Semi-Bold"/>
                  <a:cs typeface="Muli Semi-Bold"/>
                  <a:sym typeface="Muli"/>
                </a:rPr>
                <a:t>Rohith </a:t>
              </a:r>
              <a:r>
                <a:rPr lang="en-US" sz="3046" dirty="0" err="1">
                  <a:solidFill>
                    <a:srgbClr val="000000"/>
                  </a:solidFill>
                  <a:latin typeface="Muli"/>
                  <a:ea typeface="Muli Semi-Bold"/>
                  <a:cs typeface="Muli Semi-Bold"/>
                  <a:sym typeface="Muli"/>
                </a:rPr>
                <a:t>Tallapalli</a:t>
              </a:r>
              <a:endParaRPr lang="en-US" sz="3046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11542992" y="-8517227"/>
            <a:ext cx="11432615" cy="11411829"/>
          </a:xfrm>
          <a:custGeom>
            <a:avLst/>
            <a:gdLst/>
            <a:ahLst/>
            <a:cxnLst/>
            <a:rect l="l" t="t" r="r" b="b"/>
            <a:pathLst>
              <a:path w="11432615" h="11411829">
                <a:moveTo>
                  <a:pt x="0" y="0"/>
                </a:moveTo>
                <a:lnTo>
                  <a:pt x="11432616" y="0"/>
                </a:lnTo>
                <a:lnTo>
                  <a:pt x="11432616" y="11411829"/>
                </a:lnTo>
                <a:lnTo>
                  <a:pt x="0" y="11411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73580" y="3890962"/>
            <a:ext cx="14155442" cy="404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Insights to an-</a:t>
            </a:r>
          </a:p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Automotive company on Electric vehicles launch in India</a:t>
            </a:r>
          </a:p>
          <a:p>
            <a:pPr algn="l">
              <a:lnSpc>
                <a:spcPts val="8640"/>
              </a:lnSpc>
            </a:pPr>
            <a:endParaRPr lang="en-US" sz="7200">
              <a:solidFill>
                <a:srgbClr val="00000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07061" y="7192279"/>
            <a:ext cx="4739043" cy="4747675"/>
          </a:xfrm>
          <a:custGeom>
            <a:avLst/>
            <a:gdLst/>
            <a:ahLst/>
            <a:cxnLst/>
            <a:rect l="l" t="t" r="r" b="b"/>
            <a:pathLst>
              <a:path w="4739043" h="4747675">
                <a:moveTo>
                  <a:pt x="0" y="0"/>
                </a:moveTo>
                <a:lnTo>
                  <a:pt x="4739043" y="0"/>
                </a:lnTo>
                <a:lnTo>
                  <a:pt x="4739043" y="4747675"/>
                </a:lnTo>
                <a:lnTo>
                  <a:pt x="0" y="4747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493170" y="-1790529"/>
            <a:ext cx="4739043" cy="4747675"/>
          </a:xfrm>
          <a:custGeom>
            <a:avLst/>
            <a:gdLst/>
            <a:ahLst/>
            <a:cxnLst/>
            <a:rect l="l" t="t" r="r" b="b"/>
            <a:pathLst>
              <a:path w="4739043" h="4747675">
                <a:moveTo>
                  <a:pt x="0" y="0"/>
                </a:moveTo>
                <a:lnTo>
                  <a:pt x="4739043" y="0"/>
                </a:lnTo>
                <a:lnTo>
                  <a:pt x="4739043" y="4747675"/>
                </a:lnTo>
                <a:lnTo>
                  <a:pt x="0" y="4747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05238" y="664116"/>
            <a:ext cx="13825272" cy="1206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Revenue growth rate of 4-wheeler and 2-wheelers EVs in India for 2022 vs 2024 and 2023 vs 2024 -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64056" y="1813466"/>
            <a:ext cx="5522483" cy="1471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Unit price considered as-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2-Wheeler  -  85,000Rs.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4-Wheeler  -  15,00,000Rs.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62461" y="3546621"/>
            <a:ext cx="11955521" cy="2462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For 2 Wheelers,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     Revenue has almost tripled from 21 billion in 2022 to 62 billion in 2023, showing 195% growth. However, in 2024, revenue only increased to 79 billion, showing a 27% growth. Hence, the overall growth from 2022 to 2024 is 276%.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374725" y="7135129"/>
            <a:ext cx="11955521" cy="2462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For 4 Wheelers,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    Revenue increased from 28 billion in 2022 to 71 billion in 2023, showing a 153% growth. However, in 2024, revenue further rose to 130 billion, showing an 83% growth. Hence, the overall growth from 2022 to 2024 is 364%.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99895" y="-9092389"/>
            <a:ext cx="11432615" cy="11411829"/>
          </a:xfrm>
          <a:custGeom>
            <a:avLst/>
            <a:gdLst/>
            <a:ahLst/>
            <a:cxnLst/>
            <a:rect l="l" t="t" r="r" b="b"/>
            <a:pathLst>
              <a:path w="11432615" h="11411829">
                <a:moveTo>
                  <a:pt x="0" y="0"/>
                </a:moveTo>
                <a:lnTo>
                  <a:pt x="11432615" y="0"/>
                </a:lnTo>
                <a:lnTo>
                  <a:pt x="11432615" y="11411829"/>
                </a:lnTo>
                <a:lnTo>
                  <a:pt x="0" y="11411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185031" y="8318825"/>
            <a:ext cx="11841808" cy="11820277"/>
          </a:xfrm>
          <a:custGeom>
            <a:avLst/>
            <a:gdLst/>
            <a:ahLst/>
            <a:cxnLst/>
            <a:rect l="l" t="t" r="r" b="b"/>
            <a:pathLst>
              <a:path w="11841808" h="11820277">
                <a:moveTo>
                  <a:pt x="0" y="0"/>
                </a:moveTo>
                <a:lnTo>
                  <a:pt x="11841808" y="0"/>
                </a:lnTo>
                <a:lnTo>
                  <a:pt x="11841808" y="11820278"/>
                </a:lnTo>
                <a:lnTo>
                  <a:pt x="0" y="118202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2978475"/>
            <a:ext cx="15683638" cy="5178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5" lvl="1" indent="-323848" algn="l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  <a:hlinkClick r:id="rId4" action="ppaction://hlinksldjump"/>
              </a:rPr>
              <a:t>Government Incentives</a:t>
            </a: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- Various incentives are provided at both the state and central levels.</a:t>
            </a:r>
          </a:p>
          <a:p>
            <a:pPr marL="647695" lvl="1" indent="-323848" algn="l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Rising Fuel Costs - </a:t>
            </a: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With diesel and petrol prices soaring, EVs appear to be more cost-effective.</a:t>
            </a:r>
          </a:p>
          <a:p>
            <a:pPr marL="647695" lvl="1" indent="-323848" algn="l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EV technology advancements - </a:t>
            </a: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EVs are continually evolving with new innovations.</a:t>
            </a:r>
          </a:p>
          <a:p>
            <a:pPr marL="647695" lvl="1" indent="-323848" algn="l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Reduced Operating Costs - </a:t>
            </a: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The overall operating and maintenance costs of EVs are lower.</a:t>
            </a:r>
          </a:p>
          <a:p>
            <a:pPr marL="647695" lvl="1" indent="-323848" algn="l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Environmental Concerns -</a:t>
            </a: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EVs exert less strain on the environment.</a:t>
            </a:r>
          </a:p>
          <a:p>
            <a:pPr algn="l">
              <a:lnSpc>
                <a:spcPts val="3200"/>
              </a:lnSpc>
            </a:pPr>
            <a:endParaRPr lang="en-US" sz="2999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737385"/>
            <a:ext cx="9194656" cy="1206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P</a:t>
            </a:r>
            <a:r>
              <a:rPr lang="en-US" sz="3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  <a:hlinkClick r:id="rId5" action="ppaction://hlinksldjump"/>
              </a:rPr>
              <a:t>rimary reasons for customers choosing 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  <a:hlinkClick r:id="rId5" action="ppaction://hlinksldjump"/>
              </a:rPr>
              <a:t>4-wheeler EVs in 2023 and 2024</a:t>
            </a:r>
            <a:r>
              <a:rPr lang="en-US" sz="34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-</a:t>
            </a:r>
          </a:p>
        </p:txBody>
      </p:sp>
      <p:sp>
        <p:nvSpPr>
          <p:cNvPr id="6" name="Freeform 6"/>
          <p:cNvSpPr/>
          <p:nvPr/>
        </p:nvSpPr>
        <p:spPr>
          <a:xfrm>
            <a:off x="15296923" y="8671522"/>
            <a:ext cx="838559" cy="1173556"/>
          </a:xfrm>
          <a:custGeom>
            <a:avLst/>
            <a:gdLst/>
            <a:ahLst/>
            <a:cxnLst/>
            <a:rect l="l" t="t" r="r" b="b"/>
            <a:pathLst>
              <a:path w="838559" h="1173556">
                <a:moveTo>
                  <a:pt x="0" y="0"/>
                </a:moveTo>
                <a:lnTo>
                  <a:pt x="838559" y="0"/>
                </a:lnTo>
                <a:lnTo>
                  <a:pt x="838559" y="1173556"/>
                </a:lnTo>
                <a:lnTo>
                  <a:pt x="0" y="11735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15356" y="-9312196"/>
            <a:ext cx="11432615" cy="11411829"/>
          </a:xfrm>
          <a:custGeom>
            <a:avLst/>
            <a:gdLst/>
            <a:ahLst/>
            <a:cxnLst/>
            <a:rect l="l" t="t" r="r" b="b"/>
            <a:pathLst>
              <a:path w="11432615" h="11411829">
                <a:moveTo>
                  <a:pt x="0" y="0"/>
                </a:moveTo>
                <a:lnTo>
                  <a:pt x="11432616" y="0"/>
                </a:lnTo>
                <a:lnTo>
                  <a:pt x="11432616" y="11411828"/>
                </a:lnTo>
                <a:lnTo>
                  <a:pt x="0" y="114118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44608" y="7909345"/>
            <a:ext cx="11841808" cy="11820277"/>
          </a:xfrm>
          <a:custGeom>
            <a:avLst/>
            <a:gdLst/>
            <a:ahLst/>
            <a:cxnLst/>
            <a:rect l="l" t="t" r="r" b="b"/>
            <a:pathLst>
              <a:path w="11841808" h="11820277">
                <a:moveTo>
                  <a:pt x="0" y="0"/>
                </a:moveTo>
                <a:lnTo>
                  <a:pt x="11841808" y="0"/>
                </a:lnTo>
                <a:lnTo>
                  <a:pt x="11841808" y="11820277"/>
                </a:lnTo>
                <a:lnTo>
                  <a:pt x="0" y="11820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05238" y="664116"/>
            <a:ext cx="13048618" cy="1206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How do government incentives and subsidies impact the adoption rates of 2-wheelers and 4-wheelers?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05238" y="2271815"/>
            <a:ext cx="17294394" cy="5189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1. Central Government Incentives (FAME-II Scheme):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  <a:endParaRPr lang="en-US" sz="2299">
              <a:solidFill>
                <a:srgbClr val="000000"/>
              </a:solidFill>
              <a:latin typeface="Muli Bold"/>
              <a:ea typeface="Muli Bold"/>
              <a:cs typeface="Muli Bold"/>
              <a:sym typeface="Muli Bold"/>
            </a:endParaRPr>
          </a:p>
          <a:p>
            <a:pPr marL="496569" lvl="1" indent="-248284" algn="l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FAME-II (Faster Adoption and Manufacturing of Hybrid and Electric Vehicles):</a:t>
            </a:r>
            <a:r>
              <a:rPr lang="en-US" sz="22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Launched in 2019, this scheme offers financial incentives to reduce the cost of EVs.</a:t>
            </a:r>
          </a:p>
          <a:p>
            <a:pPr marL="993138" lvl="2" indent="-331046" algn="l">
              <a:lnSpc>
                <a:spcPts val="3219"/>
              </a:lnSpc>
              <a:spcBef>
                <a:spcPct val="0"/>
              </a:spcBef>
              <a:buFont typeface="Arial"/>
              <a:buChar char="⚬"/>
            </a:pPr>
            <a:r>
              <a:rPr lang="en-US" sz="22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For Two-Wheelers: Rs 15,000 per kWh of battery capacity, covering up to 40% of the vehicle's cost.</a:t>
            </a:r>
          </a:p>
          <a:p>
            <a:pPr marL="993138" lvl="2" indent="-331046" algn="l">
              <a:lnSpc>
                <a:spcPts val="3219"/>
              </a:lnSpc>
              <a:spcBef>
                <a:spcPct val="0"/>
              </a:spcBef>
              <a:buFont typeface="Arial"/>
              <a:buChar char="⚬"/>
            </a:pPr>
            <a:r>
              <a:rPr lang="en-US" sz="22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For Four-Wheelers: Rs 10,000 per kWh of battery capacity, with a maximum subsidy of Rs 1.5 lakh.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  <a:endParaRPr lang="en-US" sz="2299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496569" lvl="1" indent="-248284" algn="l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GST Reduction:</a:t>
            </a:r>
            <a:r>
              <a:rPr lang="en-US" sz="22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EVs are subjected to a reduced Goods and Services Tax (GST) of 5%, significantly lower than the 28-50% GST on petrol and diesel vehicles.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  <a:endParaRPr lang="en-US" sz="2299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496569" lvl="1" indent="-248284" algn="l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Tax Benefits:</a:t>
            </a:r>
            <a:r>
              <a:rPr lang="en-US" sz="22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First-time individual EV buyers who take a loan can avail of tax deductions of up to Rs 1.5 lakh on the interest paid, under Section 80EEB of the Income Tax Act.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  <a:endParaRPr lang="en-US" sz="2299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811762" y="5773766"/>
            <a:ext cx="9042909" cy="9026468"/>
          </a:xfrm>
          <a:custGeom>
            <a:avLst/>
            <a:gdLst/>
            <a:ahLst/>
            <a:cxnLst/>
            <a:rect l="l" t="t" r="r" b="b"/>
            <a:pathLst>
              <a:path w="9042909" h="9026468">
                <a:moveTo>
                  <a:pt x="0" y="0"/>
                </a:moveTo>
                <a:lnTo>
                  <a:pt x="9042909" y="0"/>
                </a:lnTo>
                <a:lnTo>
                  <a:pt x="9042909" y="9026468"/>
                </a:lnTo>
                <a:lnTo>
                  <a:pt x="0" y="902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259817" y="5143500"/>
            <a:ext cx="10721822" cy="10698386"/>
          </a:xfrm>
          <a:custGeom>
            <a:avLst/>
            <a:gdLst/>
            <a:ahLst/>
            <a:cxnLst/>
            <a:rect l="l" t="t" r="r" b="b"/>
            <a:pathLst>
              <a:path w="10721822" h="10698386">
                <a:moveTo>
                  <a:pt x="0" y="0"/>
                </a:moveTo>
                <a:lnTo>
                  <a:pt x="10721821" y="0"/>
                </a:lnTo>
                <a:lnTo>
                  <a:pt x="10721821" y="10698386"/>
                </a:lnTo>
                <a:lnTo>
                  <a:pt x="0" y="106983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05238" y="664116"/>
            <a:ext cx="13048618" cy="587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Which states in India provided most subsidies?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05238" y="2271815"/>
            <a:ext cx="17294394" cy="1589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2. State Government Incentives: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  <a:endParaRPr lang="en-US" sz="2299">
              <a:solidFill>
                <a:srgbClr val="000000"/>
              </a:solidFill>
              <a:latin typeface="Muli Bold"/>
              <a:ea typeface="Muli Bold"/>
              <a:cs typeface="Muli Bold"/>
              <a:sym typeface="Muli Bold"/>
            </a:endParaRPr>
          </a:p>
          <a:p>
            <a:pPr marL="496569" lvl="1" indent="-248284" algn="l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Varied State Subsidies: Each state offers different subsidies and incentives, which often complement the central FAME-II benefits. These can include additional subsidies on vehicle costs, exemptions from registration fees, and road tax waivers.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  <a:endParaRPr lang="en-US" sz="2299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36325" y="4130396"/>
            <a:ext cx="6589644" cy="412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1.Maharashtra     2.Haryana     3.Delhi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938847" y="-5577476"/>
            <a:ext cx="9279264" cy="9262392"/>
          </a:xfrm>
          <a:custGeom>
            <a:avLst/>
            <a:gdLst/>
            <a:ahLst/>
            <a:cxnLst/>
            <a:rect l="l" t="t" r="r" b="b"/>
            <a:pathLst>
              <a:path w="9279264" h="9262392">
                <a:moveTo>
                  <a:pt x="0" y="0"/>
                </a:moveTo>
                <a:lnTo>
                  <a:pt x="9279264" y="0"/>
                </a:lnTo>
                <a:lnTo>
                  <a:pt x="9279264" y="9262392"/>
                </a:lnTo>
                <a:lnTo>
                  <a:pt x="0" y="926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248710" y="7677344"/>
            <a:ext cx="9279264" cy="9262392"/>
          </a:xfrm>
          <a:custGeom>
            <a:avLst/>
            <a:gdLst/>
            <a:ahLst/>
            <a:cxnLst/>
            <a:rect l="l" t="t" r="r" b="b"/>
            <a:pathLst>
              <a:path w="9279264" h="9262392">
                <a:moveTo>
                  <a:pt x="0" y="0"/>
                </a:moveTo>
                <a:lnTo>
                  <a:pt x="9279263" y="0"/>
                </a:lnTo>
                <a:lnTo>
                  <a:pt x="9279263" y="9262392"/>
                </a:lnTo>
                <a:lnTo>
                  <a:pt x="0" y="926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05238" y="2271815"/>
            <a:ext cx="10260548" cy="318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3. Charging Infrastructure Support: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  <a:endParaRPr lang="en-US" sz="2299">
              <a:solidFill>
                <a:srgbClr val="000000"/>
              </a:solidFill>
              <a:latin typeface="Muli Bold"/>
              <a:ea typeface="Muli Bold"/>
              <a:cs typeface="Muli Bold"/>
              <a:sym typeface="Muli Bold"/>
            </a:endParaRPr>
          </a:p>
          <a:p>
            <a:pPr marL="496569" lvl="1" indent="-248284" algn="l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Central and State Initiatives: </a:t>
            </a:r>
            <a:r>
              <a:rPr lang="en-US" sz="22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To support EV adoption, both central and state governments are investing in setting up charging stations across the country. This includes directives from the central government and state-specific policies offering incentives to companies building charging infrastructure.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  <a:endParaRPr lang="en-US" sz="2299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700445" y="3466476"/>
            <a:ext cx="3168086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Read full article here,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301620" y="5257900"/>
            <a:ext cx="9042909" cy="9026468"/>
          </a:xfrm>
          <a:custGeom>
            <a:avLst/>
            <a:gdLst/>
            <a:ahLst/>
            <a:cxnLst/>
            <a:rect l="l" t="t" r="r" b="b"/>
            <a:pathLst>
              <a:path w="9042909" h="9026468">
                <a:moveTo>
                  <a:pt x="0" y="0"/>
                </a:moveTo>
                <a:lnTo>
                  <a:pt x="9042909" y="0"/>
                </a:lnTo>
                <a:lnTo>
                  <a:pt x="9042909" y="9026468"/>
                </a:lnTo>
                <a:lnTo>
                  <a:pt x="0" y="902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880251" y="2532567"/>
          <a:ext cx="8781666" cy="6124449"/>
        </p:xfrm>
        <a:graphic>
          <a:graphicData uri="http://schemas.openxmlformats.org/drawingml/2006/table">
            <a:tbl>
              <a:tblPr/>
              <a:tblGrid>
                <a:gridCol w="533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8909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State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 operational public EV charging stations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108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Delhi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1886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108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Karnataka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1041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9108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Maharashtra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3079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9108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Kerala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852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9108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Tamil Nadu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643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805238" y="664116"/>
            <a:ext cx="15070849" cy="1206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How does the availability of charging stations infrastructure correlate with the EV sales and penetration rates in the top 5 states?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398171" y="9358383"/>
            <a:ext cx="12099490" cy="412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Reference- </a:t>
            </a:r>
            <a:r>
              <a:rPr lang="en-US" sz="2499">
                <a:solidFill>
                  <a:srgbClr val="00509D"/>
                </a:solidFill>
                <a:latin typeface="Muli"/>
                <a:ea typeface="Muli"/>
                <a:cs typeface="Muli"/>
                <a:sym typeface="Muli"/>
              </a:rPr>
              <a:t>https://pib.gov.in/PressReleaseIframePage.aspx?PRID=2003003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837071" y="8592585"/>
            <a:ext cx="3058067" cy="412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*(As of 02/02/2024 )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403317" y="4264679"/>
            <a:ext cx="6291558" cy="1710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1"/>
              </a:lnSpc>
              <a:spcBef>
                <a:spcPct val="0"/>
              </a:spcBef>
            </a:pPr>
            <a:r>
              <a:rPr lang="en-US" sz="247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All these states are among the top in terms of penetration rate. Hence, the charging station infrastructure shows a noticeable impact.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938847" y="-5577476"/>
            <a:ext cx="9279264" cy="9262392"/>
          </a:xfrm>
          <a:custGeom>
            <a:avLst/>
            <a:gdLst/>
            <a:ahLst/>
            <a:cxnLst/>
            <a:rect l="l" t="t" r="r" b="b"/>
            <a:pathLst>
              <a:path w="9279264" h="9262392">
                <a:moveTo>
                  <a:pt x="0" y="0"/>
                </a:moveTo>
                <a:lnTo>
                  <a:pt x="9279264" y="0"/>
                </a:lnTo>
                <a:lnTo>
                  <a:pt x="9279264" y="9262392"/>
                </a:lnTo>
                <a:lnTo>
                  <a:pt x="0" y="926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187549" y="7481501"/>
            <a:ext cx="9279264" cy="9262392"/>
          </a:xfrm>
          <a:custGeom>
            <a:avLst/>
            <a:gdLst/>
            <a:ahLst/>
            <a:cxnLst/>
            <a:rect l="l" t="t" r="r" b="b"/>
            <a:pathLst>
              <a:path w="9279264" h="9262392">
                <a:moveTo>
                  <a:pt x="0" y="0"/>
                </a:moveTo>
                <a:lnTo>
                  <a:pt x="9279263" y="0"/>
                </a:lnTo>
                <a:lnTo>
                  <a:pt x="9279263" y="9262393"/>
                </a:lnTo>
                <a:lnTo>
                  <a:pt x="0" y="92623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762500" y="2524580"/>
            <a:ext cx="7368832" cy="5237840"/>
          </a:xfrm>
          <a:custGeom>
            <a:avLst/>
            <a:gdLst/>
            <a:ahLst/>
            <a:cxnLst/>
            <a:rect l="l" t="t" r="r" b="b"/>
            <a:pathLst>
              <a:path w="7368832" h="5237840">
                <a:moveTo>
                  <a:pt x="0" y="0"/>
                </a:moveTo>
                <a:lnTo>
                  <a:pt x="7368832" y="0"/>
                </a:lnTo>
                <a:lnTo>
                  <a:pt x="7368832" y="5237840"/>
                </a:lnTo>
                <a:lnTo>
                  <a:pt x="0" y="523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708" r="-1265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05238" y="664116"/>
            <a:ext cx="13825272" cy="1206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Who should be the brand ambassador if AtliQ Motors launches their EV/Hybrid vehicles in India and why?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58435" y="8029069"/>
            <a:ext cx="14024760" cy="1591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1"/>
              </a:lnSpc>
              <a:spcBef>
                <a:spcPct val="0"/>
              </a:spcBef>
            </a:pPr>
            <a:r>
              <a:rPr lang="en-US" sz="3072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Ranveer Singh would be a great choice as a brand ambassador. He is known for his energy. His powerful actions and energetic performances have always been my favorite.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07061" y="7192279"/>
            <a:ext cx="4739043" cy="4747675"/>
          </a:xfrm>
          <a:custGeom>
            <a:avLst/>
            <a:gdLst/>
            <a:ahLst/>
            <a:cxnLst/>
            <a:rect l="l" t="t" r="r" b="b"/>
            <a:pathLst>
              <a:path w="4739043" h="4747675">
                <a:moveTo>
                  <a:pt x="0" y="0"/>
                </a:moveTo>
                <a:lnTo>
                  <a:pt x="4739043" y="0"/>
                </a:lnTo>
                <a:lnTo>
                  <a:pt x="4739043" y="4747675"/>
                </a:lnTo>
                <a:lnTo>
                  <a:pt x="0" y="4747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493170" y="-1790529"/>
            <a:ext cx="4739043" cy="4747675"/>
          </a:xfrm>
          <a:custGeom>
            <a:avLst/>
            <a:gdLst/>
            <a:ahLst/>
            <a:cxnLst/>
            <a:rect l="l" t="t" r="r" b="b"/>
            <a:pathLst>
              <a:path w="4739043" h="4747675">
                <a:moveTo>
                  <a:pt x="0" y="0"/>
                </a:moveTo>
                <a:lnTo>
                  <a:pt x="4739043" y="0"/>
                </a:lnTo>
                <a:lnTo>
                  <a:pt x="4739043" y="4747675"/>
                </a:lnTo>
                <a:lnTo>
                  <a:pt x="0" y="4747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05238" y="664116"/>
            <a:ext cx="13825272" cy="1825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Which state of India is ideal to start the manufacturing unit? (Based on subsidies provided, ease of doing business, stability in governance etc.)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86094" y="4781502"/>
            <a:ext cx="6562906" cy="3948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1.Tamil Nadu  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  ( OLA Electric, Ather, Ampere, BYD )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2.Gujarat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  ( Tata, MG Motor )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3.Maharastra 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  ( Bajaj )</a:t>
            </a:r>
          </a:p>
        </p:txBody>
      </p:sp>
      <p:sp>
        <p:nvSpPr>
          <p:cNvPr id="6" name="Freeform 6"/>
          <p:cNvSpPr/>
          <p:nvPr/>
        </p:nvSpPr>
        <p:spPr>
          <a:xfrm>
            <a:off x="12517686" y="7179922"/>
            <a:ext cx="1173556" cy="1173556"/>
          </a:xfrm>
          <a:custGeom>
            <a:avLst/>
            <a:gdLst/>
            <a:ahLst/>
            <a:cxnLst/>
            <a:rect l="l" t="t" r="r" b="b"/>
            <a:pathLst>
              <a:path w="1173556" h="1173556">
                <a:moveTo>
                  <a:pt x="0" y="0"/>
                </a:moveTo>
                <a:lnTo>
                  <a:pt x="1173556" y="0"/>
                </a:lnTo>
                <a:lnTo>
                  <a:pt x="1173556" y="1173556"/>
                </a:lnTo>
                <a:lnTo>
                  <a:pt x="0" y="1173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44763" y="2899996"/>
            <a:ext cx="13069213" cy="1471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Considering various factors such as subsidies provided, ease of doing business, stability in governance, and the manufacturing plant locations of competitors,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I recommend the following states: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626546" y="5773766"/>
            <a:ext cx="9042909" cy="9026468"/>
          </a:xfrm>
          <a:custGeom>
            <a:avLst/>
            <a:gdLst/>
            <a:ahLst/>
            <a:cxnLst/>
            <a:rect l="l" t="t" r="r" b="b"/>
            <a:pathLst>
              <a:path w="9042909" h="9026468">
                <a:moveTo>
                  <a:pt x="0" y="0"/>
                </a:moveTo>
                <a:lnTo>
                  <a:pt x="9042909" y="0"/>
                </a:lnTo>
                <a:lnTo>
                  <a:pt x="9042909" y="9026468"/>
                </a:lnTo>
                <a:lnTo>
                  <a:pt x="0" y="902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81531" y="971550"/>
            <a:ext cx="15070849" cy="587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Your top 3 recommendations for AtliQ Motors.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698325" y="2144638"/>
            <a:ext cx="14754406" cy="5434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3" lvl="1" indent="-302256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Innovation:</a:t>
            </a: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After every new EV launch, buyers are always curious about the new features, such as auto-driving, side cameras, auto-parking, etc. Therefore, innovation plays a vital role in capturing the attention of new customers.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604513" lvl="1" indent="-302256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Extended Range and Faster Charging:</a:t>
            </a: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Although EVs have made significant advancements in recent years, many people still avoid using them for long-distance travel due to their limited range and lengthy charging times. EV companies that can address these issues will gain a significant competitive edge.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604513" lvl="1" indent="-302256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Enhanced Safety Features</a:t>
            </a: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: Buyers definitely take car safety ratings seriously.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281531" y="3381175"/>
            <a:ext cx="674902" cy="1000528"/>
          </a:xfrm>
          <a:custGeom>
            <a:avLst/>
            <a:gdLst/>
            <a:ahLst/>
            <a:cxnLst/>
            <a:rect l="l" t="t" r="r" b="b"/>
            <a:pathLst>
              <a:path w="674902" h="1000528">
                <a:moveTo>
                  <a:pt x="0" y="0"/>
                </a:moveTo>
                <a:lnTo>
                  <a:pt x="674902" y="0"/>
                </a:lnTo>
                <a:lnTo>
                  <a:pt x="674902" y="1000528"/>
                </a:lnTo>
                <a:lnTo>
                  <a:pt x="0" y="1000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96588" y="2378559"/>
            <a:ext cx="8294823" cy="5529882"/>
          </a:xfrm>
          <a:custGeom>
            <a:avLst/>
            <a:gdLst/>
            <a:ahLst/>
            <a:cxnLst/>
            <a:rect l="l" t="t" r="r" b="b"/>
            <a:pathLst>
              <a:path w="8294823" h="5529882">
                <a:moveTo>
                  <a:pt x="0" y="0"/>
                </a:moveTo>
                <a:lnTo>
                  <a:pt x="8294824" y="0"/>
                </a:lnTo>
                <a:lnTo>
                  <a:pt x="8294824" y="5529882"/>
                </a:lnTo>
                <a:lnTo>
                  <a:pt x="0" y="55298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40157" y="8953310"/>
            <a:ext cx="755843" cy="755843"/>
          </a:xfrm>
          <a:custGeom>
            <a:avLst/>
            <a:gdLst/>
            <a:ahLst/>
            <a:cxnLst/>
            <a:rect l="l" t="t" r="r" b="b"/>
            <a:pathLst>
              <a:path w="755843" h="755843">
                <a:moveTo>
                  <a:pt x="0" y="0"/>
                </a:moveTo>
                <a:lnTo>
                  <a:pt x="755843" y="0"/>
                </a:lnTo>
                <a:lnTo>
                  <a:pt x="755843" y="755843"/>
                </a:lnTo>
                <a:lnTo>
                  <a:pt x="0" y="7558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357236" y="9026789"/>
            <a:ext cx="682364" cy="682364"/>
          </a:xfrm>
          <a:custGeom>
            <a:avLst/>
            <a:gdLst/>
            <a:ahLst/>
            <a:cxnLst/>
            <a:rect l="l" t="t" r="r" b="b"/>
            <a:pathLst>
              <a:path w="682364" h="682364">
                <a:moveTo>
                  <a:pt x="0" y="0"/>
                </a:moveTo>
                <a:lnTo>
                  <a:pt x="682364" y="0"/>
                </a:lnTo>
                <a:lnTo>
                  <a:pt x="682364" y="682364"/>
                </a:lnTo>
                <a:lnTo>
                  <a:pt x="0" y="682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469595" y="9081322"/>
            <a:ext cx="4922340" cy="460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Mail</a:t>
            </a:r>
            <a:endParaRPr lang="en-US" sz="2799" dirty="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031085" y="9061991"/>
            <a:ext cx="9049380" cy="46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IN" sz="2800" b="0" i="0" dirty="0">
                <a:effectLst/>
                <a:latin typeface="-apple-system"/>
                <a:hlinkClick r:id="rId6"/>
              </a:rPr>
              <a:t>Linked in </a:t>
            </a:r>
            <a:endParaRPr lang="en-US" sz="2799" dirty="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811762" y="5773766"/>
            <a:ext cx="9042909" cy="9026468"/>
          </a:xfrm>
          <a:custGeom>
            <a:avLst/>
            <a:gdLst/>
            <a:ahLst/>
            <a:cxnLst/>
            <a:rect l="l" t="t" r="r" b="b"/>
            <a:pathLst>
              <a:path w="9042909" h="9026468">
                <a:moveTo>
                  <a:pt x="0" y="0"/>
                </a:moveTo>
                <a:lnTo>
                  <a:pt x="9042909" y="0"/>
                </a:lnTo>
                <a:lnTo>
                  <a:pt x="9042909" y="9026468"/>
                </a:lnTo>
                <a:lnTo>
                  <a:pt x="0" y="902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918202" y="5479534"/>
            <a:ext cx="3403134" cy="2292862"/>
          </a:xfrm>
          <a:custGeom>
            <a:avLst/>
            <a:gdLst/>
            <a:ahLst/>
            <a:cxnLst/>
            <a:rect l="l" t="t" r="r" b="b"/>
            <a:pathLst>
              <a:path w="3403134" h="2292862">
                <a:moveTo>
                  <a:pt x="0" y="0"/>
                </a:moveTo>
                <a:lnTo>
                  <a:pt x="3403134" y="0"/>
                </a:lnTo>
                <a:lnTo>
                  <a:pt x="3403134" y="2292861"/>
                </a:lnTo>
                <a:lnTo>
                  <a:pt x="0" y="2292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889577" y="3442995"/>
            <a:ext cx="6864695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  <a:hlinkClick r:id="rId5" action="ppaction://hlinksldjump"/>
              </a:rPr>
              <a:t>The interest of Indians in EVs</a:t>
            </a: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321336" y="4128795"/>
            <a:ext cx="6937964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  <a:hlinkClick r:id="rId5" action="ppaction://hlinksldjump"/>
              </a:rPr>
              <a:t>Information about competitors</a:t>
            </a:r>
            <a:r>
              <a:rPr lang="en-US" sz="32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33900" y="8577580"/>
            <a:ext cx="7597387" cy="1247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  <a:hlinkClick r:id="rId5" action="ppaction://hlinksldjump"/>
              </a:rPr>
              <a:t>The top state to set up a manufacturing plant</a:t>
            </a:r>
            <a:r>
              <a:rPr lang="en-US" sz="32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30149" y="4623459"/>
            <a:ext cx="6864695" cy="11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  <a:hlinkClick r:id="rId5" action="ppaction://hlinksldjump"/>
              </a:rPr>
              <a:t>Which are the top 5 states with the highest EV sales?</a:t>
            </a: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Why?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672421" y="6521189"/>
            <a:ext cx="6864695" cy="11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  <a:hlinkClick r:id="rId5" action="ppaction://hlinksldjump"/>
              </a:rPr>
              <a:t>What are the top 5 states with the highest penetration rate?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65695" y="556920"/>
            <a:ext cx="1196762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In-Depth Report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00438" y="1842062"/>
            <a:ext cx="6864695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Answering questions like.....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15356" y="-9312196"/>
            <a:ext cx="11432615" cy="11411829"/>
          </a:xfrm>
          <a:custGeom>
            <a:avLst/>
            <a:gdLst/>
            <a:ahLst/>
            <a:cxnLst/>
            <a:rect l="l" t="t" r="r" b="b"/>
            <a:pathLst>
              <a:path w="11432615" h="11411829">
                <a:moveTo>
                  <a:pt x="0" y="0"/>
                </a:moveTo>
                <a:lnTo>
                  <a:pt x="11432616" y="0"/>
                </a:lnTo>
                <a:lnTo>
                  <a:pt x="11432616" y="11411828"/>
                </a:lnTo>
                <a:lnTo>
                  <a:pt x="0" y="114118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44608" y="7909345"/>
            <a:ext cx="11841808" cy="11820277"/>
          </a:xfrm>
          <a:custGeom>
            <a:avLst/>
            <a:gdLst/>
            <a:ahLst/>
            <a:cxnLst/>
            <a:rect l="l" t="t" r="r" b="b"/>
            <a:pathLst>
              <a:path w="11841808" h="11820277">
                <a:moveTo>
                  <a:pt x="0" y="0"/>
                </a:moveTo>
                <a:lnTo>
                  <a:pt x="11841808" y="0"/>
                </a:lnTo>
                <a:lnTo>
                  <a:pt x="11841808" y="11820277"/>
                </a:lnTo>
                <a:lnTo>
                  <a:pt x="0" y="11820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05238" y="664116"/>
            <a:ext cx="13048618" cy="587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Top and Bottom EV Makers-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27892" y="3148909"/>
            <a:ext cx="6901655" cy="3573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78"/>
              </a:lnSpc>
              <a:spcBef>
                <a:spcPct val="0"/>
              </a:spcBef>
            </a:pPr>
            <a:r>
              <a:rPr lang="en-US" sz="227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𝐓𝐨𝐩 3 𝐄𝐕 𝐌𝐚𝐤𝐞𝐫𝐬 (2-Wheeler) -</a:t>
            </a:r>
          </a:p>
          <a:p>
            <a:pPr algn="l">
              <a:lnSpc>
                <a:spcPts val="3178"/>
              </a:lnSpc>
              <a:spcBef>
                <a:spcPct val="0"/>
              </a:spcBef>
            </a:pPr>
            <a:r>
              <a:rPr lang="en-US" sz="227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FY 2023 - 1.OLA Electric  2.Okinawa  3.Hero Electric</a:t>
            </a:r>
          </a:p>
          <a:p>
            <a:pPr algn="l">
              <a:lnSpc>
                <a:spcPts val="3178"/>
              </a:lnSpc>
              <a:spcBef>
                <a:spcPct val="0"/>
              </a:spcBef>
            </a:pPr>
            <a:r>
              <a:rPr lang="en-US" sz="227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FY 2024 - 1.OLA Electric  2.TVS  3.Ather</a:t>
            </a:r>
          </a:p>
          <a:p>
            <a:pPr algn="l">
              <a:lnSpc>
                <a:spcPts val="3178"/>
              </a:lnSpc>
              <a:spcBef>
                <a:spcPct val="0"/>
              </a:spcBef>
            </a:pPr>
            <a:endParaRPr lang="en-US" sz="227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3178"/>
              </a:lnSpc>
              <a:spcBef>
                <a:spcPct val="0"/>
              </a:spcBef>
            </a:pPr>
            <a:endParaRPr lang="en-US" sz="227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3178"/>
              </a:lnSpc>
              <a:spcBef>
                <a:spcPct val="0"/>
              </a:spcBef>
            </a:pPr>
            <a:endParaRPr lang="en-US" sz="227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3178"/>
              </a:lnSpc>
              <a:spcBef>
                <a:spcPct val="0"/>
              </a:spcBef>
            </a:pPr>
            <a:r>
              <a:rPr lang="en-US" sz="227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𝐁𝐨𝐭𝐭𝐨𝐦 3 𝐄𝐕 𝐌𝐚𝐤𝐞𝐫𝐬 (2-Wheeler) -</a:t>
            </a:r>
          </a:p>
          <a:p>
            <a:pPr algn="l">
              <a:lnSpc>
                <a:spcPts val="3178"/>
              </a:lnSpc>
              <a:spcBef>
                <a:spcPct val="0"/>
              </a:spcBef>
            </a:pPr>
            <a:r>
              <a:rPr lang="en-US" sz="227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FY 2023 - 1.Jitendra  2.Being  3.Pure EV</a:t>
            </a:r>
          </a:p>
          <a:p>
            <a:pPr algn="l">
              <a:lnSpc>
                <a:spcPts val="3178"/>
              </a:lnSpc>
              <a:spcBef>
                <a:spcPct val="0"/>
              </a:spcBef>
            </a:pPr>
            <a:r>
              <a:rPr lang="en-US" sz="227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FY 2024 - 1.Battre Electric 2.Revolt  3.Kinetic Green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517190" y="3148909"/>
            <a:ext cx="9309655" cy="3694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7"/>
              </a:lnSpc>
              <a:spcBef>
                <a:spcPct val="0"/>
              </a:spcBef>
            </a:pPr>
            <a:r>
              <a:rPr lang="en-US" sz="234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𝐓𝐨𝐩 3 𝐄𝐕 𝐌𝐚𝐤𝐞𝐫𝐬 (4-Wheeler) -</a:t>
            </a:r>
          </a:p>
          <a:p>
            <a:pPr algn="l">
              <a:lnSpc>
                <a:spcPts val="3277"/>
              </a:lnSpc>
              <a:spcBef>
                <a:spcPct val="0"/>
              </a:spcBef>
            </a:pPr>
            <a:r>
              <a:rPr lang="en-US" sz="234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FY 2023 - 1.TATA Motors  2.Mahindra &amp; Mahindra 3.MG Motors</a:t>
            </a:r>
          </a:p>
          <a:p>
            <a:pPr algn="l">
              <a:lnSpc>
                <a:spcPts val="3277"/>
              </a:lnSpc>
              <a:spcBef>
                <a:spcPct val="0"/>
              </a:spcBef>
            </a:pPr>
            <a:r>
              <a:rPr lang="en-US" sz="234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FY 2024 - 1.TATA Motors  2.Mahindra &amp; Mahindra 3.MG Motors</a:t>
            </a:r>
          </a:p>
          <a:p>
            <a:pPr algn="l">
              <a:lnSpc>
                <a:spcPts val="3277"/>
              </a:lnSpc>
              <a:spcBef>
                <a:spcPct val="0"/>
              </a:spcBef>
            </a:pPr>
            <a:endParaRPr lang="en-US" sz="234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3277"/>
              </a:lnSpc>
              <a:spcBef>
                <a:spcPct val="0"/>
              </a:spcBef>
            </a:pPr>
            <a:endParaRPr lang="en-US" sz="234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3277"/>
              </a:lnSpc>
              <a:spcBef>
                <a:spcPct val="0"/>
              </a:spcBef>
            </a:pPr>
            <a:endParaRPr lang="en-US" sz="234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3277"/>
              </a:lnSpc>
              <a:spcBef>
                <a:spcPct val="0"/>
              </a:spcBef>
            </a:pPr>
            <a:r>
              <a:rPr lang="en-US" sz="234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𝐁𝐨𝐭𝐭𝐨𝐦 3 𝐄𝐕 𝐌𝐚𝐤𝐞𝐫𝐬 (4-Wheeler) -</a:t>
            </a:r>
          </a:p>
          <a:p>
            <a:pPr algn="l">
              <a:lnSpc>
                <a:spcPts val="3277"/>
              </a:lnSpc>
              <a:spcBef>
                <a:spcPct val="0"/>
              </a:spcBef>
            </a:pPr>
            <a:r>
              <a:rPr lang="en-US" sz="234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FY 2023 - 1.Mercedez-Benz  2.Volvo Auto India  3.PCA Automobiles</a:t>
            </a:r>
          </a:p>
          <a:p>
            <a:pPr algn="l">
              <a:lnSpc>
                <a:spcPts val="3277"/>
              </a:lnSpc>
              <a:spcBef>
                <a:spcPct val="0"/>
              </a:spcBef>
            </a:pPr>
            <a:r>
              <a:rPr lang="en-US" sz="234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FY 2024 - 1.Mercedez-Benz 2.KIA Motors  3.Volvo Auto India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301620" y="5257900"/>
            <a:ext cx="9042909" cy="9026468"/>
          </a:xfrm>
          <a:custGeom>
            <a:avLst/>
            <a:gdLst/>
            <a:ahLst/>
            <a:cxnLst/>
            <a:rect l="l" t="t" r="r" b="b"/>
            <a:pathLst>
              <a:path w="9042909" h="9026468">
                <a:moveTo>
                  <a:pt x="0" y="0"/>
                </a:moveTo>
                <a:lnTo>
                  <a:pt x="9042909" y="0"/>
                </a:lnTo>
                <a:lnTo>
                  <a:pt x="9042909" y="9026468"/>
                </a:lnTo>
                <a:lnTo>
                  <a:pt x="0" y="902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288978" y="3083526"/>
          <a:ext cx="6566203" cy="5962648"/>
        </p:xfrm>
        <a:graphic>
          <a:graphicData uri="http://schemas.openxmlformats.org/drawingml/2006/table">
            <a:tbl>
              <a:tblPr/>
              <a:tblGrid>
                <a:gridCol w="3682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1248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State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Penetration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Rate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Goa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18%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Kerala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13.5%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Karnataka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11.6%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Maharastra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10.1%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Delhi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9.4%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805238" y="654591"/>
            <a:ext cx="15370866" cy="607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7"/>
              </a:lnSpc>
            </a:pPr>
            <a:r>
              <a:rPr lang="en-US" sz="356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𝐓𝐨𝐩 5 𝐬𝐭𝐚𝐭𝐞𝐬 𝐰𝐢𝐭𝐡 𝐭𝐡𝐞 𝐡𝐢𝐠𝐡𝐞𝐬𝐭 𝐩𝐞𝐧𝐞𝐭𝐫𝐚𝐭𝐢𝐨𝐧 𝐫𝐚𝐭𝐞 </a:t>
            </a:r>
            <a:r>
              <a:rPr lang="en-US" sz="356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(in FY 2024)</a:t>
            </a:r>
            <a:r>
              <a:rPr lang="en-US" sz="356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-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0472800" y="3083526"/>
          <a:ext cx="6566203" cy="5962648"/>
        </p:xfrm>
        <a:graphic>
          <a:graphicData uri="http://schemas.openxmlformats.org/drawingml/2006/table">
            <a:tbl>
              <a:tblPr/>
              <a:tblGrid>
                <a:gridCol w="3682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1248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State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Penetration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Rate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Kerala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5.8%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Chandigarh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4.5%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Delhi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4.3%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Karnataka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4.3%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Goa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4.3%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805238" y="2278114"/>
            <a:ext cx="6864695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  <a:hlinkClick r:id="rId4" action="ppaction://hlinksldjump"/>
              </a:rPr>
              <a:t>For 2-Wheeler -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87723" y="2278114"/>
            <a:ext cx="6864695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  <a:hlinkClick r:id="rId4" action="ppaction://hlinksldjump"/>
              </a:rPr>
              <a:t>For 4-Wheeler 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938847" y="-5577476"/>
            <a:ext cx="9279264" cy="9262392"/>
          </a:xfrm>
          <a:custGeom>
            <a:avLst/>
            <a:gdLst/>
            <a:ahLst/>
            <a:cxnLst/>
            <a:rect l="l" t="t" r="r" b="b"/>
            <a:pathLst>
              <a:path w="9279264" h="9262392">
                <a:moveTo>
                  <a:pt x="0" y="0"/>
                </a:moveTo>
                <a:lnTo>
                  <a:pt x="9279264" y="0"/>
                </a:lnTo>
                <a:lnTo>
                  <a:pt x="9279264" y="9262392"/>
                </a:lnTo>
                <a:lnTo>
                  <a:pt x="0" y="926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248710" y="7677344"/>
            <a:ext cx="9279264" cy="9262392"/>
          </a:xfrm>
          <a:custGeom>
            <a:avLst/>
            <a:gdLst/>
            <a:ahLst/>
            <a:cxnLst/>
            <a:rect l="l" t="t" r="r" b="b"/>
            <a:pathLst>
              <a:path w="9279264" h="9262392">
                <a:moveTo>
                  <a:pt x="0" y="0"/>
                </a:moveTo>
                <a:lnTo>
                  <a:pt x="9279263" y="0"/>
                </a:lnTo>
                <a:lnTo>
                  <a:pt x="9279263" y="9262392"/>
                </a:lnTo>
                <a:lnTo>
                  <a:pt x="0" y="926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337034"/>
            <a:ext cx="11730399" cy="27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1"/>
              </a:lnSpc>
            </a:pPr>
            <a:r>
              <a:rPr lang="en-US" sz="262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𝐐𝐮𝐚𝐫𝐭𝐞𝐫𝐥𝐲 𝐭𝐫𝐞𝐧𝐝𝐬 𝐢𝐧 𝐬𝐚𝐥𝐞𝐬 𝐯𝐨𝐥𝐮𝐦𝐞 𝐟𝐨𝐫 𝐭𝐡𝐞 𝐭𝐨𝐩 5 𝐄𝐕 </a:t>
            </a:r>
          </a:p>
          <a:p>
            <a:pPr algn="l">
              <a:lnSpc>
                <a:spcPts val="3681"/>
              </a:lnSpc>
            </a:pPr>
            <a:r>
              <a:rPr lang="en-US" sz="262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𝐦𝐚𝐤𝐞𝐫𝐬 (4-wheelers) -</a:t>
            </a:r>
          </a:p>
          <a:p>
            <a:pPr algn="l">
              <a:lnSpc>
                <a:spcPts val="3681"/>
              </a:lnSpc>
            </a:pPr>
            <a:endParaRPr lang="en-US" sz="2629">
              <a:solidFill>
                <a:srgbClr val="000000"/>
              </a:solidFill>
              <a:latin typeface="Muli Bold"/>
              <a:ea typeface="Muli Bold"/>
              <a:cs typeface="Muli Bold"/>
              <a:sym typeface="Muli Bold"/>
            </a:endParaRPr>
          </a:p>
          <a:p>
            <a:pPr algn="l">
              <a:lnSpc>
                <a:spcPts val="3681"/>
              </a:lnSpc>
            </a:pPr>
            <a:r>
              <a:rPr lang="en-US" sz="262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Sales volume has been increasing with each quarter; however, in FY 2024, we saw a drop in sales in Q2.</a:t>
            </a:r>
          </a:p>
          <a:p>
            <a:pPr algn="l">
              <a:lnSpc>
                <a:spcPts val="3681"/>
              </a:lnSpc>
              <a:spcBef>
                <a:spcPct val="0"/>
              </a:spcBef>
            </a:pPr>
            <a:endParaRPr lang="en-US" sz="2629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15824" y="5473039"/>
            <a:ext cx="11730399" cy="3247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1"/>
              </a:lnSpc>
            </a:pPr>
            <a:r>
              <a:rPr lang="en-US" sz="262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𝐄𝐕 𝐬𝐚𝐥𝐞𝐬 𝐚𝐧𝐝 𝐩𝐞𝐧𝐞𝐭𝐫𝐚𝐭𝐢𝐨𝐧 𝐫𝐚𝐭𝐞𝐬 </a:t>
            </a:r>
            <a:r>
              <a:rPr lang="en-US" sz="262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(Delhi vs. Karnataka for FY 2024) -</a:t>
            </a:r>
          </a:p>
          <a:p>
            <a:pPr algn="l">
              <a:lnSpc>
                <a:spcPts val="3681"/>
              </a:lnSpc>
            </a:pPr>
            <a:endParaRPr lang="en-US" sz="2629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3681"/>
              </a:lnSpc>
            </a:pPr>
            <a:r>
              <a:rPr lang="en-US" sz="262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The penetration rate in Karnataka has noticeably increased from 2.1% to 4.3%, while that of Delhi has gradually risen from 3.7% to 4.3%. As a result, although Delhi used to have more EV sales than Karnataka every year, in FY 2024, Karnataka surpassed Delhi in terms of sales.</a:t>
            </a:r>
          </a:p>
          <a:p>
            <a:pPr algn="l">
              <a:lnSpc>
                <a:spcPts val="3681"/>
              </a:lnSpc>
              <a:spcBef>
                <a:spcPct val="0"/>
              </a:spcBef>
            </a:pPr>
            <a:endParaRPr lang="en-US" sz="2629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30340" y="6869149"/>
            <a:ext cx="7224602" cy="7237761"/>
          </a:xfrm>
          <a:custGeom>
            <a:avLst/>
            <a:gdLst/>
            <a:ahLst/>
            <a:cxnLst/>
            <a:rect l="l" t="t" r="r" b="b"/>
            <a:pathLst>
              <a:path w="7224602" h="7237761">
                <a:moveTo>
                  <a:pt x="0" y="0"/>
                </a:moveTo>
                <a:lnTo>
                  <a:pt x="7224602" y="0"/>
                </a:lnTo>
                <a:lnTo>
                  <a:pt x="7224602" y="7237761"/>
                </a:lnTo>
                <a:lnTo>
                  <a:pt x="0" y="7237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56202" y="-6040476"/>
            <a:ext cx="7619693" cy="7633572"/>
          </a:xfrm>
          <a:custGeom>
            <a:avLst/>
            <a:gdLst/>
            <a:ahLst/>
            <a:cxnLst/>
            <a:rect l="l" t="t" r="r" b="b"/>
            <a:pathLst>
              <a:path w="7619693" h="7633572">
                <a:moveTo>
                  <a:pt x="0" y="0"/>
                </a:moveTo>
                <a:lnTo>
                  <a:pt x="7619693" y="0"/>
                </a:lnTo>
                <a:lnTo>
                  <a:pt x="7619693" y="7633572"/>
                </a:lnTo>
                <a:lnTo>
                  <a:pt x="0" y="7633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327509"/>
            <a:ext cx="10335419" cy="1241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1"/>
              </a:lnSpc>
              <a:spcBef>
                <a:spcPct val="0"/>
              </a:spcBef>
            </a:pPr>
            <a:r>
              <a:rPr lang="en-US" sz="362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𝐂𝐀𝐆𝐑 𝐨𝐟 𝐭𝐨𝐩 5 𝐦𝐚𝐤𝐞𝐫𝐬 𝐢𝐧 𝐭𝐨𝐭𝐚𝐥 𝐯𝐞𝐡𝐢𝐜𝐥𝐞𝐬 𝐬𝐨𝐥𝐝 </a:t>
            </a:r>
            <a:r>
              <a:rPr lang="en-US" sz="362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(4-Wheelers) </a:t>
            </a:r>
            <a:r>
              <a:rPr lang="en-US" sz="362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-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6302239" y="3295650"/>
          <a:ext cx="6566203" cy="5962648"/>
        </p:xfrm>
        <a:graphic>
          <a:graphicData uri="http://schemas.openxmlformats.org/drawingml/2006/table">
            <a:tbl>
              <a:tblPr/>
              <a:tblGrid>
                <a:gridCol w="3682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1248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Makers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CAGR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TATA Motors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0.95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Mahindra &amp; Mahindra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1.40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MG Motors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1.32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BYD India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5.67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Hyundai Motors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2.55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301620" y="5257900"/>
            <a:ext cx="9042909" cy="9026468"/>
          </a:xfrm>
          <a:custGeom>
            <a:avLst/>
            <a:gdLst/>
            <a:ahLst/>
            <a:cxnLst/>
            <a:rect l="l" t="t" r="r" b="b"/>
            <a:pathLst>
              <a:path w="9042909" h="9026468">
                <a:moveTo>
                  <a:pt x="0" y="0"/>
                </a:moveTo>
                <a:lnTo>
                  <a:pt x="9042909" y="0"/>
                </a:lnTo>
                <a:lnTo>
                  <a:pt x="9042909" y="9026468"/>
                </a:lnTo>
                <a:lnTo>
                  <a:pt x="0" y="902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288978" y="3083526"/>
          <a:ext cx="6566203" cy="5962648"/>
        </p:xfrm>
        <a:graphic>
          <a:graphicData uri="http://schemas.openxmlformats.org/drawingml/2006/table">
            <a:tbl>
              <a:tblPr/>
              <a:tblGrid>
                <a:gridCol w="3682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1248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State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CAGR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Tripura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2.12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Goa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1.60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Chandigarh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1.55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West Bengal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1.49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Chhattisgarh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1.49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805238" y="645066"/>
            <a:ext cx="15370866" cy="647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7"/>
              </a:lnSpc>
            </a:pPr>
            <a:r>
              <a:rPr lang="en-US" sz="376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𝐓𝐨𝐩 5 𝐬𝐭𝐚𝐭𝐞𝐬 𝐰𝐢𝐭𝐡 𝐡𝐢𝐠𝐡𝐞𝐬𝐭 𝐂𝐀𝐆𝐑 𝐢𝐧 total 𝐯𝐞𝐡𝐢𝐜𝐥𝐞𝐬 𝐬𝐨𝐥𝐝-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0472800" y="3083526"/>
          <a:ext cx="6566203" cy="5962648"/>
        </p:xfrm>
        <a:graphic>
          <a:graphicData uri="http://schemas.openxmlformats.org/drawingml/2006/table">
            <a:tbl>
              <a:tblPr/>
              <a:tblGrid>
                <a:gridCol w="3682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1248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State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Penetration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Rate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Uttar Pradesh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5.61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Assam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4.47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Punjab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3.83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Haryana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3.74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02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Odisha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2.27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805238" y="2278114"/>
            <a:ext cx="6864695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  <a:hlinkClick r:id="rId4" action="ppaction://hlinksldjump"/>
              </a:rPr>
              <a:t>For 2-Wheeler -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87723" y="2278114"/>
            <a:ext cx="6864695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  <a:hlinkClick r:id="rId4" action="ppaction://hlinksldjump"/>
              </a:rPr>
              <a:t>For 4-Wheeler 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15356" y="-9312196"/>
            <a:ext cx="11432615" cy="11411829"/>
          </a:xfrm>
          <a:custGeom>
            <a:avLst/>
            <a:gdLst/>
            <a:ahLst/>
            <a:cxnLst/>
            <a:rect l="l" t="t" r="r" b="b"/>
            <a:pathLst>
              <a:path w="11432615" h="11411829">
                <a:moveTo>
                  <a:pt x="0" y="0"/>
                </a:moveTo>
                <a:lnTo>
                  <a:pt x="11432616" y="0"/>
                </a:lnTo>
                <a:lnTo>
                  <a:pt x="11432616" y="11411828"/>
                </a:lnTo>
                <a:lnTo>
                  <a:pt x="0" y="114118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44608" y="7909345"/>
            <a:ext cx="11841808" cy="11820277"/>
          </a:xfrm>
          <a:custGeom>
            <a:avLst/>
            <a:gdLst/>
            <a:ahLst/>
            <a:cxnLst/>
            <a:rect l="l" t="t" r="r" b="b"/>
            <a:pathLst>
              <a:path w="11841808" h="11820277">
                <a:moveTo>
                  <a:pt x="0" y="0"/>
                </a:moveTo>
                <a:lnTo>
                  <a:pt x="11841808" y="0"/>
                </a:lnTo>
                <a:lnTo>
                  <a:pt x="11841808" y="11820277"/>
                </a:lnTo>
                <a:lnTo>
                  <a:pt x="0" y="11820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05238" y="645066"/>
            <a:ext cx="13048618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Peak and low season months for EV sales -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76860" y="3552353"/>
            <a:ext cx="4454791" cy="2941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82"/>
              </a:lnSpc>
            </a:pPr>
            <a:r>
              <a:rPr lang="en-US" sz="3415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Peak Months- </a:t>
            </a:r>
          </a:p>
          <a:p>
            <a:pPr marL="737509" lvl="1" indent="-368754" algn="l">
              <a:lnSpc>
                <a:spcPts val="4782"/>
              </a:lnSpc>
              <a:buFont typeface="Arial"/>
              <a:buChar char="•"/>
            </a:pPr>
            <a:r>
              <a:rPr lang="en-US" sz="3415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March</a:t>
            </a:r>
          </a:p>
          <a:p>
            <a:pPr marL="737509" lvl="1" indent="-368754" algn="l">
              <a:lnSpc>
                <a:spcPts val="4782"/>
              </a:lnSpc>
              <a:buFont typeface="Arial"/>
              <a:buChar char="•"/>
            </a:pPr>
            <a:r>
              <a:rPr lang="en-US" sz="3415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November</a:t>
            </a:r>
          </a:p>
          <a:p>
            <a:pPr marL="737509" lvl="1" indent="-368754" algn="l">
              <a:lnSpc>
                <a:spcPts val="4782"/>
              </a:lnSpc>
              <a:spcBef>
                <a:spcPct val="0"/>
              </a:spcBef>
              <a:buFont typeface="Arial"/>
              <a:buChar char="•"/>
            </a:pPr>
            <a:r>
              <a:rPr lang="en-US" sz="3415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</a:p>
          <a:p>
            <a:pPr algn="l">
              <a:lnSpc>
                <a:spcPts val="4782"/>
              </a:lnSpc>
              <a:spcBef>
                <a:spcPct val="0"/>
              </a:spcBef>
            </a:pPr>
            <a:endParaRPr lang="en-US" sz="3415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0" y="3552353"/>
            <a:ext cx="4454791" cy="2970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82"/>
              </a:lnSpc>
            </a:pPr>
            <a:r>
              <a:rPr lang="en-US" sz="3415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Low Months- </a:t>
            </a:r>
          </a:p>
          <a:p>
            <a:pPr marL="737508" lvl="1" indent="-368754" algn="l">
              <a:lnSpc>
                <a:spcPts val="4782"/>
              </a:lnSpc>
              <a:buFont typeface="Arial"/>
              <a:buChar char="•"/>
            </a:pPr>
            <a:r>
              <a:rPr lang="en-US" sz="3415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June</a:t>
            </a:r>
          </a:p>
          <a:p>
            <a:pPr marL="737508" lvl="1" indent="-368754" algn="l">
              <a:lnSpc>
                <a:spcPts val="4782"/>
              </a:lnSpc>
              <a:buFont typeface="Arial"/>
              <a:buChar char="•"/>
            </a:pPr>
            <a:r>
              <a:rPr lang="en-US" sz="3415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July</a:t>
            </a:r>
          </a:p>
          <a:p>
            <a:pPr marL="737508" lvl="1" indent="-368754" algn="l">
              <a:lnSpc>
                <a:spcPts val="4782"/>
              </a:lnSpc>
              <a:buFont typeface="Arial"/>
              <a:buChar char="•"/>
            </a:pPr>
            <a:r>
              <a:rPr lang="en-US" sz="3415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April</a:t>
            </a:r>
          </a:p>
          <a:p>
            <a:pPr algn="l">
              <a:lnSpc>
                <a:spcPts val="4782"/>
              </a:lnSpc>
              <a:spcBef>
                <a:spcPct val="0"/>
              </a:spcBef>
            </a:pPr>
            <a:endParaRPr lang="en-US" sz="3415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30340" y="6869149"/>
            <a:ext cx="7224602" cy="7237761"/>
          </a:xfrm>
          <a:custGeom>
            <a:avLst/>
            <a:gdLst/>
            <a:ahLst/>
            <a:cxnLst/>
            <a:rect l="l" t="t" r="r" b="b"/>
            <a:pathLst>
              <a:path w="7224602" h="7237761">
                <a:moveTo>
                  <a:pt x="0" y="0"/>
                </a:moveTo>
                <a:lnTo>
                  <a:pt x="7224602" y="0"/>
                </a:lnTo>
                <a:lnTo>
                  <a:pt x="7224602" y="7237761"/>
                </a:lnTo>
                <a:lnTo>
                  <a:pt x="0" y="7237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56202" y="-6040476"/>
            <a:ext cx="7619693" cy="7633572"/>
          </a:xfrm>
          <a:custGeom>
            <a:avLst/>
            <a:gdLst/>
            <a:ahLst/>
            <a:cxnLst/>
            <a:rect l="l" t="t" r="r" b="b"/>
            <a:pathLst>
              <a:path w="7619693" h="7633572">
                <a:moveTo>
                  <a:pt x="0" y="0"/>
                </a:moveTo>
                <a:lnTo>
                  <a:pt x="7619693" y="0"/>
                </a:lnTo>
                <a:lnTo>
                  <a:pt x="7619693" y="7633572"/>
                </a:lnTo>
                <a:lnTo>
                  <a:pt x="0" y="7633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41075" y="698557"/>
            <a:ext cx="10335419" cy="1879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1"/>
              </a:lnSpc>
            </a:pPr>
            <a:r>
              <a:rPr lang="en-US" sz="362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For the top 10 states by penetration rate,</a:t>
            </a:r>
          </a:p>
          <a:p>
            <a:pPr algn="l">
              <a:lnSpc>
                <a:spcPts val="5081"/>
              </a:lnSpc>
            </a:pPr>
            <a:r>
              <a:rPr lang="en-US" sz="362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  </a:t>
            </a:r>
            <a:r>
              <a:rPr lang="en-US" sz="362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Based on CAGR from previous years,</a:t>
            </a:r>
          </a:p>
          <a:p>
            <a:pPr algn="l">
              <a:lnSpc>
                <a:spcPts val="5081"/>
              </a:lnSpc>
              <a:spcBef>
                <a:spcPct val="0"/>
              </a:spcBef>
            </a:pPr>
            <a:r>
              <a:rPr lang="en-US" sz="362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      </a:t>
            </a:r>
            <a:r>
              <a:rPr lang="en-US" sz="362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Projected number of EV sales  in 2030 -</a:t>
            </a:r>
            <a:r>
              <a:rPr lang="en-US" sz="362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459871" y="3130252"/>
          <a:ext cx="7702323" cy="5867398"/>
        </p:xfrm>
        <a:graphic>
          <a:graphicData uri="http://schemas.openxmlformats.org/drawingml/2006/table">
            <a:tbl>
              <a:tblPr/>
              <a:tblGrid>
                <a:gridCol w="2416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2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2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5518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State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Expected 2-Wheelers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Expected 4-Wheelers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376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Goa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3013373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36916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376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Karnataka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7010474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5176934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376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Delhi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612376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386715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0376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Kerala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12554093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571904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0376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Maharastra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15848907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165844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9720295" y="3130252"/>
          <a:ext cx="7702322" cy="5819776"/>
        </p:xfrm>
        <a:graphic>
          <a:graphicData uri="http://schemas.openxmlformats.org/drawingml/2006/table">
            <a:tbl>
              <a:tblPr/>
              <a:tblGrid>
                <a:gridCol w="248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2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5585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State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Expected 2-Wheelers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Expected 4-Wheelers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426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Chhattisgarh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6735229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1319414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426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Gujrat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6340243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1390251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426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Rajasthan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2128504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1612144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0426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Odisha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2395392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1983035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2487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Tamil Nadu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1532315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1305493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1392</Words>
  <Application>Microsoft Office PowerPoint</Application>
  <PresentationFormat>Custom</PresentationFormat>
  <Paragraphs>225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Playfair Display</vt:lpstr>
      <vt:lpstr>Arial</vt:lpstr>
      <vt:lpstr>Playfair Display Bold</vt:lpstr>
      <vt:lpstr>Calibri</vt:lpstr>
      <vt:lpstr>Muli Semi-Bold</vt:lpstr>
      <vt:lpstr>Muli</vt:lpstr>
      <vt:lpstr>Muli Bold</vt:lpstr>
      <vt:lpstr>-apple-system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 Pink Bright Blue White Modular Abstract Business Case Study and Report Business Presentation</dc:title>
  <cp:lastModifiedBy>Rohith T</cp:lastModifiedBy>
  <cp:revision>2</cp:revision>
  <dcterms:created xsi:type="dcterms:W3CDTF">2006-08-16T00:00:00Z</dcterms:created>
  <dcterms:modified xsi:type="dcterms:W3CDTF">2025-01-12T06:47:16Z</dcterms:modified>
  <dc:identifier>DAGPJEXzF8I</dc:identifier>
</cp:coreProperties>
</file>