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58" r:id="rId5"/>
    <p:sldId id="260" r:id="rId6"/>
    <p:sldId id="262" r:id="rId7"/>
    <p:sldId id="266"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15A30-754E-4CCE-8554-90FA94924D2F}" type="datetimeFigureOut">
              <a:rPr lang="en-US" smtClean="0"/>
              <a:t>7/26/2017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B916B-82E3-436A-83D2-DED8760DC57C}" type="slidenum">
              <a:rPr lang="en-US" smtClean="0"/>
              <a:t>‹#›</a:t>
            </a:fld>
            <a:endParaRPr lang="en-US"/>
          </a:p>
        </p:txBody>
      </p:sp>
    </p:spTree>
    <p:extLst>
      <p:ext uri="{BB962C8B-B14F-4D97-AF65-F5344CB8AC3E}">
        <p14:creationId xmlns:p14="http://schemas.microsoft.com/office/powerpoint/2010/main" val="1810876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6B916B-82E3-436A-83D2-DED8760DC57C}" type="slidenum">
              <a:rPr lang="en-US" smtClean="0"/>
              <a:t>4</a:t>
            </a:fld>
            <a:endParaRPr lang="en-US"/>
          </a:p>
        </p:txBody>
      </p:sp>
    </p:spTree>
    <p:extLst>
      <p:ext uri="{BB962C8B-B14F-4D97-AF65-F5344CB8AC3E}">
        <p14:creationId xmlns:p14="http://schemas.microsoft.com/office/powerpoint/2010/main" val="87530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6B916B-82E3-436A-83D2-DED8760DC57C}" type="slidenum">
              <a:rPr lang="en-US" smtClean="0"/>
              <a:t>5</a:t>
            </a:fld>
            <a:endParaRPr lang="en-US"/>
          </a:p>
        </p:txBody>
      </p:sp>
    </p:spTree>
    <p:extLst>
      <p:ext uri="{BB962C8B-B14F-4D97-AF65-F5344CB8AC3E}">
        <p14:creationId xmlns:p14="http://schemas.microsoft.com/office/powerpoint/2010/main" val="1446858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A783-95A4-4BDA-883D-B3550DF8D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20161A-AFCE-4C1F-AF9F-2934AFFC8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DF51C1-1ACD-48CB-8076-5AFFC22A2D80}"/>
              </a:ext>
            </a:extLst>
          </p:cNvPr>
          <p:cNvSpPr>
            <a:spLocks noGrp="1"/>
          </p:cNvSpPr>
          <p:nvPr>
            <p:ph type="dt" sz="half" idx="10"/>
          </p:nvPr>
        </p:nvSpPr>
        <p:spPr/>
        <p:txBody>
          <a:bodyPr/>
          <a:lstStyle/>
          <a:p>
            <a:fld id="{5D3068A9-C049-4A63-8B5E-F60640330406}" type="datetimeFigureOut">
              <a:rPr lang="en-US" smtClean="0"/>
              <a:t>7/26/2017</a:t>
            </a:fld>
            <a:endParaRPr lang="en-US"/>
          </a:p>
        </p:txBody>
      </p:sp>
      <p:sp>
        <p:nvSpPr>
          <p:cNvPr id="5" name="Footer Placeholder 4">
            <a:extLst>
              <a:ext uri="{FF2B5EF4-FFF2-40B4-BE49-F238E27FC236}">
                <a16:creationId xmlns:a16="http://schemas.microsoft.com/office/drawing/2014/main" id="{0A09A56E-60D0-44E6-A38A-26BE9ADD7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96C79-25DB-4316-A1EE-9B7A78E052B2}"/>
              </a:ext>
            </a:extLst>
          </p:cNvPr>
          <p:cNvSpPr>
            <a:spLocks noGrp="1"/>
          </p:cNvSpPr>
          <p:nvPr>
            <p:ph type="sldNum" sz="quarter" idx="12"/>
          </p:nvPr>
        </p:nvSpPr>
        <p:spPr/>
        <p:txBody>
          <a:bodyPr/>
          <a:lstStyle/>
          <a:p>
            <a:fld id="{C25BB582-6EA0-4AA8-BB5C-2989EBDAC553}" type="slidenum">
              <a:rPr lang="en-US" smtClean="0"/>
              <a:t>‹#›</a:t>
            </a:fld>
            <a:endParaRPr lang="en-US"/>
          </a:p>
        </p:txBody>
      </p:sp>
    </p:spTree>
    <p:extLst>
      <p:ext uri="{BB962C8B-B14F-4D97-AF65-F5344CB8AC3E}">
        <p14:creationId xmlns:p14="http://schemas.microsoft.com/office/powerpoint/2010/main" val="146834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DE4F-1CDE-40AC-A224-9AF5EBDAE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524884-332B-4D75-B307-2BF430F3AA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737A4-9161-4203-8436-ABCF10F51870}"/>
              </a:ext>
            </a:extLst>
          </p:cNvPr>
          <p:cNvSpPr>
            <a:spLocks noGrp="1"/>
          </p:cNvSpPr>
          <p:nvPr>
            <p:ph type="dt" sz="half" idx="10"/>
          </p:nvPr>
        </p:nvSpPr>
        <p:spPr/>
        <p:txBody>
          <a:bodyPr/>
          <a:lstStyle/>
          <a:p>
            <a:fld id="{5D3068A9-C049-4A63-8B5E-F60640330406}" type="datetimeFigureOut">
              <a:rPr lang="en-US" smtClean="0"/>
              <a:t>7/26/2017</a:t>
            </a:fld>
            <a:endParaRPr lang="en-US"/>
          </a:p>
        </p:txBody>
      </p:sp>
      <p:sp>
        <p:nvSpPr>
          <p:cNvPr id="5" name="Footer Placeholder 4">
            <a:extLst>
              <a:ext uri="{FF2B5EF4-FFF2-40B4-BE49-F238E27FC236}">
                <a16:creationId xmlns:a16="http://schemas.microsoft.com/office/drawing/2014/main" id="{E11B88AA-3261-45AA-9341-BFCE948CE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D2DD2-FE21-489E-B802-6FD8BC770D69}"/>
              </a:ext>
            </a:extLst>
          </p:cNvPr>
          <p:cNvSpPr>
            <a:spLocks noGrp="1"/>
          </p:cNvSpPr>
          <p:nvPr>
            <p:ph type="sldNum" sz="quarter" idx="12"/>
          </p:nvPr>
        </p:nvSpPr>
        <p:spPr/>
        <p:txBody>
          <a:bodyPr/>
          <a:lstStyle/>
          <a:p>
            <a:fld id="{C25BB582-6EA0-4AA8-BB5C-2989EBDAC553}" type="slidenum">
              <a:rPr lang="en-US" smtClean="0"/>
              <a:t>‹#›</a:t>
            </a:fld>
            <a:endParaRPr lang="en-US"/>
          </a:p>
        </p:txBody>
      </p:sp>
    </p:spTree>
    <p:extLst>
      <p:ext uri="{BB962C8B-B14F-4D97-AF65-F5344CB8AC3E}">
        <p14:creationId xmlns:p14="http://schemas.microsoft.com/office/powerpoint/2010/main" val="188797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3E9F1-D47D-404F-9306-083263B0A5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980D05-20E0-4FC7-8104-9A93E59DBF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19919-34F0-487B-BBD1-57BF558D5259}"/>
              </a:ext>
            </a:extLst>
          </p:cNvPr>
          <p:cNvSpPr>
            <a:spLocks noGrp="1"/>
          </p:cNvSpPr>
          <p:nvPr>
            <p:ph type="dt" sz="half" idx="10"/>
          </p:nvPr>
        </p:nvSpPr>
        <p:spPr/>
        <p:txBody>
          <a:bodyPr/>
          <a:lstStyle/>
          <a:p>
            <a:fld id="{5D3068A9-C049-4A63-8B5E-F60640330406}" type="datetimeFigureOut">
              <a:rPr lang="en-US" smtClean="0"/>
              <a:t>7/26/2017</a:t>
            </a:fld>
            <a:endParaRPr lang="en-US"/>
          </a:p>
        </p:txBody>
      </p:sp>
      <p:sp>
        <p:nvSpPr>
          <p:cNvPr id="5" name="Footer Placeholder 4">
            <a:extLst>
              <a:ext uri="{FF2B5EF4-FFF2-40B4-BE49-F238E27FC236}">
                <a16:creationId xmlns:a16="http://schemas.microsoft.com/office/drawing/2014/main" id="{A7461C86-74E8-4FC8-BF26-46281CC1A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76DB8-8169-43A3-A340-9127B1F1FF4C}"/>
              </a:ext>
            </a:extLst>
          </p:cNvPr>
          <p:cNvSpPr>
            <a:spLocks noGrp="1"/>
          </p:cNvSpPr>
          <p:nvPr>
            <p:ph type="sldNum" sz="quarter" idx="12"/>
          </p:nvPr>
        </p:nvSpPr>
        <p:spPr/>
        <p:txBody>
          <a:bodyPr/>
          <a:lstStyle/>
          <a:p>
            <a:fld id="{C25BB582-6EA0-4AA8-BB5C-2989EBDAC553}" type="slidenum">
              <a:rPr lang="en-US" smtClean="0"/>
              <a:t>‹#›</a:t>
            </a:fld>
            <a:endParaRPr lang="en-US"/>
          </a:p>
        </p:txBody>
      </p:sp>
    </p:spTree>
    <p:extLst>
      <p:ext uri="{BB962C8B-B14F-4D97-AF65-F5344CB8AC3E}">
        <p14:creationId xmlns:p14="http://schemas.microsoft.com/office/powerpoint/2010/main" val="426510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C325-8713-486A-ADDF-0416BCC9C2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7B455-CD1B-4EA1-81F6-A454DE2960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6DAFE-773F-463B-AB13-9737D32469C2}"/>
              </a:ext>
            </a:extLst>
          </p:cNvPr>
          <p:cNvSpPr>
            <a:spLocks noGrp="1"/>
          </p:cNvSpPr>
          <p:nvPr>
            <p:ph type="dt" sz="half" idx="10"/>
          </p:nvPr>
        </p:nvSpPr>
        <p:spPr/>
        <p:txBody>
          <a:bodyPr/>
          <a:lstStyle/>
          <a:p>
            <a:fld id="{5D3068A9-C049-4A63-8B5E-F60640330406}" type="datetimeFigureOut">
              <a:rPr lang="en-US" smtClean="0"/>
              <a:t>7/26/2017</a:t>
            </a:fld>
            <a:endParaRPr lang="en-US"/>
          </a:p>
        </p:txBody>
      </p:sp>
      <p:sp>
        <p:nvSpPr>
          <p:cNvPr id="5" name="Footer Placeholder 4">
            <a:extLst>
              <a:ext uri="{FF2B5EF4-FFF2-40B4-BE49-F238E27FC236}">
                <a16:creationId xmlns:a16="http://schemas.microsoft.com/office/drawing/2014/main" id="{B5827EBC-7C4B-4E1D-AAB7-EC90723CA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402A5-B61C-4F3C-81E6-A5E753F2F3D8}"/>
              </a:ext>
            </a:extLst>
          </p:cNvPr>
          <p:cNvSpPr>
            <a:spLocks noGrp="1"/>
          </p:cNvSpPr>
          <p:nvPr>
            <p:ph type="sldNum" sz="quarter" idx="12"/>
          </p:nvPr>
        </p:nvSpPr>
        <p:spPr/>
        <p:txBody>
          <a:bodyPr/>
          <a:lstStyle/>
          <a:p>
            <a:fld id="{C25BB582-6EA0-4AA8-BB5C-2989EBDAC553}" type="slidenum">
              <a:rPr lang="en-US" smtClean="0"/>
              <a:t>‹#›</a:t>
            </a:fld>
            <a:endParaRPr lang="en-US"/>
          </a:p>
        </p:txBody>
      </p:sp>
    </p:spTree>
    <p:extLst>
      <p:ext uri="{BB962C8B-B14F-4D97-AF65-F5344CB8AC3E}">
        <p14:creationId xmlns:p14="http://schemas.microsoft.com/office/powerpoint/2010/main" val="251577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5894-A955-4F27-861B-31F172711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686355-4C9F-4025-B4CD-0E9F7486B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F72D30-5DEE-4BFC-8142-EF5876AB3F10}"/>
              </a:ext>
            </a:extLst>
          </p:cNvPr>
          <p:cNvSpPr>
            <a:spLocks noGrp="1"/>
          </p:cNvSpPr>
          <p:nvPr>
            <p:ph type="dt" sz="half" idx="10"/>
          </p:nvPr>
        </p:nvSpPr>
        <p:spPr/>
        <p:txBody>
          <a:bodyPr/>
          <a:lstStyle/>
          <a:p>
            <a:fld id="{5D3068A9-C049-4A63-8B5E-F60640330406}" type="datetimeFigureOut">
              <a:rPr lang="en-US" smtClean="0"/>
              <a:t>7/26/2017</a:t>
            </a:fld>
            <a:endParaRPr lang="en-US"/>
          </a:p>
        </p:txBody>
      </p:sp>
      <p:sp>
        <p:nvSpPr>
          <p:cNvPr id="5" name="Footer Placeholder 4">
            <a:extLst>
              <a:ext uri="{FF2B5EF4-FFF2-40B4-BE49-F238E27FC236}">
                <a16:creationId xmlns:a16="http://schemas.microsoft.com/office/drawing/2014/main" id="{2FAF4DDD-5B6F-48B2-8CEF-AC24DE907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3266A-4467-4EE3-BA79-89F9C405F96D}"/>
              </a:ext>
            </a:extLst>
          </p:cNvPr>
          <p:cNvSpPr>
            <a:spLocks noGrp="1"/>
          </p:cNvSpPr>
          <p:nvPr>
            <p:ph type="sldNum" sz="quarter" idx="12"/>
          </p:nvPr>
        </p:nvSpPr>
        <p:spPr/>
        <p:txBody>
          <a:bodyPr/>
          <a:lstStyle/>
          <a:p>
            <a:fld id="{C25BB582-6EA0-4AA8-BB5C-2989EBDAC553}" type="slidenum">
              <a:rPr lang="en-US" smtClean="0"/>
              <a:t>‹#›</a:t>
            </a:fld>
            <a:endParaRPr lang="en-US"/>
          </a:p>
        </p:txBody>
      </p:sp>
    </p:spTree>
    <p:extLst>
      <p:ext uri="{BB962C8B-B14F-4D97-AF65-F5344CB8AC3E}">
        <p14:creationId xmlns:p14="http://schemas.microsoft.com/office/powerpoint/2010/main" val="290700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D17F-2A8C-4FCA-AA3E-FB03629211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1C9A8-A59D-48FA-A1E2-7C655CE9CC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AB326D-8F34-4CF0-A8CC-1B8000AE56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9E45F8-99B8-439F-B959-C092C755F6EA}"/>
              </a:ext>
            </a:extLst>
          </p:cNvPr>
          <p:cNvSpPr>
            <a:spLocks noGrp="1"/>
          </p:cNvSpPr>
          <p:nvPr>
            <p:ph type="dt" sz="half" idx="10"/>
          </p:nvPr>
        </p:nvSpPr>
        <p:spPr/>
        <p:txBody>
          <a:bodyPr/>
          <a:lstStyle/>
          <a:p>
            <a:fld id="{5D3068A9-C049-4A63-8B5E-F60640330406}" type="datetimeFigureOut">
              <a:rPr lang="en-US" smtClean="0"/>
              <a:t>7/26/2017</a:t>
            </a:fld>
            <a:endParaRPr lang="en-US"/>
          </a:p>
        </p:txBody>
      </p:sp>
      <p:sp>
        <p:nvSpPr>
          <p:cNvPr id="6" name="Footer Placeholder 5">
            <a:extLst>
              <a:ext uri="{FF2B5EF4-FFF2-40B4-BE49-F238E27FC236}">
                <a16:creationId xmlns:a16="http://schemas.microsoft.com/office/drawing/2014/main" id="{D9C251E9-DA9B-4BFC-BCE1-C70BA26A3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3F639-E3B0-4C35-B67E-F4747F618B56}"/>
              </a:ext>
            </a:extLst>
          </p:cNvPr>
          <p:cNvSpPr>
            <a:spLocks noGrp="1"/>
          </p:cNvSpPr>
          <p:nvPr>
            <p:ph type="sldNum" sz="quarter" idx="12"/>
          </p:nvPr>
        </p:nvSpPr>
        <p:spPr/>
        <p:txBody>
          <a:bodyPr/>
          <a:lstStyle/>
          <a:p>
            <a:fld id="{C25BB582-6EA0-4AA8-BB5C-2989EBDAC553}" type="slidenum">
              <a:rPr lang="en-US" smtClean="0"/>
              <a:t>‹#›</a:t>
            </a:fld>
            <a:endParaRPr lang="en-US"/>
          </a:p>
        </p:txBody>
      </p:sp>
    </p:spTree>
    <p:extLst>
      <p:ext uri="{BB962C8B-B14F-4D97-AF65-F5344CB8AC3E}">
        <p14:creationId xmlns:p14="http://schemas.microsoft.com/office/powerpoint/2010/main" val="76822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B90A-1899-4CFA-B1A9-2DDA04B171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FB4169-D0AD-4FEE-B683-9A42D96D1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6C4AD8-3D07-40A9-8849-96271C88C4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6FB9D3-C552-4636-A4E6-6A8C088010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3F6B39-CA82-4F49-9E89-4543F802D4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1CC319-D30B-45BD-9A5E-5064DD69D3D3}"/>
              </a:ext>
            </a:extLst>
          </p:cNvPr>
          <p:cNvSpPr>
            <a:spLocks noGrp="1"/>
          </p:cNvSpPr>
          <p:nvPr>
            <p:ph type="dt" sz="half" idx="10"/>
          </p:nvPr>
        </p:nvSpPr>
        <p:spPr/>
        <p:txBody>
          <a:bodyPr/>
          <a:lstStyle/>
          <a:p>
            <a:fld id="{5D3068A9-C049-4A63-8B5E-F60640330406}" type="datetimeFigureOut">
              <a:rPr lang="en-US" smtClean="0"/>
              <a:t>7/26/2017</a:t>
            </a:fld>
            <a:endParaRPr lang="en-US"/>
          </a:p>
        </p:txBody>
      </p:sp>
      <p:sp>
        <p:nvSpPr>
          <p:cNvPr id="8" name="Footer Placeholder 7">
            <a:extLst>
              <a:ext uri="{FF2B5EF4-FFF2-40B4-BE49-F238E27FC236}">
                <a16:creationId xmlns:a16="http://schemas.microsoft.com/office/drawing/2014/main" id="{522C7480-A964-4063-96CC-197C6D5146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C3C41F-CB5B-4F7D-93F5-DC25B91A66E8}"/>
              </a:ext>
            </a:extLst>
          </p:cNvPr>
          <p:cNvSpPr>
            <a:spLocks noGrp="1"/>
          </p:cNvSpPr>
          <p:nvPr>
            <p:ph type="sldNum" sz="quarter" idx="12"/>
          </p:nvPr>
        </p:nvSpPr>
        <p:spPr/>
        <p:txBody>
          <a:bodyPr/>
          <a:lstStyle/>
          <a:p>
            <a:fld id="{C25BB582-6EA0-4AA8-BB5C-2989EBDAC553}" type="slidenum">
              <a:rPr lang="en-US" smtClean="0"/>
              <a:t>‹#›</a:t>
            </a:fld>
            <a:endParaRPr lang="en-US"/>
          </a:p>
        </p:txBody>
      </p:sp>
    </p:spTree>
    <p:extLst>
      <p:ext uri="{BB962C8B-B14F-4D97-AF65-F5344CB8AC3E}">
        <p14:creationId xmlns:p14="http://schemas.microsoft.com/office/powerpoint/2010/main" val="219558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F854-7E6F-447C-89BC-ACCBAA51E9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054632-329F-49F1-B3F6-0FA69316C550}"/>
              </a:ext>
            </a:extLst>
          </p:cNvPr>
          <p:cNvSpPr>
            <a:spLocks noGrp="1"/>
          </p:cNvSpPr>
          <p:nvPr>
            <p:ph type="dt" sz="half" idx="10"/>
          </p:nvPr>
        </p:nvSpPr>
        <p:spPr/>
        <p:txBody>
          <a:bodyPr/>
          <a:lstStyle/>
          <a:p>
            <a:fld id="{5D3068A9-C049-4A63-8B5E-F60640330406}" type="datetimeFigureOut">
              <a:rPr lang="en-US" smtClean="0"/>
              <a:t>7/26/2017</a:t>
            </a:fld>
            <a:endParaRPr lang="en-US"/>
          </a:p>
        </p:txBody>
      </p:sp>
      <p:sp>
        <p:nvSpPr>
          <p:cNvPr id="4" name="Footer Placeholder 3">
            <a:extLst>
              <a:ext uri="{FF2B5EF4-FFF2-40B4-BE49-F238E27FC236}">
                <a16:creationId xmlns:a16="http://schemas.microsoft.com/office/drawing/2014/main" id="{F2A8AC4F-16A9-4771-9BF7-2E264C9E7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3997D6-741B-4D53-8765-5787553EA1E6}"/>
              </a:ext>
            </a:extLst>
          </p:cNvPr>
          <p:cNvSpPr>
            <a:spLocks noGrp="1"/>
          </p:cNvSpPr>
          <p:nvPr>
            <p:ph type="sldNum" sz="quarter" idx="12"/>
          </p:nvPr>
        </p:nvSpPr>
        <p:spPr/>
        <p:txBody>
          <a:bodyPr/>
          <a:lstStyle/>
          <a:p>
            <a:fld id="{C25BB582-6EA0-4AA8-BB5C-2989EBDAC553}" type="slidenum">
              <a:rPr lang="en-US" smtClean="0"/>
              <a:t>‹#›</a:t>
            </a:fld>
            <a:endParaRPr lang="en-US"/>
          </a:p>
        </p:txBody>
      </p:sp>
    </p:spTree>
    <p:extLst>
      <p:ext uri="{BB962C8B-B14F-4D97-AF65-F5344CB8AC3E}">
        <p14:creationId xmlns:p14="http://schemas.microsoft.com/office/powerpoint/2010/main" val="85597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3678D4-A422-458A-A01E-96C6650C3494}"/>
              </a:ext>
            </a:extLst>
          </p:cNvPr>
          <p:cNvSpPr>
            <a:spLocks noGrp="1"/>
          </p:cNvSpPr>
          <p:nvPr>
            <p:ph type="dt" sz="half" idx="10"/>
          </p:nvPr>
        </p:nvSpPr>
        <p:spPr/>
        <p:txBody>
          <a:bodyPr/>
          <a:lstStyle/>
          <a:p>
            <a:fld id="{5D3068A9-C049-4A63-8B5E-F60640330406}" type="datetimeFigureOut">
              <a:rPr lang="en-US" smtClean="0"/>
              <a:t>7/26/2017</a:t>
            </a:fld>
            <a:endParaRPr lang="en-US"/>
          </a:p>
        </p:txBody>
      </p:sp>
      <p:sp>
        <p:nvSpPr>
          <p:cNvPr id="3" name="Footer Placeholder 2">
            <a:extLst>
              <a:ext uri="{FF2B5EF4-FFF2-40B4-BE49-F238E27FC236}">
                <a16:creationId xmlns:a16="http://schemas.microsoft.com/office/drawing/2014/main" id="{26EE8A1C-ED98-4E55-9776-99C7F998A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1BE326-FAE2-486D-9B4C-ACED96342E03}"/>
              </a:ext>
            </a:extLst>
          </p:cNvPr>
          <p:cNvSpPr>
            <a:spLocks noGrp="1"/>
          </p:cNvSpPr>
          <p:nvPr>
            <p:ph type="sldNum" sz="quarter" idx="12"/>
          </p:nvPr>
        </p:nvSpPr>
        <p:spPr/>
        <p:txBody>
          <a:bodyPr/>
          <a:lstStyle/>
          <a:p>
            <a:fld id="{C25BB582-6EA0-4AA8-BB5C-2989EBDAC553}" type="slidenum">
              <a:rPr lang="en-US" smtClean="0"/>
              <a:t>‹#›</a:t>
            </a:fld>
            <a:endParaRPr lang="en-US"/>
          </a:p>
        </p:txBody>
      </p:sp>
    </p:spTree>
    <p:extLst>
      <p:ext uri="{BB962C8B-B14F-4D97-AF65-F5344CB8AC3E}">
        <p14:creationId xmlns:p14="http://schemas.microsoft.com/office/powerpoint/2010/main" val="2790204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6570-73CB-424C-804B-35EC89DA2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DF0702-A014-4DE5-AF13-B5E33FA2C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C9A5D9-7320-471C-8644-7A0F3D33F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C022C0-A3E0-4F24-B12B-8A8FC89FC815}"/>
              </a:ext>
            </a:extLst>
          </p:cNvPr>
          <p:cNvSpPr>
            <a:spLocks noGrp="1"/>
          </p:cNvSpPr>
          <p:nvPr>
            <p:ph type="dt" sz="half" idx="10"/>
          </p:nvPr>
        </p:nvSpPr>
        <p:spPr/>
        <p:txBody>
          <a:bodyPr/>
          <a:lstStyle/>
          <a:p>
            <a:fld id="{5D3068A9-C049-4A63-8B5E-F60640330406}" type="datetimeFigureOut">
              <a:rPr lang="en-US" smtClean="0"/>
              <a:t>7/26/2017</a:t>
            </a:fld>
            <a:endParaRPr lang="en-US"/>
          </a:p>
        </p:txBody>
      </p:sp>
      <p:sp>
        <p:nvSpPr>
          <p:cNvPr id="6" name="Footer Placeholder 5">
            <a:extLst>
              <a:ext uri="{FF2B5EF4-FFF2-40B4-BE49-F238E27FC236}">
                <a16:creationId xmlns:a16="http://schemas.microsoft.com/office/drawing/2014/main" id="{14AA58C9-3AB3-45B4-B4C6-13B2B5424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F8931-4D4B-4D7E-9396-F93B158835F4}"/>
              </a:ext>
            </a:extLst>
          </p:cNvPr>
          <p:cNvSpPr>
            <a:spLocks noGrp="1"/>
          </p:cNvSpPr>
          <p:nvPr>
            <p:ph type="sldNum" sz="quarter" idx="12"/>
          </p:nvPr>
        </p:nvSpPr>
        <p:spPr/>
        <p:txBody>
          <a:bodyPr/>
          <a:lstStyle/>
          <a:p>
            <a:fld id="{C25BB582-6EA0-4AA8-BB5C-2989EBDAC553}" type="slidenum">
              <a:rPr lang="en-US" smtClean="0"/>
              <a:t>‹#›</a:t>
            </a:fld>
            <a:endParaRPr lang="en-US"/>
          </a:p>
        </p:txBody>
      </p:sp>
    </p:spTree>
    <p:extLst>
      <p:ext uri="{BB962C8B-B14F-4D97-AF65-F5344CB8AC3E}">
        <p14:creationId xmlns:p14="http://schemas.microsoft.com/office/powerpoint/2010/main" val="386046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048D-42CD-4FDE-9F6F-91D8C1DAB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BB31D8-7040-4993-BA4C-DA74504A0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1651B9-A67C-4D0A-B0AB-6BA5F2A4E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21785B-7B21-4F2D-835A-20E5B4C63043}"/>
              </a:ext>
            </a:extLst>
          </p:cNvPr>
          <p:cNvSpPr>
            <a:spLocks noGrp="1"/>
          </p:cNvSpPr>
          <p:nvPr>
            <p:ph type="dt" sz="half" idx="10"/>
          </p:nvPr>
        </p:nvSpPr>
        <p:spPr/>
        <p:txBody>
          <a:bodyPr/>
          <a:lstStyle/>
          <a:p>
            <a:fld id="{5D3068A9-C049-4A63-8B5E-F60640330406}" type="datetimeFigureOut">
              <a:rPr lang="en-US" smtClean="0"/>
              <a:t>7/26/2017</a:t>
            </a:fld>
            <a:endParaRPr lang="en-US"/>
          </a:p>
        </p:txBody>
      </p:sp>
      <p:sp>
        <p:nvSpPr>
          <p:cNvPr id="6" name="Footer Placeholder 5">
            <a:extLst>
              <a:ext uri="{FF2B5EF4-FFF2-40B4-BE49-F238E27FC236}">
                <a16:creationId xmlns:a16="http://schemas.microsoft.com/office/drawing/2014/main" id="{3836881B-A525-4405-BC12-9A25BCC2E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8898C-4E82-407C-BFD3-925D4F7068E3}"/>
              </a:ext>
            </a:extLst>
          </p:cNvPr>
          <p:cNvSpPr>
            <a:spLocks noGrp="1"/>
          </p:cNvSpPr>
          <p:nvPr>
            <p:ph type="sldNum" sz="quarter" idx="12"/>
          </p:nvPr>
        </p:nvSpPr>
        <p:spPr/>
        <p:txBody>
          <a:bodyPr/>
          <a:lstStyle/>
          <a:p>
            <a:fld id="{C25BB582-6EA0-4AA8-BB5C-2989EBDAC553}" type="slidenum">
              <a:rPr lang="en-US" smtClean="0"/>
              <a:t>‹#›</a:t>
            </a:fld>
            <a:endParaRPr lang="en-US"/>
          </a:p>
        </p:txBody>
      </p:sp>
    </p:spTree>
    <p:extLst>
      <p:ext uri="{BB962C8B-B14F-4D97-AF65-F5344CB8AC3E}">
        <p14:creationId xmlns:p14="http://schemas.microsoft.com/office/powerpoint/2010/main" val="428378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2117E-5452-4738-A63A-C3D3E891F0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2731FC-13CA-4913-8CC3-7A22F2518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674F7-E9BA-4401-A8E4-5E45CFA0D6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068A9-C049-4A63-8B5E-F60640330406}" type="datetimeFigureOut">
              <a:rPr lang="en-US" smtClean="0"/>
              <a:t>7/26/2017</a:t>
            </a:fld>
            <a:endParaRPr lang="en-US"/>
          </a:p>
        </p:txBody>
      </p:sp>
      <p:sp>
        <p:nvSpPr>
          <p:cNvPr id="5" name="Footer Placeholder 4">
            <a:extLst>
              <a:ext uri="{FF2B5EF4-FFF2-40B4-BE49-F238E27FC236}">
                <a16:creationId xmlns:a16="http://schemas.microsoft.com/office/drawing/2014/main" id="{FCCED5D3-46F0-41F5-8ABE-3FCD84296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06047B-46AC-4068-A44B-625DF517E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5BB582-6EA0-4AA8-BB5C-2989EBDAC553}" type="slidenum">
              <a:rPr lang="en-US" smtClean="0"/>
              <a:t>‹#›</a:t>
            </a:fld>
            <a:endParaRPr lang="en-US"/>
          </a:p>
        </p:txBody>
      </p:sp>
    </p:spTree>
    <p:extLst>
      <p:ext uri="{BB962C8B-B14F-4D97-AF65-F5344CB8AC3E}">
        <p14:creationId xmlns:p14="http://schemas.microsoft.com/office/powerpoint/2010/main" val="1016720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18C0-DA04-42DF-894D-5D2A15C38CF7}"/>
              </a:ext>
            </a:extLst>
          </p:cNvPr>
          <p:cNvSpPr>
            <a:spLocks noGrp="1"/>
          </p:cNvSpPr>
          <p:nvPr>
            <p:ph type="ctrTitle"/>
          </p:nvPr>
        </p:nvSpPr>
        <p:spPr>
          <a:xfrm>
            <a:off x="1524000" y="1122362"/>
            <a:ext cx="9144000" cy="2816591"/>
          </a:xfrm>
        </p:spPr>
        <p:txBody>
          <a:bodyPr/>
          <a:lstStyle/>
          <a:p>
            <a:r>
              <a:rPr lang="en-US" dirty="0">
                <a:solidFill>
                  <a:srgbClr val="FF0000"/>
                </a:solidFill>
              </a:rPr>
              <a:t>Dynamic Medical Ontologies</a:t>
            </a:r>
          </a:p>
        </p:txBody>
      </p:sp>
      <p:sp>
        <p:nvSpPr>
          <p:cNvPr id="3" name="Subtitle 2">
            <a:extLst>
              <a:ext uri="{FF2B5EF4-FFF2-40B4-BE49-F238E27FC236}">
                <a16:creationId xmlns:a16="http://schemas.microsoft.com/office/drawing/2014/main" id="{B370BBE3-DF13-41ED-8A9C-BAC6A4DDBD01}"/>
              </a:ext>
            </a:extLst>
          </p:cNvPr>
          <p:cNvSpPr>
            <a:spLocks noGrp="1"/>
          </p:cNvSpPr>
          <p:nvPr>
            <p:ph type="subTitle" idx="1"/>
          </p:nvPr>
        </p:nvSpPr>
        <p:spPr>
          <a:xfrm>
            <a:off x="1622474" y="4544573"/>
            <a:ext cx="9144000" cy="1655762"/>
          </a:xfrm>
        </p:spPr>
        <p:txBody>
          <a:bodyPr>
            <a:normAutofit lnSpcReduction="10000"/>
          </a:bodyPr>
          <a:lstStyle/>
          <a:p>
            <a:pPr algn="r"/>
            <a:endParaRPr lang="en-US" dirty="0"/>
          </a:p>
          <a:p>
            <a:pPr algn="r"/>
            <a:r>
              <a:rPr lang="en-US" dirty="0"/>
              <a:t>-By</a:t>
            </a:r>
          </a:p>
          <a:p>
            <a:pPr algn="r"/>
            <a:r>
              <a:rPr lang="en-US" dirty="0"/>
              <a:t>Megha Nagabhushan</a:t>
            </a:r>
          </a:p>
          <a:p>
            <a:pPr algn="r"/>
            <a:r>
              <a:rPr lang="en-US" dirty="0"/>
              <a:t>Rohithkumar Nagulapati </a:t>
            </a:r>
          </a:p>
          <a:p>
            <a:endParaRPr lang="en-US" dirty="0"/>
          </a:p>
        </p:txBody>
      </p:sp>
      <p:pic>
        <p:nvPicPr>
          <p:cNvPr id="1026" name="Picture 2" descr="Image result for medical logo">
            <a:extLst>
              <a:ext uri="{FF2B5EF4-FFF2-40B4-BE49-F238E27FC236}">
                <a16:creationId xmlns:a16="http://schemas.microsoft.com/office/drawing/2014/main" id="{2C92FF9F-8595-4E4C-9998-99CA9FC1C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368" y="126609"/>
            <a:ext cx="6302326" cy="268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06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B470-F4BF-4770-937F-8E72E2B70E5F}"/>
              </a:ext>
            </a:extLst>
          </p:cNvPr>
          <p:cNvSpPr>
            <a:spLocks noGrp="1"/>
          </p:cNvSpPr>
          <p:nvPr>
            <p:ph type="title"/>
          </p:nvPr>
        </p:nvSpPr>
        <p:spPr/>
        <p:txBody>
          <a:bodyPr/>
          <a:lstStyle/>
          <a:p>
            <a:pPr algn="ctr"/>
            <a:r>
              <a:rPr lang="en-US" dirty="0">
                <a:solidFill>
                  <a:srgbClr val="FF0000"/>
                </a:solidFill>
              </a:rPr>
              <a:t>Future Work</a:t>
            </a:r>
          </a:p>
        </p:txBody>
      </p:sp>
      <p:sp>
        <p:nvSpPr>
          <p:cNvPr id="3" name="Content Placeholder 2">
            <a:extLst>
              <a:ext uri="{FF2B5EF4-FFF2-40B4-BE49-F238E27FC236}">
                <a16:creationId xmlns:a16="http://schemas.microsoft.com/office/drawing/2014/main" id="{FB968D8B-3AB7-4FF8-98B3-738872104D38}"/>
              </a:ext>
            </a:extLst>
          </p:cNvPr>
          <p:cNvSpPr>
            <a:spLocks noGrp="1"/>
          </p:cNvSpPr>
          <p:nvPr>
            <p:ph idx="1"/>
          </p:nvPr>
        </p:nvSpPr>
        <p:spPr/>
        <p:txBody>
          <a:bodyPr/>
          <a:lstStyle/>
          <a:p>
            <a:r>
              <a:rPr lang="en-US" dirty="0"/>
              <a:t>Using </a:t>
            </a:r>
            <a:r>
              <a:rPr lang="en-US" dirty="0" err="1">
                <a:solidFill>
                  <a:srgbClr val="FF0000"/>
                </a:solidFill>
              </a:rPr>
              <a:t>MetaMap</a:t>
            </a:r>
            <a:r>
              <a:rPr lang="en-US" dirty="0"/>
              <a:t> for identifying the medical terms.</a:t>
            </a:r>
          </a:p>
          <a:p>
            <a:r>
              <a:rPr lang="en-US" dirty="0"/>
              <a:t>Creating ontologies for all the sections of the Research papers.</a:t>
            </a:r>
          </a:p>
          <a:p>
            <a:r>
              <a:rPr lang="en-US" dirty="0"/>
              <a:t>Combining different ontologies belonging to similar topics.</a:t>
            </a:r>
          </a:p>
          <a:p>
            <a:endParaRPr lang="en-US" dirty="0"/>
          </a:p>
        </p:txBody>
      </p:sp>
      <p:pic>
        <p:nvPicPr>
          <p:cNvPr id="7" name="Picture 6" descr="A close up of a logo&#10;&#10;Description generated with very high confidence">
            <a:extLst>
              <a:ext uri="{FF2B5EF4-FFF2-40B4-BE49-F238E27FC236}">
                <a16:creationId xmlns:a16="http://schemas.microsoft.com/office/drawing/2014/main" id="{631590F7-D9BB-4D87-9E83-4C5809B82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295" y="3884588"/>
            <a:ext cx="8243668" cy="2427312"/>
          </a:xfrm>
          <a:prstGeom prst="rect">
            <a:avLst/>
          </a:prstGeom>
        </p:spPr>
      </p:pic>
    </p:spTree>
    <p:extLst>
      <p:ext uri="{BB962C8B-B14F-4D97-AF65-F5344CB8AC3E}">
        <p14:creationId xmlns:p14="http://schemas.microsoft.com/office/powerpoint/2010/main" val="95344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07C9-76FD-408B-A651-3CB524AE0153}"/>
              </a:ext>
            </a:extLst>
          </p:cNvPr>
          <p:cNvSpPr>
            <a:spLocks noGrp="1"/>
          </p:cNvSpPr>
          <p:nvPr>
            <p:ph type="title"/>
          </p:nvPr>
        </p:nvSpPr>
        <p:spPr/>
        <p:txBody>
          <a:bodyPr/>
          <a:lstStyle/>
          <a:p>
            <a:pPr algn="ctr"/>
            <a:r>
              <a:rPr lang="en-US" dirty="0">
                <a:solidFill>
                  <a:srgbClr val="FF0000"/>
                </a:solidFill>
              </a:rPr>
              <a:t>Introduction</a:t>
            </a:r>
          </a:p>
        </p:txBody>
      </p:sp>
      <p:sp>
        <p:nvSpPr>
          <p:cNvPr id="3" name="Content Placeholder 2">
            <a:extLst>
              <a:ext uri="{FF2B5EF4-FFF2-40B4-BE49-F238E27FC236}">
                <a16:creationId xmlns:a16="http://schemas.microsoft.com/office/drawing/2014/main" id="{8C680123-A4DF-462D-B270-BFADABD42D9C}"/>
              </a:ext>
            </a:extLst>
          </p:cNvPr>
          <p:cNvSpPr>
            <a:spLocks noGrp="1"/>
          </p:cNvSpPr>
          <p:nvPr>
            <p:ph idx="1"/>
          </p:nvPr>
        </p:nvSpPr>
        <p:spPr/>
        <p:txBody>
          <a:bodyPr/>
          <a:lstStyle/>
          <a:p>
            <a:r>
              <a:rPr lang="en-US" dirty="0">
                <a:solidFill>
                  <a:srgbClr val="FF0000"/>
                </a:solidFill>
              </a:rPr>
              <a:t>Motivation</a:t>
            </a:r>
          </a:p>
          <a:p>
            <a:pPr marL="0" indent="0">
              <a:buNone/>
            </a:pPr>
            <a:r>
              <a:rPr lang="en-US" dirty="0"/>
              <a:t>In present day medical science, the published literature, in particular medical journals provide the primary medium of data source for new medical findings and research. This data is raw and cannot be comprehended by people outside medical field.</a:t>
            </a:r>
          </a:p>
          <a:p>
            <a:r>
              <a:rPr lang="en-US" dirty="0">
                <a:solidFill>
                  <a:srgbClr val="FF0000"/>
                </a:solidFill>
              </a:rPr>
              <a:t>Objective</a:t>
            </a:r>
          </a:p>
          <a:p>
            <a:pPr marL="0" indent="0">
              <a:buNone/>
            </a:pPr>
            <a:r>
              <a:rPr lang="en-US" dirty="0"/>
              <a:t>The main objective of this project is to extract medical data from a reliable source and apply natural language techniques to extract relationships. We are also going to cluster and classify the data for topic discovery and represent the information in the form of an ontology.</a:t>
            </a:r>
          </a:p>
          <a:p>
            <a:pPr marL="0" indent="0">
              <a:buNone/>
            </a:pPr>
            <a:endParaRPr lang="en-US" dirty="0"/>
          </a:p>
        </p:txBody>
      </p:sp>
    </p:spTree>
    <p:extLst>
      <p:ext uri="{BB962C8B-B14F-4D97-AF65-F5344CB8AC3E}">
        <p14:creationId xmlns:p14="http://schemas.microsoft.com/office/powerpoint/2010/main" val="2228655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3E0A-BBD2-4187-A66E-21AE3156E019}"/>
              </a:ext>
            </a:extLst>
          </p:cNvPr>
          <p:cNvSpPr>
            <a:spLocks noGrp="1"/>
          </p:cNvSpPr>
          <p:nvPr>
            <p:ph type="title"/>
          </p:nvPr>
        </p:nvSpPr>
        <p:spPr/>
        <p:txBody>
          <a:bodyPr/>
          <a:lstStyle/>
          <a:p>
            <a:pPr algn="ctr"/>
            <a:r>
              <a:rPr lang="en-US" dirty="0">
                <a:solidFill>
                  <a:srgbClr val="FF0000"/>
                </a:solidFill>
              </a:rPr>
              <a:t>Data Collection</a:t>
            </a:r>
          </a:p>
        </p:txBody>
      </p:sp>
      <p:sp>
        <p:nvSpPr>
          <p:cNvPr id="3" name="Content Placeholder 2">
            <a:extLst>
              <a:ext uri="{FF2B5EF4-FFF2-40B4-BE49-F238E27FC236}">
                <a16:creationId xmlns:a16="http://schemas.microsoft.com/office/drawing/2014/main" id="{BCEE150E-B17C-42E1-A955-09FDF3F507F3}"/>
              </a:ext>
            </a:extLst>
          </p:cNvPr>
          <p:cNvSpPr>
            <a:spLocks noGrp="1"/>
          </p:cNvSpPr>
          <p:nvPr>
            <p:ph idx="1"/>
          </p:nvPr>
        </p:nvSpPr>
        <p:spPr/>
        <p:txBody>
          <a:bodyPr/>
          <a:lstStyle/>
          <a:p>
            <a:r>
              <a:rPr lang="en-US" dirty="0"/>
              <a:t>We are using the </a:t>
            </a:r>
            <a:r>
              <a:rPr lang="en-US" dirty="0">
                <a:solidFill>
                  <a:srgbClr val="FF0000"/>
                </a:solidFill>
              </a:rPr>
              <a:t>PubMed</a:t>
            </a:r>
            <a:r>
              <a:rPr lang="en-US" dirty="0"/>
              <a:t> API by using the keyword, “</a:t>
            </a:r>
            <a:r>
              <a:rPr lang="en-US" dirty="0">
                <a:solidFill>
                  <a:srgbClr val="FF0000"/>
                </a:solidFill>
              </a:rPr>
              <a:t>obesity</a:t>
            </a:r>
            <a:r>
              <a:rPr lang="en-US" dirty="0"/>
              <a:t>” on the PubMed database.</a:t>
            </a:r>
          </a:p>
          <a:p>
            <a:r>
              <a:rPr lang="en-US" dirty="0"/>
              <a:t>PubMed comprises more than 27 million citations for biomedical literature from MEDLINE, life science journals, and online books. </a:t>
            </a:r>
          </a:p>
          <a:p>
            <a:r>
              <a:rPr lang="en-US" dirty="0"/>
              <a:t>We selected abstract data from research papers for our project.</a:t>
            </a:r>
          </a:p>
          <a:p>
            <a:r>
              <a:rPr lang="en-US" dirty="0"/>
              <a:t>We are using abstracts from three different research papers on obesity for our project.</a:t>
            </a:r>
          </a:p>
        </p:txBody>
      </p:sp>
    </p:spTree>
    <p:extLst>
      <p:ext uri="{BB962C8B-B14F-4D97-AF65-F5344CB8AC3E}">
        <p14:creationId xmlns:p14="http://schemas.microsoft.com/office/powerpoint/2010/main" val="83864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F573-B029-4CDE-A70D-E00684B8F400}"/>
              </a:ext>
            </a:extLst>
          </p:cNvPr>
          <p:cNvSpPr>
            <a:spLocks noGrp="1"/>
          </p:cNvSpPr>
          <p:nvPr>
            <p:ph type="title"/>
          </p:nvPr>
        </p:nvSpPr>
        <p:spPr>
          <a:xfrm>
            <a:off x="838200" y="365125"/>
            <a:ext cx="10515600" cy="802493"/>
          </a:xfrm>
        </p:spPr>
        <p:txBody>
          <a:bodyPr/>
          <a:lstStyle/>
          <a:p>
            <a:pPr algn="ctr"/>
            <a:r>
              <a:rPr lang="en-US" dirty="0">
                <a:solidFill>
                  <a:srgbClr val="FF0000"/>
                </a:solidFill>
              </a:rPr>
              <a:t>System Design</a:t>
            </a:r>
          </a:p>
        </p:txBody>
      </p:sp>
      <p:sp>
        <p:nvSpPr>
          <p:cNvPr id="3" name="Content Placeholder 2">
            <a:extLst>
              <a:ext uri="{FF2B5EF4-FFF2-40B4-BE49-F238E27FC236}">
                <a16:creationId xmlns:a16="http://schemas.microsoft.com/office/drawing/2014/main" id="{97739BC3-240A-41A0-AAEC-9DAA5A090F8C}"/>
              </a:ext>
            </a:extLst>
          </p:cNvPr>
          <p:cNvSpPr>
            <a:spLocks noGrp="1"/>
          </p:cNvSpPr>
          <p:nvPr>
            <p:ph idx="1"/>
          </p:nvPr>
        </p:nvSpPr>
        <p:spPr>
          <a:xfrm>
            <a:off x="0" y="1378633"/>
            <a:ext cx="12192000" cy="5521569"/>
          </a:xfrm>
        </p:spPr>
        <p:txBody>
          <a:bodyPr/>
          <a:lstStyle/>
          <a:p>
            <a:endParaRPr lang="en-US" dirty="0"/>
          </a:p>
        </p:txBody>
      </p:sp>
      <p:sp>
        <p:nvSpPr>
          <p:cNvPr id="4" name="Rectangle 3">
            <a:extLst>
              <a:ext uri="{FF2B5EF4-FFF2-40B4-BE49-F238E27FC236}">
                <a16:creationId xmlns:a16="http://schemas.microsoft.com/office/drawing/2014/main" id="{9D6ED518-4050-4CDA-992E-E30A955F9AE0}"/>
              </a:ext>
            </a:extLst>
          </p:cNvPr>
          <p:cNvSpPr/>
          <p:nvPr/>
        </p:nvSpPr>
        <p:spPr>
          <a:xfrm>
            <a:off x="98474" y="1389183"/>
            <a:ext cx="1223890" cy="829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5" name="Rectangle 4">
            <a:extLst>
              <a:ext uri="{FF2B5EF4-FFF2-40B4-BE49-F238E27FC236}">
                <a16:creationId xmlns:a16="http://schemas.microsoft.com/office/drawing/2014/main" id="{DB46308E-E1AA-4C03-950E-362157FF2CC3}"/>
              </a:ext>
            </a:extLst>
          </p:cNvPr>
          <p:cNvSpPr/>
          <p:nvPr/>
        </p:nvSpPr>
        <p:spPr>
          <a:xfrm>
            <a:off x="2053883" y="1336429"/>
            <a:ext cx="1420837" cy="829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OpenIE</a:t>
            </a:r>
          </a:p>
        </p:txBody>
      </p:sp>
      <p:sp>
        <p:nvSpPr>
          <p:cNvPr id="6" name="Rectangle 5">
            <a:extLst>
              <a:ext uri="{FF2B5EF4-FFF2-40B4-BE49-F238E27FC236}">
                <a16:creationId xmlns:a16="http://schemas.microsoft.com/office/drawing/2014/main" id="{4FC11545-A0ED-44E1-AF31-F6F3C0419816}"/>
              </a:ext>
            </a:extLst>
          </p:cNvPr>
          <p:cNvSpPr/>
          <p:nvPr/>
        </p:nvSpPr>
        <p:spPr>
          <a:xfrm>
            <a:off x="2076157" y="2600763"/>
            <a:ext cx="1398563" cy="838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Tf-idf</a:t>
            </a:r>
          </a:p>
        </p:txBody>
      </p:sp>
      <p:sp>
        <p:nvSpPr>
          <p:cNvPr id="7" name="Rectangle 6">
            <a:extLst>
              <a:ext uri="{FF2B5EF4-FFF2-40B4-BE49-F238E27FC236}">
                <a16:creationId xmlns:a16="http://schemas.microsoft.com/office/drawing/2014/main" id="{FFC443AC-786D-43B2-A70D-5226893C6993}"/>
              </a:ext>
            </a:extLst>
          </p:cNvPr>
          <p:cNvSpPr/>
          <p:nvPr/>
        </p:nvSpPr>
        <p:spPr>
          <a:xfrm>
            <a:off x="4220307" y="2613074"/>
            <a:ext cx="1420837" cy="826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Important words in the dataset</a:t>
            </a:r>
          </a:p>
        </p:txBody>
      </p:sp>
      <p:sp>
        <p:nvSpPr>
          <p:cNvPr id="8" name="Rectangle 7">
            <a:extLst>
              <a:ext uri="{FF2B5EF4-FFF2-40B4-BE49-F238E27FC236}">
                <a16:creationId xmlns:a16="http://schemas.microsoft.com/office/drawing/2014/main" id="{F8B74CBE-4A23-4CF5-98BA-013F0913ABA1}"/>
              </a:ext>
            </a:extLst>
          </p:cNvPr>
          <p:cNvSpPr/>
          <p:nvPr/>
        </p:nvSpPr>
        <p:spPr>
          <a:xfrm>
            <a:off x="6149926" y="1336431"/>
            <a:ext cx="1617784" cy="829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Triplets with important words</a:t>
            </a:r>
          </a:p>
        </p:txBody>
      </p:sp>
      <p:sp>
        <p:nvSpPr>
          <p:cNvPr id="11" name="Rectangle 10">
            <a:extLst>
              <a:ext uri="{FF2B5EF4-FFF2-40B4-BE49-F238E27FC236}">
                <a16:creationId xmlns:a16="http://schemas.microsoft.com/office/drawing/2014/main" id="{E370A77E-4DB7-4079-8154-8A673B83CB46}"/>
              </a:ext>
            </a:extLst>
          </p:cNvPr>
          <p:cNvSpPr/>
          <p:nvPr/>
        </p:nvSpPr>
        <p:spPr>
          <a:xfrm>
            <a:off x="8120575" y="1336429"/>
            <a:ext cx="2331720" cy="829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 means</a:t>
            </a:r>
          </a:p>
          <a:p>
            <a:pPr algn="ctr"/>
            <a:r>
              <a:rPr lang="en-US" dirty="0"/>
              <a:t>Clustering</a:t>
            </a:r>
          </a:p>
          <a:p>
            <a:pPr algn="ctr"/>
            <a:r>
              <a:rPr lang="en-US" dirty="0"/>
              <a:t> (triplet similarity)</a:t>
            </a:r>
          </a:p>
        </p:txBody>
      </p:sp>
      <p:sp>
        <p:nvSpPr>
          <p:cNvPr id="12" name="Rectangle 11">
            <a:extLst>
              <a:ext uri="{FF2B5EF4-FFF2-40B4-BE49-F238E27FC236}">
                <a16:creationId xmlns:a16="http://schemas.microsoft.com/office/drawing/2014/main" id="{C2BB81F2-DA37-419D-8361-556543164FA5}"/>
              </a:ext>
            </a:extLst>
          </p:cNvPr>
          <p:cNvSpPr/>
          <p:nvPr/>
        </p:nvSpPr>
        <p:spPr>
          <a:xfrm>
            <a:off x="98474" y="2600764"/>
            <a:ext cx="1617784" cy="838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Lemmatization and stop word removal</a:t>
            </a:r>
          </a:p>
        </p:txBody>
      </p:sp>
      <p:sp>
        <p:nvSpPr>
          <p:cNvPr id="13" name="Rectangle 12">
            <a:extLst>
              <a:ext uri="{FF2B5EF4-FFF2-40B4-BE49-F238E27FC236}">
                <a16:creationId xmlns:a16="http://schemas.microsoft.com/office/drawing/2014/main" id="{880D0A06-DCE9-457C-B18C-F0CACB3967CF}"/>
              </a:ext>
            </a:extLst>
          </p:cNvPr>
          <p:cNvSpPr/>
          <p:nvPr/>
        </p:nvSpPr>
        <p:spPr>
          <a:xfrm>
            <a:off x="4246098" y="1336429"/>
            <a:ext cx="1434905" cy="829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Triplets</a:t>
            </a:r>
          </a:p>
          <a:p>
            <a:pPr algn="ctr"/>
            <a:r>
              <a:rPr lang="en-US" dirty="0"/>
              <a:t>&lt;S,P,O&gt;</a:t>
            </a:r>
          </a:p>
        </p:txBody>
      </p:sp>
      <p:sp>
        <p:nvSpPr>
          <p:cNvPr id="14" name="Rectangle 13">
            <a:extLst>
              <a:ext uri="{FF2B5EF4-FFF2-40B4-BE49-F238E27FC236}">
                <a16:creationId xmlns:a16="http://schemas.microsoft.com/office/drawing/2014/main" id="{DB43B02A-D176-4EA2-9D75-6F0F5D8AE7E4}"/>
              </a:ext>
            </a:extLst>
          </p:cNvPr>
          <p:cNvSpPr/>
          <p:nvPr/>
        </p:nvSpPr>
        <p:spPr>
          <a:xfrm>
            <a:off x="8163950" y="2599883"/>
            <a:ext cx="1505243" cy="838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LDA</a:t>
            </a:r>
          </a:p>
        </p:txBody>
      </p:sp>
      <p:sp>
        <p:nvSpPr>
          <p:cNvPr id="15" name="Rectangle 14">
            <a:extLst>
              <a:ext uri="{FF2B5EF4-FFF2-40B4-BE49-F238E27FC236}">
                <a16:creationId xmlns:a16="http://schemas.microsoft.com/office/drawing/2014/main" id="{78FE9AE5-3B75-412C-8FEC-5C6F1E053118}"/>
              </a:ext>
            </a:extLst>
          </p:cNvPr>
          <p:cNvSpPr/>
          <p:nvPr/>
        </p:nvSpPr>
        <p:spPr>
          <a:xfrm>
            <a:off x="10452295" y="2613513"/>
            <a:ext cx="1499382" cy="825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K-means clusters</a:t>
            </a:r>
          </a:p>
        </p:txBody>
      </p:sp>
      <p:sp>
        <p:nvSpPr>
          <p:cNvPr id="16" name="Rectangle 15">
            <a:extLst>
              <a:ext uri="{FF2B5EF4-FFF2-40B4-BE49-F238E27FC236}">
                <a16:creationId xmlns:a16="http://schemas.microsoft.com/office/drawing/2014/main" id="{01E90CCE-B4E1-495B-9C6E-0A3C89178DC6}"/>
              </a:ext>
            </a:extLst>
          </p:cNvPr>
          <p:cNvSpPr/>
          <p:nvPr/>
        </p:nvSpPr>
        <p:spPr>
          <a:xfrm>
            <a:off x="10044332" y="4097213"/>
            <a:ext cx="1899139" cy="2148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Topic1,cluster1</a:t>
            </a:r>
          </a:p>
          <a:p>
            <a:pPr algn="ctr"/>
            <a:r>
              <a:rPr lang="en-US" dirty="0"/>
              <a:t>.</a:t>
            </a:r>
          </a:p>
          <a:p>
            <a:pPr algn="ctr"/>
            <a:r>
              <a:rPr lang="en-US" dirty="0"/>
              <a:t>.</a:t>
            </a:r>
          </a:p>
          <a:p>
            <a:pPr algn="ctr"/>
            <a:r>
              <a:rPr lang="en-US" dirty="0"/>
              <a:t>.</a:t>
            </a:r>
          </a:p>
          <a:p>
            <a:pPr algn="ctr"/>
            <a:endParaRPr lang="en-US" dirty="0"/>
          </a:p>
          <a:p>
            <a:pPr algn="ctr"/>
            <a:r>
              <a:rPr lang="en-US" dirty="0"/>
              <a:t>Topic10,cluster10</a:t>
            </a:r>
          </a:p>
        </p:txBody>
      </p:sp>
      <p:sp>
        <p:nvSpPr>
          <p:cNvPr id="17" name="Rectangle 16">
            <a:extLst>
              <a:ext uri="{FF2B5EF4-FFF2-40B4-BE49-F238E27FC236}">
                <a16:creationId xmlns:a16="http://schemas.microsoft.com/office/drawing/2014/main" id="{10B588E0-8D8E-462C-ADEF-D29392DCE3A8}"/>
              </a:ext>
            </a:extLst>
          </p:cNvPr>
          <p:cNvSpPr/>
          <p:nvPr/>
        </p:nvSpPr>
        <p:spPr>
          <a:xfrm>
            <a:off x="7076049" y="4097213"/>
            <a:ext cx="2349305" cy="2148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Classes</a:t>
            </a:r>
          </a:p>
          <a:p>
            <a:pPr algn="ctr"/>
            <a:r>
              <a:rPr lang="en-US" dirty="0"/>
              <a:t>Individuals</a:t>
            </a:r>
          </a:p>
          <a:p>
            <a:pPr algn="ctr"/>
            <a:r>
              <a:rPr lang="en-US" dirty="0"/>
              <a:t>Object properties</a:t>
            </a:r>
          </a:p>
          <a:p>
            <a:pPr algn="ctr"/>
            <a:r>
              <a:rPr lang="en-US" dirty="0"/>
              <a:t>Data properties</a:t>
            </a:r>
          </a:p>
          <a:p>
            <a:pPr algn="ctr"/>
            <a:r>
              <a:rPr lang="en-US" dirty="0"/>
              <a:t>Triplets</a:t>
            </a:r>
          </a:p>
        </p:txBody>
      </p:sp>
      <p:sp>
        <p:nvSpPr>
          <p:cNvPr id="18" name="Rectangle 17">
            <a:extLst>
              <a:ext uri="{FF2B5EF4-FFF2-40B4-BE49-F238E27FC236}">
                <a16:creationId xmlns:a16="http://schemas.microsoft.com/office/drawing/2014/main" id="{F4362C91-5E4D-4B14-9D07-B0F3A6DDCB79}"/>
              </a:ext>
            </a:extLst>
          </p:cNvPr>
          <p:cNvSpPr/>
          <p:nvPr/>
        </p:nvSpPr>
        <p:spPr>
          <a:xfrm>
            <a:off x="4246097" y="4097213"/>
            <a:ext cx="2182837" cy="2148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Ontology Generation</a:t>
            </a:r>
          </a:p>
        </p:txBody>
      </p:sp>
      <p:sp>
        <p:nvSpPr>
          <p:cNvPr id="19" name="Rectangle 18">
            <a:extLst>
              <a:ext uri="{FF2B5EF4-FFF2-40B4-BE49-F238E27FC236}">
                <a16:creationId xmlns:a16="http://schemas.microsoft.com/office/drawing/2014/main" id="{6BB84FE0-FD10-4203-B2E9-9207F34EF95A}"/>
              </a:ext>
            </a:extLst>
          </p:cNvPr>
          <p:cNvSpPr/>
          <p:nvPr/>
        </p:nvSpPr>
        <p:spPr>
          <a:xfrm>
            <a:off x="1069145" y="4097213"/>
            <a:ext cx="2405575" cy="2148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 Answering</a:t>
            </a:r>
          </a:p>
          <a:p>
            <a:pPr algn="ctr"/>
            <a:r>
              <a:rPr lang="en-US" dirty="0"/>
              <a:t>Interface </a:t>
            </a:r>
          </a:p>
        </p:txBody>
      </p:sp>
      <p:cxnSp>
        <p:nvCxnSpPr>
          <p:cNvPr id="21" name="Straight Arrow Connector 20">
            <a:extLst>
              <a:ext uri="{FF2B5EF4-FFF2-40B4-BE49-F238E27FC236}">
                <a16:creationId xmlns:a16="http://schemas.microsoft.com/office/drawing/2014/main" id="{A57457B6-490D-46B6-92F8-B5A0A793E0B3}"/>
              </a:ext>
            </a:extLst>
          </p:cNvPr>
          <p:cNvCxnSpPr>
            <a:endCxn id="5" idx="1"/>
          </p:cNvCxnSpPr>
          <p:nvPr/>
        </p:nvCxnSpPr>
        <p:spPr>
          <a:xfrm>
            <a:off x="1322364" y="1751427"/>
            <a:ext cx="731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E66650-7D51-4D72-B4E6-19B4CF79ECE5}"/>
              </a:ext>
            </a:extLst>
          </p:cNvPr>
          <p:cNvCxnSpPr>
            <a:stCxn id="4" idx="2"/>
          </p:cNvCxnSpPr>
          <p:nvPr/>
        </p:nvCxnSpPr>
        <p:spPr>
          <a:xfrm>
            <a:off x="710419" y="2219177"/>
            <a:ext cx="0" cy="38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FF42342-A13D-4788-843C-C3C239E43808}"/>
              </a:ext>
            </a:extLst>
          </p:cNvPr>
          <p:cNvCxnSpPr>
            <a:stCxn id="12" idx="3"/>
            <a:endCxn id="6" idx="1"/>
          </p:cNvCxnSpPr>
          <p:nvPr/>
        </p:nvCxnSpPr>
        <p:spPr>
          <a:xfrm flipV="1">
            <a:off x="1716258" y="3020156"/>
            <a:ext cx="3598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C44CCE-8D8E-4F87-903C-1C36EA6C661A}"/>
              </a:ext>
            </a:extLst>
          </p:cNvPr>
          <p:cNvCxnSpPr>
            <a:stCxn id="5" idx="3"/>
            <a:endCxn id="13" idx="1"/>
          </p:cNvCxnSpPr>
          <p:nvPr/>
        </p:nvCxnSpPr>
        <p:spPr>
          <a:xfrm>
            <a:off x="3474720" y="1751427"/>
            <a:ext cx="771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6A0D1F4-8EE0-435C-B153-478B2AC1165B}"/>
              </a:ext>
            </a:extLst>
          </p:cNvPr>
          <p:cNvCxnSpPr>
            <a:stCxn id="6" idx="3"/>
          </p:cNvCxnSpPr>
          <p:nvPr/>
        </p:nvCxnSpPr>
        <p:spPr>
          <a:xfrm>
            <a:off x="3474720" y="3020156"/>
            <a:ext cx="745587" cy="6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BCB9A56-F1D9-47CD-A657-C6D944E2F280}"/>
              </a:ext>
            </a:extLst>
          </p:cNvPr>
          <p:cNvCxnSpPr>
            <a:cxnSpLocks/>
            <a:endCxn id="13" idx="2"/>
          </p:cNvCxnSpPr>
          <p:nvPr/>
        </p:nvCxnSpPr>
        <p:spPr>
          <a:xfrm flipV="1">
            <a:off x="4963551" y="2166425"/>
            <a:ext cx="0" cy="433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A24BEB7-B1F7-45CA-BD05-1AC956E3C749}"/>
              </a:ext>
            </a:extLst>
          </p:cNvPr>
          <p:cNvCxnSpPr>
            <a:stCxn id="13" idx="3"/>
            <a:endCxn id="8" idx="1"/>
          </p:cNvCxnSpPr>
          <p:nvPr/>
        </p:nvCxnSpPr>
        <p:spPr>
          <a:xfrm>
            <a:off x="5681003" y="1751427"/>
            <a:ext cx="4689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231F7F-72A0-4342-8B0E-2C1DF8664129}"/>
              </a:ext>
            </a:extLst>
          </p:cNvPr>
          <p:cNvCxnSpPr/>
          <p:nvPr/>
        </p:nvCxnSpPr>
        <p:spPr>
          <a:xfrm>
            <a:off x="7767710" y="1751427"/>
            <a:ext cx="352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B66F65B-7275-4633-8273-6658AFEF6B60}"/>
              </a:ext>
            </a:extLst>
          </p:cNvPr>
          <p:cNvCxnSpPr>
            <a:stCxn id="11" idx="3"/>
            <a:endCxn id="15" idx="0"/>
          </p:cNvCxnSpPr>
          <p:nvPr/>
        </p:nvCxnSpPr>
        <p:spPr>
          <a:xfrm>
            <a:off x="10452295" y="1751427"/>
            <a:ext cx="749691" cy="86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B3DFC85-A3CF-4D0E-A60C-02389B3C9026}"/>
              </a:ext>
            </a:extLst>
          </p:cNvPr>
          <p:cNvCxnSpPr>
            <a:stCxn id="14" idx="3"/>
          </p:cNvCxnSpPr>
          <p:nvPr/>
        </p:nvCxnSpPr>
        <p:spPr>
          <a:xfrm>
            <a:off x="9669193" y="3019276"/>
            <a:ext cx="783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C15E8FE-3A80-4B07-BAFE-13FDA32BE01D}"/>
              </a:ext>
            </a:extLst>
          </p:cNvPr>
          <p:cNvCxnSpPr>
            <a:endCxn id="16" idx="0"/>
          </p:cNvCxnSpPr>
          <p:nvPr/>
        </p:nvCxnSpPr>
        <p:spPr>
          <a:xfrm>
            <a:off x="10993901" y="3438669"/>
            <a:ext cx="1" cy="658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D3E0D9-1FFC-4F51-8C82-815A8C6AA14A}"/>
              </a:ext>
            </a:extLst>
          </p:cNvPr>
          <p:cNvCxnSpPr>
            <a:endCxn id="17" idx="3"/>
          </p:cNvCxnSpPr>
          <p:nvPr/>
        </p:nvCxnSpPr>
        <p:spPr>
          <a:xfrm flipH="1">
            <a:off x="9425354" y="5171633"/>
            <a:ext cx="6189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BBAB1D1-C045-4774-A095-24FDB5732E49}"/>
              </a:ext>
            </a:extLst>
          </p:cNvPr>
          <p:cNvCxnSpPr/>
          <p:nvPr/>
        </p:nvCxnSpPr>
        <p:spPr>
          <a:xfrm flipH="1">
            <a:off x="6457071" y="5169435"/>
            <a:ext cx="618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F2233ED-71AC-4C2D-84B7-44EA58BA5ACA}"/>
              </a:ext>
            </a:extLst>
          </p:cNvPr>
          <p:cNvCxnSpPr>
            <a:stCxn id="18" idx="1"/>
          </p:cNvCxnSpPr>
          <p:nvPr/>
        </p:nvCxnSpPr>
        <p:spPr>
          <a:xfrm flipH="1" flipV="1">
            <a:off x="3474720" y="5171633"/>
            <a:ext cx="7713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76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CF8F25-15D4-4D62-89D4-D5A31A659A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549" y="0"/>
            <a:ext cx="9021434" cy="2362530"/>
          </a:xfrm>
        </p:spPr>
      </p:pic>
      <p:sp>
        <p:nvSpPr>
          <p:cNvPr id="6" name="TextBox 5">
            <a:extLst>
              <a:ext uri="{FF2B5EF4-FFF2-40B4-BE49-F238E27FC236}">
                <a16:creationId xmlns:a16="http://schemas.microsoft.com/office/drawing/2014/main" id="{9D2168F0-6948-4345-864B-B47D64D90789}"/>
              </a:ext>
            </a:extLst>
          </p:cNvPr>
          <p:cNvSpPr txBox="1"/>
          <p:nvPr/>
        </p:nvSpPr>
        <p:spPr>
          <a:xfrm>
            <a:off x="9734843" y="914400"/>
            <a:ext cx="1786597" cy="830997"/>
          </a:xfrm>
          <a:prstGeom prst="rect">
            <a:avLst/>
          </a:prstGeom>
          <a:noFill/>
        </p:spPr>
        <p:txBody>
          <a:bodyPr wrap="square" rtlCol="0">
            <a:spAutoFit/>
          </a:bodyPr>
          <a:lstStyle/>
          <a:p>
            <a:r>
              <a:rPr lang="en-US" dirty="0"/>
              <a:t>       </a:t>
            </a:r>
            <a:r>
              <a:rPr lang="en-US" sz="2400" dirty="0">
                <a:solidFill>
                  <a:srgbClr val="FF0000"/>
                </a:solidFill>
              </a:rPr>
              <a:t>Dataset</a:t>
            </a:r>
          </a:p>
          <a:p>
            <a:r>
              <a:rPr lang="en-US" sz="2400" dirty="0">
                <a:solidFill>
                  <a:srgbClr val="FF0000"/>
                </a:solidFill>
              </a:rPr>
              <a:t>(3 abstracts)</a:t>
            </a:r>
          </a:p>
        </p:txBody>
      </p:sp>
      <p:pic>
        <p:nvPicPr>
          <p:cNvPr id="8" name="Picture 7" descr="A screenshot of a cell phone&#10;&#10;Description generated with very high confidence">
            <a:extLst>
              <a:ext uri="{FF2B5EF4-FFF2-40B4-BE49-F238E27FC236}">
                <a16:creationId xmlns:a16="http://schemas.microsoft.com/office/drawing/2014/main" id="{ED80EA3B-0224-4D45-B464-83DC7A03E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550" y="2730462"/>
            <a:ext cx="2034876" cy="3000794"/>
          </a:xfrm>
          <a:prstGeom prst="rect">
            <a:avLst/>
          </a:prstGeom>
        </p:spPr>
      </p:pic>
      <p:sp>
        <p:nvSpPr>
          <p:cNvPr id="10" name="TextBox 9">
            <a:extLst>
              <a:ext uri="{FF2B5EF4-FFF2-40B4-BE49-F238E27FC236}">
                <a16:creationId xmlns:a16="http://schemas.microsoft.com/office/drawing/2014/main" id="{45D7B6E2-E76C-45B3-A582-AF05AC10A9E5}"/>
              </a:ext>
            </a:extLst>
          </p:cNvPr>
          <p:cNvSpPr txBox="1"/>
          <p:nvPr/>
        </p:nvSpPr>
        <p:spPr>
          <a:xfrm>
            <a:off x="239152" y="6077243"/>
            <a:ext cx="1927274" cy="646331"/>
          </a:xfrm>
          <a:prstGeom prst="rect">
            <a:avLst/>
          </a:prstGeom>
          <a:noFill/>
        </p:spPr>
        <p:txBody>
          <a:bodyPr wrap="square" rtlCol="0">
            <a:spAutoFit/>
          </a:bodyPr>
          <a:lstStyle/>
          <a:p>
            <a:pPr algn="ctr"/>
            <a:r>
              <a:rPr lang="en-US" dirty="0">
                <a:solidFill>
                  <a:srgbClr val="FF0000"/>
                </a:solidFill>
              </a:rPr>
              <a:t>Tf- idf words (50 words)</a:t>
            </a:r>
          </a:p>
        </p:txBody>
      </p:sp>
      <p:pic>
        <p:nvPicPr>
          <p:cNvPr id="12" name="Picture 11" descr="A screenshot of a cell phone&#10;&#10;Description generated with very high confidence">
            <a:extLst>
              <a:ext uri="{FF2B5EF4-FFF2-40B4-BE49-F238E27FC236}">
                <a16:creationId xmlns:a16="http://schemas.microsoft.com/office/drawing/2014/main" id="{64950600-E846-45AC-8DDB-22E0DC2D3A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4631" y="2654252"/>
            <a:ext cx="4482908" cy="3077004"/>
          </a:xfrm>
          <a:prstGeom prst="rect">
            <a:avLst/>
          </a:prstGeom>
        </p:spPr>
      </p:pic>
      <p:sp>
        <p:nvSpPr>
          <p:cNvPr id="13" name="TextBox 12">
            <a:extLst>
              <a:ext uri="{FF2B5EF4-FFF2-40B4-BE49-F238E27FC236}">
                <a16:creationId xmlns:a16="http://schemas.microsoft.com/office/drawing/2014/main" id="{4BD645E9-E22B-4732-A53D-20DA7E4353F5}"/>
              </a:ext>
            </a:extLst>
          </p:cNvPr>
          <p:cNvSpPr txBox="1"/>
          <p:nvPr/>
        </p:nvSpPr>
        <p:spPr>
          <a:xfrm>
            <a:off x="8412480" y="6137086"/>
            <a:ext cx="2264897" cy="646331"/>
          </a:xfrm>
          <a:prstGeom prst="rect">
            <a:avLst/>
          </a:prstGeom>
          <a:noFill/>
        </p:spPr>
        <p:txBody>
          <a:bodyPr wrap="square" rtlCol="0">
            <a:spAutoFit/>
          </a:bodyPr>
          <a:lstStyle/>
          <a:p>
            <a:pPr algn="ctr"/>
            <a:r>
              <a:rPr lang="en-US" dirty="0">
                <a:solidFill>
                  <a:srgbClr val="FF0000"/>
                </a:solidFill>
              </a:rPr>
              <a:t>Triplets from the dataset (173 triplets)</a:t>
            </a:r>
          </a:p>
        </p:txBody>
      </p:sp>
      <p:pic>
        <p:nvPicPr>
          <p:cNvPr id="15" name="Picture 14" descr="A screenshot of a social media post&#10;&#10;Description generated with very high confidence">
            <a:extLst>
              <a:ext uri="{FF2B5EF4-FFF2-40B4-BE49-F238E27FC236}">
                <a16:creationId xmlns:a16="http://schemas.microsoft.com/office/drawing/2014/main" id="{FE0B82F1-0666-4BDE-BCE1-6363815C84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8510" y="3625937"/>
            <a:ext cx="4431322" cy="2105319"/>
          </a:xfrm>
          <a:prstGeom prst="rect">
            <a:avLst/>
          </a:prstGeom>
        </p:spPr>
      </p:pic>
      <p:sp>
        <p:nvSpPr>
          <p:cNvPr id="16" name="TextBox 15">
            <a:extLst>
              <a:ext uri="{FF2B5EF4-FFF2-40B4-BE49-F238E27FC236}">
                <a16:creationId xmlns:a16="http://schemas.microsoft.com/office/drawing/2014/main" id="{F47D34D3-1D72-4D71-9E2F-678224E92C74}"/>
              </a:ext>
            </a:extLst>
          </p:cNvPr>
          <p:cNvSpPr txBox="1"/>
          <p:nvPr/>
        </p:nvSpPr>
        <p:spPr>
          <a:xfrm>
            <a:off x="3481681" y="6077243"/>
            <a:ext cx="2321169" cy="646331"/>
          </a:xfrm>
          <a:prstGeom prst="rect">
            <a:avLst/>
          </a:prstGeom>
          <a:noFill/>
        </p:spPr>
        <p:txBody>
          <a:bodyPr wrap="square" rtlCol="0">
            <a:spAutoFit/>
          </a:bodyPr>
          <a:lstStyle/>
          <a:p>
            <a:pPr algn="ctr"/>
            <a:r>
              <a:rPr lang="en-US" dirty="0">
                <a:solidFill>
                  <a:srgbClr val="FF0000"/>
                </a:solidFill>
              </a:rPr>
              <a:t>Triplets containing tf-idf words(110 triplets)</a:t>
            </a:r>
          </a:p>
        </p:txBody>
      </p:sp>
      <p:cxnSp>
        <p:nvCxnSpPr>
          <p:cNvPr id="18" name="Straight Arrow Connector 17">
            <a:extLst>
              <a:ext uri="{FF2B5EF4-FFF2-40B4-BE49-F238E27FC236}">
                <a16:creationId xmlns:a16="http://schemas.microsoft.com/office/drawing/2014/main" id="{DA313928-593A-48F0-9D32-254C7CE6F890}"/>
              </a:ext>
            </a:extLst>
          </p:cNvPr>
          <p:cNvCxnSpPr/>
          <p:nvPr/>
        </p:nvCxnSpPr>
        <p:spPr>
          <a:xfrm>
            <a:off x="1026942" y="2362530"/>
            <a:ext cx="0" cy="367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6DE1924-2116-4235-92E6-F59B0EC649DE}"/>
              </a:ext>
            </a:extLst>
          </p:cNvPr>
          <p:cNvCxnSpPr/>
          <p:nvPr/>
        </p:nvCxnSpPr>
        <p:spPr>
          <a:xfrm>
            <a:off x="8412480" y="2362530"/>
            <a:ext cx="0" cy="29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615E851-BCCE-4963-9123-231EFD41DFFA}"/>
              </a:ext>
            </a:extLst>
          </p:cNvPr>
          <p:cNvCxnSpPr>
            <a:cxnSpLocks/>
          </p:cNvCxnSpPr>
          <p:nvPr/>
        </p:nvCxnSpPr>
        <p:spPr>
          <a:xfrm>
            <a:off x="1969480" y="4230859"/>
            <a:ext cx="572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090A69-A5AB-4FEB-85B7-9E2D33CF08E5}"/>
              </a:ext>
            </a:extLst>
          </p:cNvPr>
          <p:cNvCxnSpPr>
            <a:cxnSpLocks/>
            <a:stCxn id="12" idx="1"/>
          </p:cNvCxnSpPr>
          <p:nvPr/>
        </p:nvCxnSpPr>
        <p:spPr>
          <a:xfrm flipH="1">
            <a:off x="6850966" y="4192754"/>
            <a:ext cx="623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66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FD2485-0192-4222-B065-903AFED68092}"/>
              </a:ext>
            </a:extLst>
          </p:cNvPr>
          <p:cNvSpPr>
            <a:spLocks noGrp="1"/>
          </p:cNvSpPr>
          <p:nvPr>
            <p:ph idx="1"/>
          </p:nvPr>
        </p:nvSpPr>
        <p:spPr>
          <a:xfrm>
            <a:off x="168812" y="168812"/>
            <a:ext cx="11732456" cy="6443003"/>
          </a:xfrm>
        </p:spPr>
        <p:txBody>
          <a:bodyPr/>
          <a:lstStyle/>
          <a:p>
            <a:pPr marL="0" indent="0">
              <a:buNone/>
            </a:pPr>
            <a:r>
              <a:rPr lang="en-US" sz="1100" dirty="0">
                <a:latin typeface="Times New Roman" charset="0"/>
                <a:ea typeface="Times New Roman" charset="0"/>
                <a:cs typeface="Times New Roman" charset="0"/>
              </a:rPr>
              <a:t>(</a:t>
            </a:r>
            <a:r>
              <a:rPr lang="en-US" sz="1100" dirty="0" err="1">
                <a:latin typeface="Times New Roman" charset="0"/>
                <a:ea typeface="Times New Roman" charset="0"/>
                <a:cs typeface="Times New Roman" charset="0"/>
              </a:rPr>
              <a:t>Obesity,Obesity,Causes,LungNeutrophilia</a:t>
            </a:r>
            <a:r>
              <a:rPr lang="en-US" sz="1100" dirty="0">
                <a:latin typeface="Times New Roman" charset="0"/>
                <a:ea typeface="Times New Roman" charset="0"/>
                <a:cs typeface="Times New Roman" charset="0"/>
              </a:rPr>
              <a:t>)									</a:t>
            </a:r>
            <a:br>
              <a:rPr lang="en-US" sz="1100" dirty="0">
                <a:latin typeface="Times New Roman" charset="0"/>
                <a:ea typeface="Times New Roman" charset="0"/>
                <a:cs typeface="Times New Roman" charset="0"/>
              </a:rPr>
            </a:br>
            <a:r>
              <a:rPr lang="en-US" sz="1100" dirty="0">
                <a:latin typeface="Times New Roman" charset="0"/>
                <a:ea typeface="Times New Roman" charset="0"/>
                <a:cs typeface="Times New Roman" charset="0"/>
              </a:rPr>
              <a:t>(</a:t>
            </a:r>
            <a:r>
              <a:rPr lang="en-US" sz="1100" dirty="0" err="1">
                <a:latin typeface="Times New Roman" charset="0"/>
                <a:ea typeface="Times New Roman" charset="0"/>
                <a:cs typeface="Times New Roman" charset="0"/>
              </a:rPr>
              <a:t>Obesity,Obesity,IsAssociatedWith,IncreasedSeverity</a:t>
            </a:r>
            <a:r>
              <a:rPr lang="en-US" sz="1100" dirty="0">
                <a:latin typeface="Times New Roman" charset="0"/>
                <a:ea typeface="Times New Roman" charset="0"/>
                <a:cs typeface="Times New Roman" charset="0"/>
              </a:rPr>
              <a:t>)				</a:t>
            </a:r>
            <a:br>
              <a:rPr lang="en-US" sz="1100" dirty="0">
                <a:latin typeface="Times New Roman" charset="0"/>
                <a:ea typeface="Times New Roman" charset="0"/>
                <a:cs typeface="Times New Roman" charset="0"/>
              </a:rPr>
            </a:br>
            <a:r>
              <a:rPr lang="en-US" sz="1100" dirty="0">
                <a:latin typeface="Times New Roman" charset="0"/>
                <a:ea typeface="Times New Roman" charset="0"/>
                <a:cs typeface="Times New Roman" charset="0"/>
              </a:rPr>
              <a:t>(LinkObesity,LinkObesity,IsWith,IncreasedPrevalenceOfSinonasalDisease)</a:t>
            </a:r>
            <a:br>
              <a:rPr lang="en-US" sz="1100" dirty="0">
                <a:latin typeface="Times New Roman" charset="0"/>
                <a:ea typeface="Times New Roman" charset="0"/>
                <a:cs typeface="Times New Roman" charset="0"/>
              </a:rPr>
            </a:br>
            <a:r>
              <a:rPr lang="en-US" sz="1100" dirty="0">
                <a:latin typeface="Times New Roman" charset="0"/>
                <a:ea typeface="Times New Roman" charset="0"/>
                <a:cs typeface="Times New Roman" charset="0"/>
              </a:rPr>
              <a:t>(Obesity,Obesity,IsAssociatedWith,IncreasedSeverityOfSinonasalDisease)</a:t>
            </a:r>
            <a:br>
              <a:rPr lang="en-US" sz="1100" dirty="0">
                <a:latin typeface="Times New Roman" charset="0"/>
                <a:ea typeface="Times New Roman" charset="0"/>
                <a:cs typeface="Times New Roman" charset="0"/>
              </a:rPr>
            </a:br>
            <a:r>
              <a:rPr lang="en-US" sz="1100" dirty="0">
                <a:latin typeface="Times New Roman" charset="0"/>
                <a:ea typeface="Times New Roman" charset="0"/>
                <a:cs typeface="Times New Roman" charset="0"/>
              </a:rPr>
              <a:t>(</a:t>
            </a:r>
            <a:r>
              <a:rPr lang="en-US" sz="1100" dirty="0" err="1">
                <a:latin typeface="Times New Roman" charset="0"/>
                <a:ea typeface="Times New Roman" charset="0"/>
                <a:cs typeface="Times New Roman" charset="0"/>
              </a:rPr>
              <a:t>Obesity,Obesity,Is,Associated</a:t>
            </a:r>
            <a:r>
              <a:rPr lang="en-US" sz="1100" dirty="0">
                <a:latin typeface="Times New Roman" charset="0"/>
                <a:ea typeface="Times New Roman" charset="0"/>
                <a:cs typeface="Times New Roman" charset="0"/>
              </a:rPr>
              <a:t>)</a:t>
            </a:r>
            <a:br>
              <a:rPr lang="en-US" sz="1100" dirty="0">
                <a:latin typeface="Times New Roman" charset="0"/>
                <a:ea typeface="Times New Roman" charset="0"/>
                <a:cs typeface="Times New Roman" charset="0"/>
              </a:rPr>
            </a:br>
            <a:r>
              <a:rPr lang="en-US" sz="1100" dirty="0">
                <a:latin typeface="Times New Roman" charset="0"/>
                <a:ea typeface="Times New Roman" charset="0"/>
                <a:cs typeface="Times New Roman" charset="0"/>
              </a:rPr>
              <a:t>(</a:t>
            </a:r>
            <a:r>
              <a:rPr lang="en-US" sz="1100" dirty="0" err="1">
                <a:latin typeface="Times New Roman" charset="0"/>
                <a:ea typeface="Times New Roman" charset="0"/>
                <a:cs typeface="Times New Roman" charset="0"/>
              </a:rPr>
              <a:t>Obesity,Obesity,IsAssociatedWith,SeverityOfDisease</a:t>
            </a:r>
            <a:r>
              <a:rPr lang="en-US" sz="1100" dirty="0">
                <a:latin typeface="Times New Roman" charset="0"/>
                <a:ea typeface="Times New Roman" charset="0"/>
                <a:cs typeface="Times New Roman" charset="0"/>
              </a:rPr>
              <a:t>)</a:t>
            </a:r>
            <a:br>
              <a:rPr lang="en-US" sz="1100" dirty="0">
                <a:latin typeface="Times New Roman" charset="0"/>
                <a:ea typeface="Times New Roman" charset="0"/>
                <a:cs typeface="Times New Roman" charset="0"/>
              </a:rPr>
            </a:br>
            <a:r>
              <a:rPr lang="en-US" sz="1100" dirty="0">
                <a:latin typeface="Times New Roman" charset="0"/>
                <a:ea typeface="Times New Roman" charset="0"/>
                <a:cs typeface="Times New Roman" charset="0"/>
              </a:rPr>
              <a:t>(</a:t>
            </a:r>
            <a:r>
              <a:rPr lang="en-US" sz="1100" dirty="0" err="1">
                <a:latin typeface="Times New Roman" charset="0"/>
                <a:ea typeface="Times New Roman" charset="0"/>
                <a:cs typeface="Times New Roman" charset="0"/>
              </a:rPr>
              <a:t>Obesity,Obesity,IsAssociatedWith,SeverityOfSinonasalDisease</a:t>
            </a:r>
            <a:r>
              <a:rPr lang="en-US" sz="1100" dirty="0">
                <a:latin typeface="Times New Roman" charset="0"/>
                <a:ea typeface="Times New Roman" charset="0"/>
                <a:cs typeface="Times New Roman" charset="0"/>
              </a:rPr>
              <a:t>)</a:t>
            </a:r>
            <a:br>
              <a:rPr lang="en-US" sz="1100" dirty="0">
                <a:latin typeface="Times New Roman" charset="0"/>
                <a:ea typeface="Times New Roman" charset="0"/>
                <a:cs typeface="Times New Roman" charset="0"/>
              </a:rPr>
            </a:br>
            <a:r>
              <a:rPr lang="en-US" sz="1100" dirty="0">
                <a:latin typeface="Times New Roman" charset="0"/>
                <a:ea typeface="Times New Roman" charset="0"/>
                <a:cs typeface="Times New Roman" charset="0"/>
              </a:rPr>
              <a:t>(</a:t>
            </a:r>
            <a:r>
              <a:rPr lang="en-US" sz="1100" dirty="0" err="1">
                <a:latin typeface="Times New Roman" charset="0"/>
                <a:ea typeface="Times New Roman" charset="0"/>
                <a:cs typeface="Times New Roman" charset="0"/>
              </a:rPr>
              <a:t>Obesity,Obesity,IsAssociatedWith,Severity</a:t>
            </a:r>
            <a:r>
              <a:rPr lang="en-US" sz="1100" dirty="0">
                <a:latin typeface="Times New Roman" charset="0"/>
                <a:ea typeface="Times New Roman" charset="0"/>
                <a:cs typeface="Times New Roman" charset="0"/>
              </a:rPr>
              <a:t>)</a:t>
            </a:r>
            <a:br>
              <a:rPr lang="en-US" sz="1100" dirty="0">
                <a:latin typeface="Times New Roman" charset="0"/>
                <a:ea typeface="Times New Roman" charset="0"/>
                <a:cs typeface="Times New Roman" charset="0"/>
              </a:rPr>
            </a:br>
            <a:r>
              <a:rPr lang="en-US" sz="1100" dirty="0">
                <a:latin typeface="Times New Roman" charset="0"/>
                <a:ea typeface="Times New Roman" charset="0"/>
                <a:cs typeface="Times New Roman" charset="0"/>
              </a:rPr>
              <a:t>(</a:t>
            </a:r>
            <a:r>
              <a:rPr lang="en-US" sz="1100" dirty="0" err="1">
                <a:latin typeface="Times New Roman" charset="0"/>
                <a:ea typeface="Times New Roman" charset="0"/>
                <a:cs typeface="Times New Roman" charset="0"/>
              </a:rPr>
              <a:t>Obesity,Obesity,IsAssociatedWith,IncreasedSeverityOfDisease</a:t>
            </a:r>
            <a:r>
              <a:rPr lang="en-US" sz="1100" dirty="0">
                <a:latin typeface="Times New Roman" charset="0"/>
                <a:ea typeface="Times New Roman" charset="0"/>
                <a:cs typeface="Times New Roman" charset="0"/>
              </a:rPr>
              <a:t>)</a:t>
            </a:r>
          </a:p>
          <a:p>
            <a:pPr marL="0" indent="0">
              <a:buNone/>
            </a:pPr>
            <a:r>
              <a:rPr lang="en-US" sz="1100" dirty="0">
                <a:latin typeface="Times New Roman" charset="0"/>
                <a:ea typeface="Times New Roman" charset="0"/>
                <a:cs typeface="Times New Roman" charset="0"/>
              </a:rPr>
              <a:t>	Cluster 1</a:t>
            </a:r>
          </a:p>
          <a:p>
            <a:pPr marL="0" indent="0">
              <a:buNone/>
            </a:pPr>
            <a:br>
              <a:rPr lang="en-US" sz="1100" dirty="0"/>
            </a:br>
            <a:r>
              <a:rPr lang="en-US" sz="1100" dirty="0"/>
              <a:t>(ImmunohistochemicalStudies,ImmunohistochemicalStudies,Identified,Deposits)</a:t>
            </a:r>
          </a:p>
          <a:p>
            <a:pPr marL="0" indent="0">
              <a:buNone/>
            </a:pPr>
            <a:r>
              <a:rPr lang="en-US" sz="1100" dirty="0"/>
              <a:t>(ImmunohistochemicalStudies,ImmunohistochemicalStudies,Identified,ExtravascularFibrinDeposits)</a:t>
            </a:r>
            <a:br>
              <a:rPr lang="en-US" sz="1100" dirty="0"/>
            </a:br>
            <a:r>
              <a:rPr lang="en-US" sz="1100" dirty="0"/>
              <a:t>(ImmunohistochemicalStudies,ImmunohistochemicalStudies,Identified,ExtravascularDepositsAsFeatures)</a:t>
            </a:r>
            <a:br>
              <a:rPr lang="en-US" sz="1100" dirty="0"/>
            </a:br>
            <a:r>
              <a:rPr lang="en-US" sz="1100" dirty="0"/>
              <a:t>(ImmunohistochemicalStudies,ImmunohistochemicalStudies,Identified,DepositsAsDistinctFeatures)</a:t>
            </a:r>
            <a:br>
              <a:rPr lang="en-US" sz="1100" dirty="0"/>
            </a:br>
            <a:r>
              <a:rPr lang="en-US" sz="1100" dirty="0"/>
              <a:t>(ImmunohistochemicalStudies,ImmunohistochemicalStudies,Identified,DepositsAsFeatures)</a:t>
            </a:r>
            <a:br>
              <a:rPr lang="en-US" sz="1100" dirty="0"/>
            </a:br>
            <a:r>
              <a:rPr lang="en-US" sz="1100" dirty="0"/>
              <a:t>(ImmunohistochemicalStudies,ImmunohistochemicalStudies,Identified,DepositsWithinAdiposeTissue)</a:t>
            </a:r>
            <a:br>
              <a:rPr lang="en-US" sz="1100" dirty="0"/>
            </a:br>
            <a:r>
              <a:rPr lang="en-US" sz="1100" dirty="0"/>
              <a:t>(ImmunohistochemicalStudies,ImmunohistochemicalStudies,Identified,FibrinDepositsAsFeatures)</a:t>
            </a:r>
            <a:br>
              <a:rPr lang="en-US" sz="1100" dirty="0"/>
            </a:br>
            <a:r>
              <a:rPr lang="en-US" sz="1100" dirty="0"/>
              <a:t>(ImmunohistochemicalStudies,ImmunohistochemicalStudies,Identified,ExtravascularFibrinDepositsAsFeatures)</a:t>
            </a:r>
          </a:p>
          <a:p>
            <a:pPr marL="0" indent="0">
              <a:buNone/>
            </a:pPr>
            <a:r>
              <a:rPr lang="en-US" sz="1100" dirty="0"/>
              <a:t>	Cluster 2</a:t>
            </a:r>
          </a:p>
          <a:p>
            <a:pPr marL="0" indent="0">
              <a:buNone/>
            </a:pPr>
            <a:r>
              <a:rPr lang="en-US" sz="1100" dirty="0"/>
              <a:t>	.</a:t>
            </a:r>
            <a:br>
              <a:rPr lang="en-US" sz="1100" dirty="0"/>
            </a:br>
            <a:r>
              <a:rPr lang="en-US" sz="1100" dirty="0"/>
              <a:t>	.				</a:t>
            </a:r>
          </a:p>
          <a:p>
            <a:pPr marL="0" indent="0">
              <a:buNone/>
            </a:pPr>
            <a:r>
              <a:rPr lang="en-US" sz="1100" dirty="0">
                <a:latin typeface="Times New Roman" charset="0"/>
                <a:ea typeface="Times New Roman" charset="0"/>
                <a:cs typeface="Times New Roman" charset="0"/>
              </a:rPr>
              <a:t>	.</a:t>
            </a:r>
          </a:p>
          <a:p>
            <a:pPr marL="0" indent="0">
              <a:buNone/>
            </a:pPr>
            <a:endParaRPr lang="en-US" sz="1100" dirty="0">
              <a:latin typeface="Times New Roman" charset="0"/>
              <a:ea typeface="Times New Roman" charset="0"/>
              <a:cs typeface="Times New Roman" charset="0"/>
            </a:endParaRPr>
          </a:p>
          <a:p>
            <a:pPr marL="0" indent="0">
              <a:buNone/>
            </a:pPr>
            <a:r>
              <a:rPr lang="en-US" sz="1100" dirty="0"/>
              <a:t>(</a:t>
            </a:r>
            <a:r>
              <a:rPr lang="en-US" sz="1100" dirty="0" err="1"/>
              <a:t>SinonasalDisease,SinonasalDisease,CanContributeTo,AsthmaControl</a:t>
            </a:r>
            <a:r>
              <a:rPr lang="en-US" sz="1100" dirty="0"/>
              <a:t>)</a:t>
            </a:r>
            <a:br>
              <a:rPr lang="en-US" sz="1100" dirty="0"/>
            </a:br>
            <a:r>
              <a:rPr lang="en-US" sz="1100" dirty="0"/>
              <a:t>(</a:t>
            </a:r>
            <a:r>
              <a:rPr lang="en-US" sz="1100" dirty="0" err="1"/>
              <a:t>DiagnosticCriteria,DiagnosticCriteria,Should,ShouldDescriptive</a:t>
            </a:r>
            <a:r>
              <a:rPr lang="en-US" sz="1100" dirty="0"/>
              <a:t>)</a:t>
            </a:r>
            <a:br>
              <a:rPr lang="en-US" sz="1100" dirty="0"/>
            </a:br>
            <a:r>
              <a:rPr lang="en-US" sz="1100" dirty="0"/>
              <a:t>(</a:t>
            </a:r>
            <a:r>
              <a:rPr lang="en-US" sz="1100" dirty="0" err="1"/>
              <a:t>Disease,Disease,CanContributeTo,PoorAsthmaControl</a:t>
            </a:r>
            <a:r>
              <a:rPr lang="en-US" sz="1100" dirty="0"/>
              <a:t>)</a:t>
            </a:r>
            <a:br>
              <a:rPr lang="en-US" sz="1100" dirty="0"/>
            </a:br>
            <a:r>
              <a:rPr lang="en-US" sz="1100" dirty="0"/>
              <a:t>(</a:t>
            </a:r>
            <a:r>
              <a:rPr lang="en-US" sz="1100" dirty="0" err="1"/>
              <a:t>Disease,Disease,CanContributeTo,AsthmaControl</a:t>
            </a:r>
            <a:r>
              <a:rPr lang="en-US" sz="1100" dirty="0"/>
              <a:t>)</a:t>
            </a:r>
            <a:br>
              <a:rPr lang="en-US" sz="1100" dirty="0"/>
            </a:br>
            <a:r>
              <a:rPr lang="en-US" sz="1100" dirty="0"/>
              <a:t>(SinonasalDiseaseSymptoms,SinonasalDiseaseSymptoms,IsWith,IncreasedAsthmaSeverity)</a:t>
            </a:r>
            <a:br>
              <a:rPr lang="en-US" sz="1100" dirty="0"/>
            </a:br>
            <a:r>
              <a:rPr lang="en-US" sz="1100" dirty="0"/>
              <a:t>(SinonasalDisease,SinonasalDisease,CanContributeTo,PoorAsthmaControl)</a:t>
            </a:r>
            <a:br>
              <a:rPr lang="en-US" sz="1100" dirty="0"/>
            </a:br>
            <a:r>
              <a:rPr lang="en-US" sz="1100" dirty="0"/>
              <a:t>(DiagnosticCriteria,DiagnosticCriteria,Avoid,AttributionOfCausality)</a:t>
            </a:r>
          </a:p>
          <a:p>
            <a:pPr marL="0" indent="0">
              <a:buNone/>
            </a:pPr>
            <a:r>
              <a:rPr lang="en-US" sz="1100" dirty="0"/>
              <a:t>	Cluster10</a:t>
            </a:r>
            <a:br>
              <a:rPr lang="en-US" sz="1100" dirty="0"/>
            </a:br>
            <a:endParaRPr lang="en-US" sz="1100" dirty="0">
              <a:latin typeface="Times New Roman" charset="0"/>
              <a:ea typeface="Times New Roman" charset="0"/>
              <a:cs typeface="Times New Roman" charset="0"/>
            </a:endParaRPr>
          </a:p>
        </p:txBody>
      </p:sp>
      <p:sp>
        <p:nvSpPr>
          <p:cNvPr id="5" name="TextBox 4">
            <a:extLst>
              <a:ext uri="{FF2B5EF4-FFF2-40B4-BE49-F238E27FC236}">
                <a16:creationId xmlns:a16="http://schemas.microsoft.com/office/drawing/2014/main" id="{97ECBE4A-E1C3-452C-9B53-F1B90D906D80}"/>
              </a:ext>
            </a:extLst>
          </p:cNvPr>
          <p:cNvSpPr txBox="1"/>
          <p:nvPr/>
        </p:nvSpPr>
        <p:spPr>
          <a:xfrm>
            <a:off x="407964" y="6242483"/>
            <a:ext cx="2841673" cy="369332"/>
          </a:xfrm>
          <a:prstGeom prst="rect">
            <a:avLst/>
          </a:prstGeom>
          <a:noFill/>
        </p:spPr>
        <p:txBody>
          <a:bodyPr wrap="square" rtlCol="0">
            <a:spAutoFit/>
          </a:bodyPr>
          <a:lstStyle/>
          <a:p>
            <a:pPr algn="ctr"/>
            <a:r>
              <a:rPr lang="en-US" dirty="0">
                <a:solidFill>
                  <a:srgbClr val="FF0000"/>
                </a:solidFill>
              </a:rPr>
              <a:t>K-means clusters (K=10)</a:t>
            </a:r>
          </a:p>
        </p:txBody>
      </p:sp>
      <p:cxnSp>
        <p:nvCxnSpPr>
          <p:cNvPr id="7" name="Straight Arrow Connector 6">
            <a:extLst>
              <a:ext uri="{FF2B5EF4-FFF2-40B4-BE49-F238E27FC236}">
                <a16:creationId xmlns:a16="http://schemas.microsoft.com/office/drawing/2014/main" id="{E75F6CB3-5FF9-4F5A-A588-32EAFEA625F7}"/>
              </a:ext>
            </a:extLst>
          </p:cNvPr>
          <p:cNvCxnSpPr>
            <a:cxnSpLocks/>
          </p:cNvCxnSpPr>
          <p:nvPr/>
        </p:nvCxnSpPr>
        <p:spPr>
          <a:xfrm>
            <a:off x="5922497" y="2897944"/>
            <a:ext cx="9284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5C40C6-09A7-4183-A1CB-4FFB13D71BAC}"/>
              </a:ext>
            </a:extLst>
          </p:cNvPr>
          <p:cNvSpPr txBox="1"/>
          <p:nvPr/>
        </p:nvSpPr>
        <p:spPr>
          <a:xfrm>
            <a:off x="6977575" y="5540324"/>
            <a:ext cx="4077296" cy="923330"/>
          </a:xfrm>
          <a:prstGeom prst="rect">
            <a:avLst/>
          </a:prstGeom>
          <a:noFill/>
        </p:spPr>
        <p:txBody>
          <a:bodyPr wrap="square" rtlCol="0">
            <a:spAutoFit/>
          </a:bodyPr>
          <a:lstStyle/>
          <a:p>
            <a:pPr algn="ctr"/>
            <a:endParaRPr lang="en-US" dirty="0">
              <a:solidFill>
                <a:srgbClr val="FF0000"/>
              </a:solidFill>
            </a:endParaRPr>
          </a:p>
          <a:p>
            <a:pPr algn="ctr"/>
            <a:endParaRPr lang="en-US" dirty="0">
              <a:solidFill>
                <a:srgbClr val="FF0000"/>
              </a:solidFill>
            </a:endParaRPr>
          </a:p>
          <a:p>
            <a:pPr algn="ctr"/>
            <a:r>
              <a:rPr lang="en-US" dirty="0">
                <a:solidFill>
                  <a:srgbClr val="FF0000"/>
                </a:solidFill>
              </a:rPr>
              <a:t>LDA on individual clusters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574" y="355710"/>
            <a:ext cx="5214426" cy="116583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7574" y="1899138"/>
            <a:ext cx="5045614" cy="20284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7574" y="4785135"/>
            <a:ext cx="4201355" cy="1168400"/>
          </a:xfrm>
          <a:prstGeom prst="rect">
            <a:avLst/>
          </a:prstGeom>
        </p:spPr>
      </p:pic>
    </p:spTree>
    <p:extLst>
      <p:ext uri="{BB962C8B-B14F-4D97-AF65-F5344CB8AC3E}">
        <p14:creationId xmlns:p14="http://schemas.microsoft.com/office/powerpoint/2010/main" val="404035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4383668A-5E05-4ED2-BBC9-90FACE79C0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294" y="228324"/>
            <a:ext cx="1949859" cy="2233521"/>
          </a:xfrm>
        </p:spPr>
      </p:pic>
      <p:sp>
        <p:nvSpPr>
          <p:cNvPr id="6" name="TextBox 5">
            <a:extLst>
              <a:ext uri="{FF2B5EF4-FFF2-40B4-BE49-F238E27FC236}">
                <a16:creationId xmlns:a16="http://schemas.microsoft.com/office/drawing/2014/main" id="{3FB1D191-992C-440C-84C8-6E53536785D4}"/>
              </a:ext>
            </a:extLst>
          </p:cNvPr>
          <p:cNvSpPr txBox="1"/>
          <p:nvPr/>
        </p:nvSpPr>
        <p:spPr>
          <a:xfrm>
            <a:off x="410737" y="2743200"/>
            <a:ext cx="1448972" cy="369332"/>
          </a:xfrm>
          <a:prstGeom prst="rect">
            <a:avLst/>
          </a:prstGeom>
          <a:noFill/>
        </p:spPr>
        <p:txBody>
          <a:bodyPr wrap="square" rtlCol="0">
            <a:spAutoFit/>
          </a:bodyPr>
          <a:lstStyle/>
          <a:p>
            <a:r>
              <a:rPr lang="en-US" dirty="0">
                <a:solidFill>
                  <a:srgbClr val="FF0000"/>
                </a:solidFill>
              </a:rPr>
              <a:t> Classes -10</a:t>
            </a:r>
          </a:p>
        </p:txBody>
      </p:sp>
      <p:pic>
        <p:nvPicPr>
          <p:cNvPr id="8" name="Picture 7" descr="A screenshot of a cell phone&#10;&#10;Description generated with very high confidence">
            <a:extLst>
              <a:ext uri="{FF2B5EF4-FFF2-40B4-BE49-F238E27FC236}">
                <a16:creationId xmlns:a16="http://schemas.microsoft.com/office/drawing/2014/main" id="{5F9BE109-35A7-4A80-A821-0707C4B91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82" y="228324"/>
            <a:ext cx="3224926" cy="2233521"/>
          </a:xfrm>
          <a:prstGeom prst="rect">
            <a:avLst/>
          </a:prstGeom>
        </p:spPr>
      </p:pic>
      <p:sp>
        <p:nvSpPr>
          <p:cNvPr id="9" name="TextBox 8">
            <a:extLst>
              <a:ext uri="{FF2B5EF4-FFF2-40B4-BE49-F238E27FC236}">
                <a16:creationId xmlns:a16="http://schemas.microsoft.com/office/drawing/2014/main" id="{C2307C2A-70A4-494D-857F-504D012307D3}"/>
              </a:ext>
            </a:extLst>
          </p:cNvPr>
          <p:cNvSpPr txBox="1"/>
          <p:nvPr/>
        </p:nvSpPr>
        <p:spPr>
          <a:xfrm>
            <a:off x="4178106" y="2744986"/>
            <a:ext cx="1969476" cy="369332"/>
          </a:xfrm>
          <a:prstGeom prst="rect">
            <a:avLst/>
          </a:prstGeom>
          <a:noFill/>
        </p:spPr>
        <p:txBody>
          <a:bodyPr wrap="square" rtlCol="0">
            <a:spAutoFit/>
          </a:bodyPr>
          <a:lstStyle/>
          <a:p>
            <a:r>
              <a:rPr lang="en-US" dirty="0">
                <a:solidFill>
                  <a:srgbClr val="FF0000"/>
                </a:solidFill>
              </a:rPr>
              <a:t>Individuals - 29</a:t>
            </a:r>
          </a:p>
        </p:txBody>
      </p:sp>
      <p:pic>
        <p:nvPicPr>
          <p:cNvPr id="11" name="Picture 10" descr="A screenshot of a cell phone&#10;&#10;Description generated with very high confidence">
            <a:extLst>
              <a:ext uri="{FF2B5EF4-FFF2-40B4-BE49-F238E27FC236}">
                <a16:creationId xmlns:a16="http://schemas.microsoft.com/office/drawing/2014/main" id="{3FBA0003-63D6-4E2E-B0AA-980AC21F5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294" y="3595138"/>
            <a:ext cx="2867425" cy="2158547"/>
          </a:xfrm>
          <a:prstGeom prst="rect">
            <a:avLst/>
          </a:prstGeom>
        </p:spPr>
      </p:pic>
      <p:sp>
        <p:nvSpPr>
          <p:cNvPr id="12" name="TextBox 11">
            <a:extLst>
              <a:ext uri="{FF2B5EF4-FFF2-40B4-BE49-F238E27FC236}">
                <a16:creationId xmlns:a16="http://schemas.microsoft.com/office/drawing/2014/main" id="{1C13BCDD-4AC5-422F-AE41-24412DC77406}"/>
              </a:ext>
            </a:extLst>
          </p:cNvPr>
          <p:cNvSpPr txBox="1"/>
          <p:nvPr/>
        </p:nvSpPr>
        <p:spPr>
          <a:xfrm>
            <a:off x="410737" y="6051625"/>
            <a:ext cx="2290260" cy="369332"/>
          </a:xfrm>
          <a:prstGeom prst="rect">
            <a:avLst/>
          </a:prstGeom>
          <a:noFill/>
        </p:spPr>
        <p:txBody>
          <a:bodyPr wrap="square" rtlCol="0">
            <a:spAutoFit/>
          </a:bodyPr>
          <a:lstStyle/>
          <a:p>
            <a:r>
              <a:rPr lang="en-US" dirty="0">
                <a:solidFill>
                  <a:srgbClr val="FF0000"/>
                </a:solidFill>
              </a:rPr>
              <a:t>Object Properties - 11</a:t>
            </a:r>
          </a:p>
        </p:txBody>
      </p:sp>
      <p:pic>
        <p:nvPicPr>
          <p:cNvPr id="14" name="Picture 13" descr="A screenshot of a cell phone&#10;&#10;Description generated with very high confidence">
            <a:extLst>
              <a:ext uri="{FF2B5EF4-FFF2-40B4-BE49-F238E27FC236}">
                <a16:creationId xmlns:a16="http://schemas.microsoft.com/office/drawing/2014/main" id="{C7BF452E-D35C-4D16-9638-35F14529E9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4330" y="228324"/>
            <a:ext cx="3262366" cy="2233521"/>
          </a:xfrm>
          <a:prstGeom prst="rect">
            <a:avLst/>
          </a:prstGeom>
        </p:spPr>
      </p:pic>
      <p:sp>
        <p:nvSpPr>
          <p:cNvPr id="15" name="TextBox 14">
            <a:extLst>
              <a:ext uri="{FF2B5EF4-FFF2-40B4-BE49-F238E27FC236}">
                <a16:creationId xmlns:a16="http://schemas.microsoft.com/office/drawing/2014/main" id="{F5099BE1-94F8-4A1C-9175-B31739C95A09}"/>
              </a:ext>
            </a:extLst>
          </p:cNvPr>
          <p:cNvSpPr txBox="1"/>
          <p:nvPr/>
        </p:nvSpPr>
        <p:spPr>
          <a:xfrm>
            <a:off x="8750104" y="2743200"/>
            <a:ext cx="2222695" cy="369332"/>
          </a:xfrm>
          <a:prstGeom prst="rect">
            <a:avLst/>
          </a:prstGeom>
          <a:noFill/>
        </p:spPr>
        <p:txBody>
          <a:bodyPr wrap="square" rtlCol="0">
            <a:spAutoFit/>
          </a:bodyPr>
          <a:lstStyle/>
          <a:p>
            <a:r>
              <a:rPr lang="en-US" dirty="0">
                <a:solidFill>
                  <a:srgbClr val="FF0000"/>
                </a:solidFill>
              </a:rPr>
              <a:t>Data Properties - 9</a:t>
            </a:r>
          </a:p>
        </p:txBody>
      </p:sp>
      <p:pic>
        <p:nvPicPr>
          <p:cNvPr id="17" name="Picture 16" descr="A screenshot of a cell phone&#10;&#10;Description generated with very high confidence">
            <a:extLst>
              <a:ext uri="{FF2B5EF4-FFF2-40B4-BE49-F238E27FC236}">
                <a16:creationId xmlns:a16="http://schemas.microsoft.com/office/drawing/2014/main" id="{77793149-4A07-450D-8B61-7C69C9325F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3437" y="3278803"/>
            <a:ext cx="6055301" cy="2791215"/>
          </a:xfrm>
          <a:prstGeom prst="rect">
            <a:avLst/>
          </a:prstGeom>
        </p:spPr>
      </p:pic>
      <p:sp>
        <p:nvSpPr>
          <p:cNvPr id="18" name="TextBox 17">
            <a:extLst>
              <a:ext uri="{FF2B5EF4-FFF2-40B4-BE49-F238E27FC236}">
                <a16:creationId xmlns:a16="http://schemas.microsoft.com/office/drawing/2014/main" id="{F4214D4B-DBB6-49CF-9865-146C20CBCD00}"/>
              </a:ext>
            </a:extLst>
          </p:cNvPr>
          <p:cNvSpPr txBox="1"/>
          <p:nvPr/>
        </p:nvSpPr>
        <p:spPr>
          <a:xfrm>
            <a:off x="4937760" y="6268728"/>
            <a:ext cx="2968283" cy="369332"/>
          </a:xfrm>
          <a:prstGeom prst="rect">
            <a:avLst/>
          </a:prstGeom>
          <a:noFill/>
        </p:spPr>
        <p:txBody>
          <a:bodyPr wrap="square" rtlCol="0">
            <a:spAutoFit/>
          </a:bodyPr>
          <a:lstStyle/>
          <a:p>
            <a:r>
              <a:rPr lang="en-US" dirty="0">
                <a:solidFill>
                  <a:srgbClr val="FF0000"/>
                </a:solidFill>
              </a:rPr>
              <a:t>Triplets - 29</a:t>
            </a:r>
          </a:p>
        </p:txBody>
      </p:sp>
    </p:spTree>
    <p:extLst>
      <p:ext uri="{BB962C8B-B14F-4D97-AF65-F5344CB8AC3E}">
        <p14:creationId xmlns:p14="http://schemas.microsoft.com/office/powerpoint/2010/main" val="2116553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9365-7CEC-467C-B379-6A301BEF923E}"/>
              </a:ext>
            </a:extLst>
          </p:cNvPr>
          <p:cNvSpPr>
            <a:spLocks noGrp="1"/>
          </p:cNvSpPr>
          <p:nvPr>
            <p:ph type="title"/>
          </p:nvPr>
        </p:nvSpPr>
        <p:spPr>
          <a:xfrm>
            <a:off x="838200" y="365125"/>
            <a:ext cx="10515600" cy="816561"/>
          </a:xfrm>
        </p:spPr>
        <p:txBody>
          <a:bodyPr/>
          <a:lstStyle/>
          <a:p>
            <a:pPr algn="ctr"/>
            <a:r>
              <a:rPr lang="en-US" b="1" dirty="0">
                <a:solidFill>
                  <a:srgbClr val="FF0000"/>
                </a:solidFill>
              </a:rPr>
              <a:t>Visualization</a:t>
            </a:r>
          </a:p>
        </p:txBody>
      </p:sp>
      <p:pic>
        <p:nvPicPr>
          <p:cNvPr id="5" name="Content Placeholder 4" descr="A picture containing sky, map, hanging, table&#10;&#10;Description generated with high confidence">
            <a:extLst>
              <a:ext uri="{FF2B5EF4-FFF2-40B4-BE49-F238E27FC236}">
                <a16:creationId xmlns:a16="http://schemas.microsoft.com/office/drawing/2014/main" id="{A139DCBC-E8DA-4F88-A608-90E4F4FD7D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57" y="1280743"/>
            <a:ext cx="11605845" cy="5287113"/>
          </a:xfrm>
        </p:spPr>
      </p:pic>
    </p:spTree>
    <p:extLst>
      <p:ext uri="{BB962C8B-B14F-4D97-AF65-F5344CB8AC3E}">
        <p14:creationId xmlns:p14="http://schemas.microsoft.com/office/powerpoint/2010/main" val="3855179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A283-CB8D-4898-BB09-A051423248B0}"/>
              </a:ext>
            </a:extLst>
          </p:cNvPr>
          <p:cNvSpPr>
            <a:spLocks noGrp="1"/>
          </p:cNvSpPr>
          <p:nvPr>
            <p:ph type="title"/>
          </p:nvPr>
        </p:nvSpPr>
        <p:spPr/>
        <p:txBody>
          <a:bodyPr/>
          <a:lstStyle/>
          <a:p>
            <a:pPr algn="ctr"/>
            <a:r>
              <a:rPr lang="en-US" dirty="0">
                <a:solidFill>
                  <a:srgbClr val="FF0000"/>
                </a:solidFill>
              </a:rPr>
              <a:t>Querying</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15850"/>
            <a:ext cx="5070231" cy="2566833"/>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94" y="4031321"/>
            <a:ext cx="4987188" cy="251909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394" y="1315850"/>
            <a:ext cx="4987188" cy="256683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 y="4031322"/>
            <a:ext cx="5070232" cy="2519092"/>
          </a:xfrm>
          <a:prstGeom prst="rect">
            <a:avLst/>
          </a:prstGeom>
        </p:spPr>
      </p:pic>
    </p:spTree>
    <p:extLst>
      <p:ext uri="{BB962C8B-B14F-4D97-AF65-F5344CB8AC3E}">
        <p14:creationId xmlns:p14="http://schemas.microsoft.com/office/powerpoint/2010/main" val="258628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488</TotalTime>
  <Words>303</Words>
  <Application>Microsoft Office PowerPoint</Application>
  <PresentationFormat>Widescreen</PresentationFormat>
  <Paragraphs>75</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Dynamic Medical Ontologies</vt:lpstr>
      <vt:lpstr>Introduction</vt:lpstr>
      <vt:lpstr>Data Collection</vt:lpstr>
      <vt:lpstr>System Design</vt:lpstr>
      <vt:lpstr>PowerPoint Presentation</vt:lpstr>
      <vt:lpstr>PowerPoint Presentation</vt:lpstr>
      <vt:lpstr>PowerPoint Presentation</vt:lpstr>
      <vt:lpstr>Visualization</vt:lpstr>
      <vt:lpstr>Querying</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Medical Ontologies</dc:title>
  <dc:creator>megha nagabhushan</dc:creator>
  <cp:lastModifiedBy>megha nagabhushan</cp:lastModifiedBy>
  <cp:revision>20</cp:revision>
  <dcterms:created xsi:type="dcterms:W3CDTF">2017-07-26T11:21:53Z</dcterms:created>
  <dcterms:modified xsi:type="dcterms:W3CDTF">2017-07-26T21:54:03Z</dcterms:modified>
</cp:coreProperties>
</file>