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757E65-0911-4203-8002-9FFF5BA3DC7C}" type="doc">
      <dgm:prSet loTypeId="urn:microsoft.com/office/officeart/2005/8/layout/process1" loCatId="process" qsTypeId="urn:microsoft.com/office/officeart/2005/8/quickstyle/simple1" qsCatId="simple" csTypeId="urn:microsoft.com/office/officeart/2005/8/colors/accent1_2" csCatId="accent1" phldr="0"/>
      <dgm:spPr/>
    </dgm:pt>
    <dgm:pt modelId="{C1B009AF-B3AE-43CF-9621-5FC8A9F559F7}" type="pres">
      <dgm:prSet presAssocID="{84757E65-0911-4203-8002-9FFF5BA3DC7C}" presName="Name0" presStyleCnt="0">
        <dgm:presLayoutVars>
          <dgm:dir/>
          <dgm:resizeHandles val="exact"/>
        </dgm:presLayoutVars>
      </dgm:prSet>
      <dgm:spPr/>
    </dgm:pt>
  </dgm:ptLst>
  <dgm:cxnLst>
    <dgm:cxn modelId="{C3248201-151C-4AE1-8ED2-FB5F6085F3CB}" type="presOf" srcId="{84757E65-0911-4203-8002-9FFF5BA3DC7C}" destId="{C1B009AF-B3AE-43CF-9621-5FC8A9F559F7}"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C51A62-BAB6-4370-A1DC-55BFB8C64C13}"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CBAC82-5951-4CC1-BA35-2500769F9E23}" type="slidenum">
              <a:rPr lang="en-IN" smtClean="0"/>
              <a:t>‹#›</a:t>
            </a:fld>
            <a:endParaRPr lang="en-IN"/>
          </a:p>
        </p:txBody>
      </p:sp>
    </p:spTree>
    <p:extLst>
      <p:ext uri="{BB962C8B-B14F-4D97-AF65-F5344CB8AC3E}">
        <p14:creationId xmlns:p14="http://schemas.microsoft.com/office/powerpoint/2010/main" val="1486281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C51A62-BAB6-4370-A1DC-55BFB8C64C13}"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CBAC82-5951-4CC1-BA35-2500769F9E23}" type="slidenum">
              <a:rPr lang="en-IN" smtClean="0"/>
              <a:t>‹#›</a:t>
            </a:fld>
            <a:endParaRPr lang="en-IN"/>
          </a:p>
        </p:txBody>
      </p:sp>
    </p:spTree>
    <p:extLst>
      <p:ext uri="{BB962C8B-B14F-4D97-AF65-F5344CB8AC3E}">
        <p14:creationId xmlns:p14="http://schemas.microsoft.com/office/powerpoint/2010/main" val="3658512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CC51A62-BAB6-4370-A1DC-55BFB8C64C13}"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CBAC82-5951-4CC1-BA35-2500769F9E23}" type="slidenum">
              <a:rPr lang="en-IN" smtClean="0"/>
              <a:t>‹#›</a:t>
            </a:fld>
            <a:endParaRPr lang="en-IN"/>
          </a:p>
        </p:txBody>
      </p:sp>
    </p:spTree>
    <p:extLst>
      <p:ext uri="{BB962C8B-B14F-4D97-AF65-F5344CB8AC3E}">
        <p14:creationId xmlns:p14="http://schemas.microsoft.com/office/powerpoint/2010/main" val="2312247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CC51A62-BAB6-4370-A1DC-55BFB8C64C13}"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CBAC82-5951-4CC1-BA35-2500769F9E2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14481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C51A62-BAB6-4370-A1DC-55BFB8C64C13}"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CBAC82-5951-4CC1-BA35-2500769F9E23}" type="slidenum">
              <a:rPr lang="en-IN" smtClean="0"/>
              <a:t>‹#›</a:t>
            </a:fld>
            <a:endParaRPr lang="en-IN"/>
          </a:p>
        </p:txBody>
      </p:sp>
    </p:spTree>
    <p:extLst>
      <p:ext uri="{BB962C8B-B14F-4D97-AF65-F5344CB8AC3E}">
        <p14:creationId xmlns:p14="http://schemas.microsoft.com/office/powerpoint/2010/main" val="1663840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CC51A62-BAB6-4370-A1DC-55BFB8C64C13}" type="datetimeFigureOut">
              <a:rPr lang="en-IN" smtClean="0"/>
              <a:t>15-07-2020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CBAC82-5951-4CC1-BA35-2500769F9E23}" type="slidenum">
              <a:rPr lang="en-IN" smtClean="0"/>
              <a:t>‹#›</a:t>
            </a:fld>
            <a:endParaRPr lang="en-IN"/>
          </a:p>
        </p:txBody>
      </p:sp>
    </p:spTree>
    <p:extLst>
      <p:ext uri="{BB962C8B-B14F-4D97-AF65-F5344CB8AC3E}">
        <p14:creationId xmlns:p14="http://schemas.microsoft.com/office/powerpoint/2010/main" val="144642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CC51A62-BAB6-4370-A1DC-55BFB8C64C13}" type="datetimeFigureOut">
              <a:rPr lang="en-IN" smtClean="0"/>
              <a:t>15-07-2020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CBAC82-5951-4CC1-BA35-2500769F9E23}" type="slidenum">
              <a:rPr lang="en-IN" smtClean="0"/>
              <a:t>‹#›</a:t>
            </a:fld>
            <a:endParaRPr lang="en-IN"/>
          </a:p>
        </p:txBody>
      </p:sp>
    </p:spTree>
    <p:extLst>
      <p:ext uri="{BB962C8B-B14F-4D97-AF65-F5344CB8AC3E}">
        <p14:creationId xmlns:p14="http://schemas.microsoft.com/office/powerpoint/2010/main" val="423678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C51A62-BAB6-4370-A1DC-55BFB8C64C13}"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CBAC82-5951-4CC1-BA35-2500769F9E23}" type="slidenum">
              <a:rPr lang="en-IN" smtClean="0"/>
              <a:t>‹#›</a:t>
            </a:fld>
            <a:endParaRPr lang="en-IN"/>
          </a:p>
        </p:txBody>
      </p:sp>
    </p:spTree>
    <p:extLst>
      <p:ext uri="{BB962C8B-B14F-4D97-AF65-F5344CB8AC3E}">
        <p14:creationId xmlns:p14="http://schemas.microsoft.com/office/powerpoint/2010/main" val="1291843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C51A62-BAB6-4370-A1DC-55BFB8C64C13}"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CBAC82-5951-4CC1-BA35-2500769F9E23}" type="slidenum">
              <a:rPr lang="en-IN" smtClean="0"/>
              <a:t>‹#›</a:t>
            </a:fld>
            <a:endParaRPr lang="en-IN"/>
          </a:p>
        </p:txBody>
      </p:sp>
    </p:spTree>
    <p:extLst>
      <p:ext uri="{BB962C8B-B14F-4D97-AF65-F5344CB8AC3E}">
        <p14:creationId xmlns:p14="http://schemas.microsoft.com/office/powerpoint/2010/main" val="225968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CC51A62-BAB6-4370-A1DC-55BFB8C64C13}"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CBAC82-5951-4CC1-BA35-2500769F9E23}" type="slidenum">
              <a:rPr lang="en-IN" smtClean="0"/>
              <a:t>‹#›</a:t>
            </a:fld>
            <a:endParaRPr lang="en-IN"/>
          </a:p>
        </p:txBody>
      </p:sp>
    </p:spTree>
    <p:extLst>
      <p:ext uri="{BB962C8B-B14F-4D97-AF65-F5344CB8AC3E}">
        <p14:creationId xmlns:p14="http://schemas.microsoft.com/office/powerpoint/2010/main" val="1341534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C51A62-BAB6-4370-A1DC-55BFB8C64C13}"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CBAC82-5951-4CC1-BA35-2500769F9E23}" type="slidenum">
              <a:rPr lang="en-IN" smtClean="0"/>
              <a:t>‹#›</a:t>
            </a:fld>
            <a:endParaRPr lang="en-IN"/>
          </a:p>
        </p:txBody>
      </p:sp>
    </p:spTree>
    <p:extLst>
      <p:ext uri="{BB962C8B-B14F-4D97-AF65-F5344CB8AC3E}">
        <p14:creationId xmlns:p14="http://schemas.microsoft.com/office/powerpoint/2010/main" val="3720958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C51A62-BAB6-4370-A1DC-55BFB8C64C13}"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CBAC82-5951-4CC1-BA35-2500769F9E23}" type="slidenum">
              <a:rPr lang="en-IN" smtClean="0"/>
              <a:t>‹#›</a:t>
            </a:fld>
            <a:endParaRPr lang="en-IN"/>
          </a:p>
        </p:txBody>
      </p:sp>
    </p:spTree>
    <p:extLst>
      <p:ext uri="{BB962C8B-B14F-4D97-AF65-F5344CB8AC3E}">
        <p14:creationId xmlns:p14="http://schemas.microsoft.com/office/powerpoint/2010/main" val="1517538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C51A62-BAB6-4370-A1DC-55BFB8C64C13}" type="datetimeFigureOut">
              <a:rPr lang="en-IN" smtClean="0"/>
              <a:t>15-07-2020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CBAC82-5951-4CC1-BA35-2500769F9E23}" type="slidenum">
              <a:rPr lang="en-IN" smtClean="0"/>
              <a:t>‹#›</a:t>
            </a:fld>
            <a:endParaRPr lang="en-IN"/>
          </a:p>
        </p:txBody>
      </p:sp>
    </p:spTree>
    <p:extLst>
      <p:ext uri="{BB962C8B-B14F-4D97-AF65-F5344CB8AC3E}">
        <p14:creationId xmlns:p14="http://schemas.microsoft.com/office/powerpoint/2010/main" val="358401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CC51A62-BAB6-4370-A1DC-55BFB8C64C13}" type="datetimeFigureOut">
              <a:rPr lang="en-IN" smtClean="0"/>
              <a:t>15-07-2020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BCBAC82-5951-4CC1-BA35-2500769F9E23}" type="slidenum">
              <a:rPr lang="en-IN" smtClean="0"/>
              <a:t>‹#›</a:t>
            </a:fld>
            <a:endParaRPr lang="en-IN"/>
          </a:p>
        </p:txBody>
      </p:sp>
    </p:spTree>
    <p:extLst>
      <p:ext uri="{BB962C8B-B14F-4D97-AF65-F5344CB8AC3E}">
        <p14:creationId xmlns:p14="http://schemas.microsoft.com/office/powerpoint/2010/main" val="650023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C51A62-BAB6-4370-A1DC-55BFB8C64C13}" type="datetimeFigureOut">
              <a:rPr lang="en-IN" smtClean="0"/>
              <a:t>15-07-2020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BCBAC82-5951-4CC1-BA35-2500769F9E23}" type="slidenum">
              <a:rPr lang="en-IN" smtClean="0"/>
              <a:t>‹#›</a:t>
            </a:fld>
            <a:endParaRPr lang="en-IN"/>
          </a:p>
        </p:txBody>
      </p:sp>
    </p:spTree>
    <p:extLst>
      <p:ext uri="{BB962C8B-B14F-4D97-AF65-F5344CB8AC3E}">
        <p14:creationId xmlns:p14="http://schemas.microsoft.com/office/powerpoint/2010/main" val="1267257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CC51A62-BAB6-4370-A1DC-55BFB8C64C13}" type="datetimeFigureOut">
              <a:rPr lang="en-IN" smtClean="0"/>
              <a:t>15-07-2020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BCBAC82-5951-4CC1-BA35-2500769F9E23}" type="slidenum">
              <a:rPr lang="en-IN" smtClean="0"/>
              <a:t>‹#›</a:t>
            </a:fld>
            <a:endParaRPr lang="en-IN"/>
          </a:p>
        </p:txBody>
      </p:sp>
    </p:spTree>
    <p:extLst>
      <p:ext uri="{BB962C8B-B14F-4D97-AF65-F5344CB8AC3E}">
        <p14:creationId xmlns:p14="http://schemas.microsoft.com/office/powerpoint/2010/main" val="3723617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C51A62-BAB6-4370-A1DC-55BFB8C64C13}"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CBAC82-5951-4CC1-BA35-2500769F9E23}" type="slidenum">
              <a:rPr lang="en-IN" smtClean="0"/>
              <a:t>‹#›</a:t>
            </a:fld>
            <a:endParaRPr lang="en-IN"/>
          </a:p>
        </p:txBody>
      </p:sp>
    </p:spTree>
    <p:extLst>
      <p:ext uri="{BB962C8B-B14F-4D97-AF65-F5344CB8AC3E}">
        <p14:creationId xmlns:p14="http://schemas.microsoft.com/office/powerpoint/2010/main" val="2255668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CC51A62-BAB6-4370-A1DC-55BFB8C64C13}" type="datetimeFigureOut">
              <a:rPr lang="en-IN" smtClean="0"/>
              <a:t>15-07-2020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BCBAC82-5951-4CC1-BA35-2500769F9E23}" type="slidenum">
              <a:rPr lang="en-IN" smtClean="0"/>
              <a:t>‹#›</a:t>
            </a:fld>
            <a:endParaRPr lang="en-IN"/>
          </a:p>
        </p:txBody>
      </p:sp>
    </p:spTree>
    <p:extLst>
      <p:ext uri="{BB962C8B-B14F-4D97-AF65-F5344CB8AC3E}">
        <p14:creationId xmlns:p14="http://schemas.microsoft.com/office/powerpoint/2010/main" val="15389442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F521-3465-47D4-86FA-B1EC5558CFFE}"/>
              </a:ext>
            </a:extLst>
          </p:cNvPr>
          <p:cNvSpPr>
            <a:spLocks noGrp="1"/>
          </p:cNvSpPr>
          <p:nvPr>
            <p:ph type="ctrTitle"/>
          </p:nvPr>
        </p:nvSpPr>
        <p:spPr>
          <a:xfrm>
            <a:off x="1154955" y="1447801"/>
            <a:ext cx="8825658" cy="1981200"/>
          </a:xfrm>
        </p:spPr>
        <p:txBody>
          <a:bodyPr>
            <a:normAutofit fontScale="90000"/>
          </a:bodyPr>
          <a:lstStyle/>
          <a:p>
            <a:pPr algn="ctr"/>
            <a:r>
              <a:rPr lang="en-IN" sz="4400" b="1" dirty="0">
                <a:latin typeface="Times New Roman" panose="02020603050405020304" pitchFamily="18" charset="0"/>
                <a:cs typeface="Times New Roman" panose="02020603050405020304" pitchFamily="18" charset="0"/>
              </a:rPr>
              <a:t>Problem</a:t>
            </a:r>
            <a:r>
              <a:rPr lang="en-IN" sz="4400" b="1" dirty="0">
                <a:latin typeface="Century Gothic" panose="020B0502020202020204" pitchFamily="34" charset="0"/>
              </a:rPr>
              <a:t> </a:t>
            </a:r>
            <a:r>
              <a:rPr lang="en-IN" sz="4400" b="1" dirty="0">
                <a:latin typeface="Times New Roman" panose="02020603050405020304" pitchFamily="18" charset="0"/>
                <a:cs typeface="Times New Roman" panose="02020603050405020304" pitchFamily="18" charset="0"/>
              </a:rPr>
              <a:t>Statement : </a:t>
            </a:r>
            <a:r>
              <a:rPr lang="en-US" sz="4400" b="1" dirty="0">
                <a:latin typeface="Times New Roman" panose="02020603050405020304" pitchFamily="18" charset="0"/>
                <a:cs typeface="Times New Roman" panose="02020603050405020304" pitchFamily="18" charset="0"/>
              </a:rPr>
              <a:t>Sentiment Analysis of COVID-19 Tweets – Visualization Dashboard</a:t>
            </a:r>
            <a:br>
              <a:rPr lang="en-IN" dirty="0"/>
            </a:br>
            <a:endParaRPr lang="en-IN" dirty="0"/>
          </a:p>
        </p:txBody>
      </p:sp>
      <p:sp>
        <p:nvSpPr>
          <p:cNvPr id="3" name="Subtitle 2">
            <a:extLst>
              <a:ext uri="{FF2B5EF4-FFF2-40B4-BE49-F238E27FC236}">
                <a16:creationId xmlns:a16="http://schemas.microsoft.com/office/drawing/2014/main" id="{453CEF31-98AA-4E4B-B88D-D84B404B53D0}"/>
              </a:ext>
            </a:extLst>
          </p:cNvPr>
          <p:cNvSpPr>
            <a:spLocks noGrp="1"/>
          </p:cNvSpPr>
          <p:nvPr>
            <p:ph type="subTitle" idx="1"/>
          </p:nvPr>
        </p:nvSpPr>
        <p:spPr>
          <a:xfrm>
            <a:off x="1154955" y="3429000"/>
            <a:ext cx="9580778" cy="2542822"/>
          </a:xfrm>
        </p:spPr>
        <p:txBody>
          <a:bodyPr>
            <a:normAutofit/>
          </a:bodyPr>
          <a:lstStyle/>
          <a:p>
            <a:r>
              <a:rPr lang="en-IN" sz="2800" cap="none" dirty="0">
                <a:latin typeface="Times New Roman" panose="02020603050405020304" pitchFamily="18" charset="0"/>
                <a:cs typeface="Times New Roman" panose="02020603050405020304" pitchFamily="18" charset="0"/>
              </a:rPr>
              <a:t>Expected Solution should be able to analysis the sentiment of the people towards the pandemic with the help of tweets. It should be able to understand the people sentiment for government decision of extending the lockdown.</a:t>
            </a:r>
          </a:p>
        </p:txBody>
      </p:sp>
    </p:spTree>
    <p:extLst>
      <p:ext uri="{BB962C8B-B14F-4D97-AF65-F5344CB8AC3E}">
        <p14:creationId xmlns:p14="http://schemas.microsoft.com/office/powerpoint/2010/main" val="2736550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52AB6-8E05-422C-8937-8E0238EB6C80}"/>
              </a:ext>
            </a:extLst>
          </p:cNvPr>
          <p:cNvSpPr>
            <a:spLocks noGrp="1"/>
          </p:cNvSpPr>
          <p:nvPr>
            <p:ph type="title"/>
          </p:nvPr>
        </p:nvSpPr>
        <p:spPr/>
        <p:txBody>
          <a:bodyPr/>
          <a:lstStyle/>
          <a:p>
            <a:r>
              <a:rPr lang="en-IN" dirty="0"/>
              <a:t> OUR TEAM(SKIT college, Jaipur.)</a:t>
            </a:r>
            <a:br>
              <a:rPr lang="en-IN" dirty="0"/>
            </a:br>
            <a:endParaRPr lang="en-IN" dirty="0"/>
          </a:p>
        </p:txBody>
      </p:sp>
      <p:sp>
        <p:nvSpPr>
          <p:cNvPr id="3" name="Content Placeholder 2">
            <a:extLst>
              <a:ext uri="{FF2B5EF4-FFF2-40B4-BE49-F238E27FC236}">
                <a16:creationId xmlns:a16="http://schemas.microsoft.com/office/drawing/2014/main" id="{0E332F91-DC75-45AC-BF14-0960CC5BB04F}"/>
              </a:ext>
            </a:extLst>
          </p:cNvPr>
          <p:cNvSpPr>
            <a:spLocks noGrp="1"/>
          </p:cNvSpPr>
          <p:nvPr>
            <p:ph idx="1"/>
          </p:nvPr>
        </p:nvSpPr>
        <p:spPr>
          <a:xfrm>
            <a:off x="875201" y="1996473"/>
            <a:ext cx="8946541" cy="4195481"/>
          </a:xfrm>
        </p:spPr>
        <p:txBody>
          <a:bodyPr/>
          <a:lstStyle/>
          <a:p>
            <a:pPr marL="0" indent="0">
              <a:buNone/>
            </a:pPr>
            <a:r>
              <a:rPr lang="en-IN" dirty="0"/>
              <a:t>Team Size: 4</a:t>
            </a:r>
          </a:p>
          <a:p>
            <a:pPr>
              <a:buFont typeface="Wingdings" panose="05000000000000000000" pitchFamily="2" charset="2"/>
              <a:buChar char="v"/>
            </a:pPr>
            <a:r>
              <a:rPr lang="en-IN" dirty="0"/>
              <a:t>Rohit Kucheria :  Team Leader</a:t>
            </a:r>
          </a:p>
          <a:p>
            <a:pPr>
              <a:buFont typeface="Wingdings" panose="05000000000000000000" pitchFamily="2" charset="2"/>
              <a:buChar char="v"/>
            </a:pPr>
            <a:r>
              <a:rPr lang="en-IN" dirty="0"/>
              <a:t>Raghav Agrawal</a:t>
            </a:r>
          </a:p>
          <a:p>
            <a:pPr>
              <a:buFont typeface="Wingdings" panose="05000000000000000000" pitchFamily="2" charset="2"/>
              <a:buChar char="v"/>
            </a:pPr>
            <a:r>
              <a:rPr lang="en-IN" dirty="0"/>
              <a:t>Ankit Kumar</a:t>
            </a:r>
          </a:p>
          <a:p>
            <a:pPr>
              <a:buFont typeface="Wingdings" panose="05000000000000000000" pitchFamily="2" charset="2"/>
              <a:buChar char="v"/>
            </a:pPr>
            <a:r>
              <a:rPr lang="en-IN" dirty="0"/>
              <a:t>Amit Tekwani</a:t>
            </a:r>
          </a:p>
          <a:p>
            <a:pPr>
              <a:buFont typeface="Courier New" panose="02070309020205020404" pitchFamily="49" charset="0"/>
              <a:buChar char="o"/>
            </a:pPr>
            <a:endParaRPr lang="en-IN" dirty="0"/>
          </a:p>
        </p:txBody>
      </p:sp>
    </p:spTree>
    <p:extLst>
      <p:ext uri="{BB962C8B-B14F-4D97-AF65-F5344CB8AC3E}">
        <p14:creationId xmlns:p14="http://schemas.microsoft.com/office/powerpoint/2010/main" val="3750268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2AB18-31E6-4C2F-9F44-25D63CC5315C}"/>
              </a:ext>
            </a:extLst>
          </p:cNvPr>
          <p:cNvSpPr>
            <a:spLocks noGrp="1"/>
          </p:cNvSpPr>
          <p:nvPr>
            <p:ph type="title"/>
          </p:nvPr>
        </p:nvSpPr>
        <p:spPr/>
        <p:txBody>
          <a:bodyPr/>
          <a:lstStyle/>
          <a:p>
            <a:r>
              <a:rPr lang="en-IN" dirty="0"/>
              <a:t>Technology stack </a:t>
            </a:r>
          </a:p>
        </p:txBody>
      </p:sp>
      <p:sp>
        <p:nvSpPr>
          <p:cNvPr id="3" name="Content Placeholder 2">
            <a:extLst>
              <a:ext uri="{FF2B5EF4-FFF2-40B4-BE49-F238E27FC236}">
                <a16:creationId xmlns:a16="http://schemas.microsoft.com/office/drawing/2014/main" id="{DEB97012-D612-4797-AFB6-175D35ACAC3C}"/>
              </a:ext>
            </a:extLst>
          </p:cNvPr>
          <p:cNvSpPr>
            <a:spLocks noGrp="1"/>
          </p:cNvSpPr>
          <p:nvPr>
            <p:ph idx="1"/>
          </p:nvPr>
        </p:nvSpPr>
        <p:spPr/>
        <p:txBody>
          <a:bodyPr/>
          <a:lstStyle/>
          <a:p>
            <a:r>
              <a:rPr lang="en-IN" dirty="0"/>
              <a:t>Python</a:t>
            </a:r>
          </a:p>
          <a:p>
            <a:r>
              <a:rPr lang="en-IN" dirty="0"/>
              <a:t>Twitter API’s: </a:t>
            </a:r>
            <a:r>
              <a:rPr lang="en-IN" dirty="0" err="1"/>
              <a:t>twarc</a:t>
            </a:r>
            <a:r>
              <a:rPr lang="en-IN" dirty="0"/>
              <a:t>, </a:t>
            </a:r>
            <a:r>
              <a:rPr lang="en-IN" dirty="0" err="1"/>
              <a:t>tweepy</a:t>
            </a:r>
            <a:r>
              <a:rPr lang="en-IN" dirty="0"/>
              <a:t> etc</a:t>
            </a:r>
          </a:p>
          <a:p>
            <a:r>
              <a:rPr lang="en-IN" dirty="0"/>
              <a:t>Pandas</a:t>
            </a:r>
          </a:p>
          <a:p>
            <a:r>
              <a:rPr lang="en-IN" dirty="0" err="1"/>
              <a:t>TextBlob</a:t>
            </a:r>
            <a:r>
              <a:rPr lang="en-IN" dirty="0"/>
              <a:t> for Sentiment Analysis</a:t>
            </a:r>
          </a:p>
          <a:p>
            <a:r>
              <a:rPr lang="en-IN" dirty="0"/>
              <a:t>Watson Studio : used IBM </a:t>
            </a:r>
            <a:r>
              <a:rPr lang="en-IN" dirty="0" err="1"/>
              <a:t>cognos</a:t>
            </a:r>
            <a:r>
              <a:rPr lang="en-IN" dirty="0"/>
              <a:t> Dashboard for visualization and plotting the overall sentiments data.</a:t>
            </a:r>
          </a:p>
          <a:p>
            <a:r>
              <a:rPr lang="en-IN" dirty="0"/>
              <a:t>Watson NLU for sentiment analysis</a:t>
            </a:r>
          </a:p>
        </p:txBody>
      </p:sp>
    </p:spTree>
    <p:extLst>
      <p:ext uri="{BB962C8B-B14F-4D97-AF65-F5344CB8AC3E}">
        <p14:creationId xmlns:p14="http://schemas.microsoft.com/office/powerpoint/2010/main" val="2478581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C32E9-455B-4E29-BFE3-E827806EF8C9}"/>
              </a:ext>
            </a:extLst>
          </p:cNvPr>
          <p:cNvSpPr>
            <a:spLocks noGrp="1"/>
          </p:cNvSpPr>
          <p:nvPr>
            <p:ph type="title"/>
          </p:nvPr>
        </p:nvSpPr>
        <p:spPr/>
        <p:txBody>
          <a:bodyPr/>
          <a:lstStyle/>
          <a:p>
            <a:r>
              <a:rPr lang="en-IN" dirty="0"/>
              <a:t>Process Flow</a:t>
            </a:r>
          </a:p>
        </p:txBody>
      </p:sp>
      <p:graphicFrame>
        <p:nvGraphicFramePr>
          <p:cNvPr id="4" name="Content Placeholder 3">
            <a:extLst>
              <a:ext uri="{FF2B5EF4-FFF2-40B4-BE49-F238E27FC236}">
                <a16:creationId xmlns:a16="http://schemas.microsoft.com/office/drawing/2014/main" id="{C225A216-1476-459A-8886-EE281CCB4E43}"/>
              </a:ext>
            </a:extLst>
          </p:cNvPr>
          <p:cNvGraphicFramePr>
            <a:graphicFrameLocks noGrp="1"/>
          </p:cNvGraphicFramePr>
          <p:nvPr>
            <p:ph idx="1"/>
            <p:extLst>
              <p:ext uri="{D42A27DB-BD31-4B8C-83A1-F6EECF244321}">
                <p14:modId xmlns:p14="http://schemas.microsoft.com/office/powerpoint/2010/main" val="3334341649"/>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A2953E94-3F01-4B84-B7A6-AC0AD2D679DA}"/>
              </a:ext>
            </a:extLst>
          </p:cNvPr>
          <p:cNvSpPr/>
          <p:nvPr/>
        </p:nvSpPr>
        <p:spPr>
          <a:xfrm>
            <a:off x="406400" y="1853248"/>
            <a:ext cx="3093156" cy="1081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coronavirus-related tweets from IEEE reliable </a:t>
            </a:r>
            <a:r>
              <a:rPr lang="en-IN" dirty="0" err="1"/>
              <a:t>datasource</a:t>
            </a:r>
            <a:r>
              <a:rPr lang="en-IN" dirty="0"/>
              <a:t>(Tweet-id’s)</a:t>
            </a:r>
          </a:p>
          <a:p>
            <a:pPr algn="ctr"/>
            <a:endParaRPr lang="en-IN" dirty="0"/>
          </a:p>
        </p:txBody>
      </p:sp>
      <p:sp>
        <p:nvSpPr>
          <p:cNvPr id="9" name="Rectangle: Rounded Corners 8">
            <a:extLst>
              <a:ext uri="{FF2B5EF4-FFF2-40B4-BE49-F238E27FC236}">
                <a16:creationId xmlns:a16="http://schemas.microsoft.com/office/drawing/2014/main" id="{24D3A779-6EEC-40D9-B9C8-96928D9FE86C}"/>
              </a:ext>
            </a:extLst>
          </p:cNvPr>
          <p:cNvSpPr/>
          <p:nvPr/>
        </p:nvSpPr>
        <p:spPr>
          <a:xfrm>
            <a:off x="5429956" y="1853248"/>
            <a:ext cx="2224617" cy="1081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Twitter tweet object </a:t>
            </a:r>
          </a:p>
        </p:txBody>
      </p:sp>
      <p:sp>
        <p:nvSpPr>
          <p:cNvPr id="10" name="TextBox 9">
            <a:extLst>
              <a:ext uri="{FF2B5EF4-FFF2-40B4-BE49-F238E27FC236}">
                <a16:creationId xmlns:a16="http://schemas.microsoft.com/office/drawing/2014/main" id="{1D330637-2F5D-4FFD-94F8-324463ED241D}"/>
              </a:ext>
            </a:extLst>
          </p:cNvPr>
          <p:cNvSpPr txBox="1"/>
          <p:nvPr/>
        </p:nvSpPr>
        <p:spPr>
          <a:xfrm>
            <a:off x="3332251" y="1817442"/>
            <a:ext cx="2470238" cy="646331"/>
          </a:xfrm>
          <a:prstGeom prst="rect">
            <a:avLst/>
          </a:prstGeom>
          <a:noFill/>
        </p:spPr>
        <p:txBody>
          <a:bodyPr wrap="square" rtlCol="0">
            <a:spAutoFit/>
          </a:bodyPr>
          <a:lstStyle/>
          <a:p>
            <a:r>
              <a:rPr lang="en-IN" dirty="0"/>
              <a:t>Fetching/Hydrating by Twitter </a:t>
            </a:r>
            <a:r>
              <a:rPr lang="en-IN" dirty="0" err="1"/>
              <a:t>Api</a:t>
            </a:r>
            <a:endParaRPr lang="en-IN" dirty="0"/>
          </a:p>
        </p:txBody>
      </p:sp>
      <p:sp>
        <p:nvSpPr>
          <p:cNvPr id="13" name="Arrow: Right 12">
            <a:extLst>
              <a:ext uri="{FF2B5EF4-FFF2-40B4-BE49-F238E27FC236}">
                <a16:creationId xmlns:a16="http://schemas.microsoft.com/office/drawing/2014/main" id="{44A81FB6-7458-4AEB-9197-5BC0CDBD9115}"/>
              </a:ext>
            </a:extLst>
          </p:cNvPr>
          <p:cNvSpPr/>
          <p:nvPr/>
        </p:nvSpPr>
        <p:spPr>
          <a:xfrm>
            <a:off x="3499557" y="2394179"/>
            <a:ext cx="1820862" cy="2689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FA45B53E-6537-4288-88DC-3D28F01A171C}"/>
              </a:ext>
            </a:extLst>
          </p:cNvPr>
          <p:cNvSpPr/>
          <p:nvPr/>
        </p:nvSpPr>
        <p:spPr>
          <a:xfrm>
            <a:off x="9381067" y="1639923"/>
            <a:ext cx="2709333" cy="14532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Filtered tweets by language and country ,cleaned tweet text and keyword “lockdown”</a:t>
            </a:r>
          </a:p>
        </p:txBody>
      </p:sp>
      <p:sp>
        <p:nvSpPr>
          <p:cNvPr id="16" name="Arrow: Right 15">
            <a:extLst>
              <a:ext uri="{FF2B5EF4-FFF2-40B4-BE49-F238E27FC236}">
                <a16:creationId xmlns:a16="http://schemas.microsoft.com/office/drawing/2014/main" id="{34ECA0A0-0D4B-4E56-8C9E-E5F303B5EF5B}"/>
              </a:ext>
            </a:extLst>
          </p:cNvPr>
          <p:cNvSpPr/>
          <p:nvPr/>
        </p:nvSpPr>
        <p:spPr>
          <a:xfrm flipV="1">
            <a:off x="7732890" y="2146474"/>
            <a:ext cx="1742546" cy="370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6CCBC865-79B0-4FE7-9EA0-8406A07A49A1}"/>
              </a:ext>
            </a:extLst>
          </p:cNvPr>
          <p:cNvSpPr txBox="1"/>
          <p:nvPr/>
        </p:nvSpPr>
        <p:spPr>
          <a:xfrm>
            <a:off x="7654573" y="2504203"/>
            <a:ext cx="2141537" cy="646331"/>
          </a:xfrm>
          <a:prstGeom prst="rect">
            <a:avLst/>
          </a:prstGeom>
          <a:noFill/>
        </p:spPr>
        <p:txBody>
          <a:bodyPr wrap="square" rtlCol="0">
            <a:spAutoFit/>
          </a:bodyPr>
          <a:lstStyle/>
          <a:p>
            <a:r>
              <a:rPr lang="en-IN" dirty="0"/>
              <a:t>Filtration and cleaning </a:t>
            </a:r>
          </a:p>
        </p:txBody>
      </p:sp>
      <p:sp>
        <p:nvSpPr>
          <p:cNvPr id="19" name="Arrow: Down 18">
            <a:extLst>
              <a:ext uri="{FF2B5EF4-FFF2-40B4-BE49-F238E27FC236}">
                <a16:creationId xmlns:a16="http://schemas.microsoft.com/office/drawing/2014/main" id="{344C8454-7F4A-43C4-95FC-6C551F738C8C}"/>
              </a:ext>
            </a:extLst>
          </p:cNvPr>
          <p:cNvSpPr/>
          <p:nvPr/>
        </p:nvSpPr>
        <p:spPr>
          <a:xfrm>
            <a:off x="10950222" y="3093155"/>
            <a:ext cx="383822" cy="11627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545BB0E9-9062-4E9E-BB54-5716E9CA58FD}"/>
              </a:ext>
            </a:extLst>
          </p:cNvPr>
          <p:cNvSpPr/>
          <p:nvPr/>
        </p:nvSpPr>
        <p:spPr>
          <a:xfrm>
            <a:off x="9752277" y="4329288"/>
            <a:ext cx="2395890" cy="11627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TextBlob</a:t>
            </a:r>
            <a:r>
              <a:rPr lang="en-IN" dirty="0"/>
              <a:t> Sentiment</a:t>
            </a:r>
          </a:p>
          <a:p>
            <a:pPr algn="ctr"/>
            <a:r>
              <a:rPr lang="en-IN" dirty="0"/>
              <a:t>Object</a:t>
            </a:r>
          </a:p>
        </p:txBody>
      </p:sp>
      <p:sp>
        <p:nvSpPr>
          <p:cNvPr id="21" name="TextBox 20">
            <a:extLst>
              <a:ext uri="{FF2B5EF4-FFF2-40B4-BE49-F238E27FC236}">
                <a16:creationId xmlns:a16="http://schemas.microsoft.com/office/drawing/2014/main" id="{F56EC52D-4901-4CB8-8E1A-B6E313F514EE}"/>
              </a:ext>
            </a:extLst>
          </p:cNvPr>
          <p:cNvSpPr txBox="1"/>
          <p:nvPr/>
        </p:nvSpPr>
        <p:spPr>
          <a:xfrm>
            <a:off x="9749456" y="3014295"/>
            <a:ext cx="1832151" cy="1200329"/>
          </a:xfrm>
          <a:prstGeom prst="rect">
            <a:avLst/>
          </a:prstGeom>
          <a:noFill/>
        </p:spPr>
        <p:txBody>
          <a:bodyPr wrap="square" rtlCol="0">
            <a:spAutoFit/>
          </a:bodyPr>
          <a:lstStyle/>
          <a:p>
            <a:r>
              <a:rPr lang="en-IN" dirty="0" err="1"/>
              <a:t>TextBlob</a:t>
            </a:r>
            <a:r>
              <a:rPr lang="en-IN" dirty="0"/>
              <a:t> prebuilt sentiment analysis model</a:t>
            </a:r>
          </a:p>
        </p:txBody>
      </p:sp>
      <p:sp>
        <p:nvSpPr>
          <p:cNvPr id="23" name="Arrow: Left 22">
            <a:extLst>
              <a:ext uri="{FF2B5EF4-FFF2-40B4-BE49-F238E27FC236}">
                <a16:creationId xmlns:a16="http://schemas.microsoft.com/office/drawing/2014/main" id="{A8D11379-0B7B-47BC-8B9B-D1F64666AE38}"/>
              </a:ext>
            </a:extLst>
          </p:cNvPr>
          <p:cNvSpPr/>
          <p:nvPr/>
        </p:nvSpPr>
        <p:spPr>
          <a:xfrm>
            <a:off x="8522141" y="4662100"/>
            <a:ext cx="1227315" cy="34608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63086CAC-870D-4824-9DF6-B109411D7DD0}"/>
              </a:ext>
            </a:extLst>
          </p:cNvPr>
          <p:cNvSpPr txBox="1"/>
          <p:nvPr/>
        </p:nvSpPr>
        <p:spPr>
          <a:xfrm>
            <a:off x="8311621" y="5389088"/>
            <a:ext cx="2968978" cy="1477328"/>
          </a:xfrm>
          <a:prstGeom prst="rect">
            <a:avLst/>
          </a:prstGeom>
          <a:noFill/>
        </p:spPr>
        <p:txBody>
          <a:bodyPr wrap="square" rtlCol="0">
            <a:spAutoFit/>
          </a:bodyPr>
          <a:lstStyle/>
          <a:p>
            <a:r>
              <a:rPr lang="en-IN" dirty="0"/>
              <a:t>Used sentiment subjectivity to filter the relevant tweets and custom function for weight</a:t>
            </a:r>
          </a:p>
        </p:txBody>
      </p:sp>
      <p:sp>
        <p:nvSpPr>
          <p:cNvPr id="26" name="Rectangle: Rounded Corners 25">
            <a:extLst>
              <a:ext uri="{FF2B5EF4-FFF2-40B4-BE49-F238E27FC236}">
                <a16:creationId xmlns:a16="http://schemas.microsoft.com/office/drawing/2014/main" id="{85B40AE1-7AF9-4ABE-97C2-B2010C6DCBB4}"/>
              </a:ext>
            </a:extLst>
          </p:cNvPr>
          <p:cNvSpPr/>
          <p:nvPr/>
        </p:nvSpPr>
        <p:spPr>
          <a:xfrm>
            <a:off x="5671035" y="4255911"/>
            <a:ext cx="2734117" cy="1309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Find overall sentiment for different phases in this period using weighted average of tweet sentiments</a:t>
            </a:r>
          </a:p>
        </p:txBody>
      </p:sp>
      <p:sp>
        <p:nvSpPr>
          <p:cNvPr id="27" name="Arrow: Left 26">
            <a:extLst>
              <a:ext uri="{FF2B5EF4-FFF2-40B4-BE49-F238E27FC236}">
                <a16:creationId xmlns:a16="http://schemas.microsoft.com/office/drawing/2014/main" id="{78BAE384-6D0B-4F7C-B3B4-BDAE55E8CFCD}"/>
              </a:ext>
            </a:extLst>
          </p:cNvPr>
          <p:cNvSpPr/>
          <p:nvPr/>
        </p:nvSpPr>
        <p:spPr>
          <a:xfrm>
            <a:off x="3669860" y="4888089"/>
            <a:ext cx="1895562" cy="34608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9D3A033D-16F7-4569-890C-A11D9081FF28}"/>
              </a:ext>
            </a:extLst>
          </p:cNvPr>
          <p:cNvSpPr/>
          <p:nvPr/>
        </p:nvSpPr>
        <p:spPr>
          <a:xfrm>
            <a:off x="467958" y="4255911"/>
            <a:ext cx="2853445" cy="17038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Visualization dashboard for individual tweet sentiments and overall phase wise sentiment for lockdown.</a:t>
            </a:r>
          </a:p>
        </p:txBody>
      </p:sp>
      <p:sp>
        <p:nvSpPr>
          <p:cNvPr id="29" name="TextBox 28">
            <a:extLst>
              <a:ext uri="{FF2B5EF4-FFF2-40B4-BE49-F238E27FC236}">
                <a16:creationId xmlns:a16="http://schemas.microsoft.com/office/drawing/2014/main" id="{BCA7103B-78D7-4E2C-A0A4-CD79C59C898B}"/>
              </a:ext>
            </a:extLst>
          </p:cNvPr>
          <p:cNvSpPr txBox="1"/>
          <p:nvPr/>
        </p:nvSpPr>
        <p:spPr>
          <a:xfrm>
            <a:off x="3499556" y="5565422"/>
            <a:ext cx="2427111" cy="923330"/>
          </a:xfrm>
          <a:prstGeom prst="rect">
            <a:avLst/>
          </a:prstGeom>
          <a:noFill/>
        </p:spPr>
        <p:txBody>
          <a:bodyPr wrap="square" rtlCol="0">
            <a:spAutoFit/>
          </a:bodyPr>
          <a:lstStyle/>
          <a:p>
            <a:r>
              <a:rPr lang="en-IN" dirty="0"/>
              <a:t>Used Cognos Dashboard in IBM Watson</a:t>
            </a:r>
          </a:p>
        </p:txBody>
      </p:sp>
    </p:spTree>
    <p:extLst>
      <p:ext uri="{BB962C8B-B14F-4D97-AF65-F5344CB8AC3E}">
        <p14:creationId xmlns:p14="http://schemas.microsoft.com/office/powerpoint/2010/main" val="829362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DD82A-5769-4197-8009-0F6EDFDC7382}"/>
              </a:ext>
            </a:extLst>
          </p:cNvPr>
          <p:cNvSpPr>
            <a:spLocks noGrp="1"/>
          </p:cNvSpPr>
          <p:nvPr>
            <p:ph type="title"/>
          </p:nvPr>
        </p:nvSpPr>
        <p:spPr/>
        <p:txBody>
          <a:bodyPr/>
          <a:lstStyle/>
          <a:p>
            <a:r>
              <a:rPr lang="en-IN" dirty="0"/>
              <a:t>Hydrating Coronavirus related tweets by IEEE using </a:t>
            </a:r>
            <a:r>
              <a:rPr lang="en-IN" dirty="0" err="1"/>
              <a:t>twarc</a:t>
            </a:r>
            <a:r>
              <a:rPr lang="en-IN" dirty="0"/>
              <a:t> </a:t>
            </a:r>
          </a:p>
        </p:txBody>
      </p:sp>
      <p:sp>
        <p:nvSpPr>
          <p:cNvPr id="3" name="Content Placeholder 2">
            <a:extLst>
              <a:ext uri="{FF2B5EF4-FFF2-40B4-BE49-F238E27FC236}">
                <a16:creationId xmlns:a16="http://schemas.microsoft.com/office/drawing/2014/main" id="{FEC7DF93-1FCE-41C6-8AE7-FA41FC9A0441}"/>
              </a:ext>
            </a:extLst>
          </p:cNvPr>
          <p:cNvSpPr>
            <a:spLocks noGrp="1"/>
          </p:cNvSpPr>
          <p:nvPr>
            <p:ph idx="1"/>
          </p:nvPr>
        </p:nvSpPr>
        <p:spPr>
          <a:xfrm>
            <a:off x="1103312" y="2517422"/>
            <a:ext cx="8946541" cy="3730977"/>
          </a:xfrm>
        </p:spPr>
        <p:txBody>
          <a:bodyPr>
            <a:normAutofit/>
          </a:bodyPr>
          <a:lstStyle/>
          <a:p>
            <a:pPr>
              <a:buFont typeface="Wingdings" panose="05000000000000000000" pitchFamily="2" charset="2"/>
              <a:buChar char="q"/>
            </a:pPr>
            <a:r>
              <a:rPr lang="en-IN" dirty="0"/>
              <a:t>Tweet id’s are hydrated using </a:t>
            </a:r>
            <a:r>
              <a:rPr lang="en-IN" dirty="0" err="1"/>
              <a:t>twarc</a:t>
            </a:r>
            <a:r>
              <a:rPr lang="en-IN" dirty="0"/>
              <a:t> and the twitter tweet data is collected for around more than 3 lac tweets that are filtered by a optimization procedure as there was time restriction.</a:t>
            </a:r>
          </a:p>
          <a:p>
            <a:pPr>
              <a:buFont typeface="Wingdings" panose="05000000000000000000" pitchFamily="2" charset="2"/>
              <a:buChar char="q"/>
            </a:pPr>
            <a:r>
              <a:rPr lang="en-US" dirty="0"/>
              <a:t>The strategy was that we will collect data for phases and more specifically, we will collect the data for First two days, Last two days </a:t>
            </a:r>
            <a:r>
              <a:rPr lang="en-US" dirty="0" err="1"/>
              <a:t>etc</a:t>
            </a:r>
            <a:r>
              <a:rPr lang="en-US" dirty="0"/>
              <a:t> for a particular phase.</a:t>
            </a:r>
            <a:endParaRPr lang="en-IN" dirty="0"/>
          </a:p>
          <a:p>
            <a:pPr>
              <a:buFont typeface="Wingdings" panose="05000000000000000000" pitchFamily="2" charset="2"/>
              <a:buChar char="q"/>
            </a:pPr>
            <a:r>
              <a:rPr lang="en-IN" dirty="0"/>
              <a:t>We have selected the tweets for these days in order to avoid skipping any time of the day </a:t>
            </a:r>
          </a:p>
          <a:p>
            <a:pPr>
              <a:buFont typeface="Wingdings" panose="05000000000000000000" pitchFamily="2" charset="2"/>
              <a:buChar char="q"/>
            </a:pPr>
            <a:r>
              <a:rPr lang="en-IN" dirty="0"/>
              <a:t>In 3 lac </a:t>
            </a:r>
            <a:r>
              <a:rPr lang="en-IN" dirty="0" err="1"/>
              <a:t>tweets,we</a:t>
            </a:r>
            <a:r>
              <a:rPr lang="en-IN" dirty="0"/>
              <a:t> found that only around 10000 tweets were of India and in English language.</a:t>
            </a:r>
          </a:p>
          <a:p>
            <a:pPr marL="0" indent="0">
              <a:buNone/>
            </a:pPr>
            <a:endParaRPr lang="en-IN" dirty="0"/>
          </a:p>
          <a:p>
            <a:pPr>
              <a:buFont typeface="Wingdings" panose="05000000000000000000" pitchFamily="2" charset="2"/>
              <a:buChar char="q"/>
            </a:pPr>
            <a:endParaRPr lang="en-IN" dirty="0"/>
          </a:p>
        </p:txBody>
      </p:sp>
    </p:spTree>
    <p:extLst>
      <p:ext uri="{BB962C8B-B14F-4D97-AF65-F5344CB8AC3E}">
        <p14:creationId xmlns:p14="http://schemas.microsoft.com/office/powerpoint/2010/main" val="3490631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3F635-622B-4CAE-8A2C-E8161CB9876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Sentiment Analysis using </a:t>
            </a:r>
            <a:r>
              <a:rPr lang="en-IN" dirty="0" err="1">
                <a:latin typeface="Times New Roman" panose="02020603050405020304" pitchFamily="18" charset="0"/>
                <a:cs typeface="Times New Roman" panose="02020603050405020304" pitchFamily="18" charset="0"/>
              </a:rPr>
              <a:t>TextBlob</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4E24A8-652A-4CD9-A651-9C66DCEFD1CB}"/>
              </a:ext>
            </a:extLst>
          </p:cNvPr>
          <p:cNvSpPr>
            <a:spLocks noGrp="1"/>
          </p:cNvSpPr>
          <p:nvPr>
            <p:ph idx="1"/>
          </p:nvPr>
        </p:nvSpPr>
        <p:spPr/>
        <p:txBody>
          <a:bodyPr/>
          <a:lstStyle/>
          <a:p>
            <a:r>
              <a:rPr lang="en-IN" dirty="0"/>
              <a:t>The individual tweet text which contain the keyword “lockdown are filtered and cleaned, and passed through the pre-built </a:t>
            </a:r>
            <a:r>
              <a:rPr lang="en-IN" dirty="0" err="1"/>
              <a:t>TextBlob</a:t>
            </a:r>
            <a:r>
              <a:rPr lang="en-IN" dirty="0"/>
              <a:t> model.</a:t>
            </a:r>
          </a:p>
          <a:p>
            <a:r>
              <a:rPr lang="en-IN" dirty="0"/>
              <a:t>The sentiment object is returned by the </a:t>
            </a:r>
            <a:r>
              <a:rPr lang="en-IN" dirty="0" err="1"/>
              <a:t>TextBlob</a:t>
            </a:r>
            <a:r>
              <a:rPr lang="en-IN" dirty="0"/>
              <a:t>.</a:t>
            </a:r>
          </a:p>
          <a:p>
            <a:r>
              <a:rPr lang="en-IN" dirty="0"/>
              <a:t>Tweets whose subjectivity is greater than 0.5 are considered for determining the sentiment in order to avoid factual information.</a:t>
            </a:r>
          </a:p>
        </p:txBody>
      </p:sp>
    </p:spTree>
    <p:extLst>
      <p:ext uri="{BB962C8B-B14F-4D97-AF65-F5344CB8AC3E}">
        <p14:creationId xmlns:p14="http://schemas.microsoft.com/office/powerpoint/2010/main" val="3039113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42CD4-C61E-484B-B595-2574780B9D10}"/>
              </a:ext>
            </a:extLst>
          </p:cNvPr>
          <p:cNvSpPr>
            <a:spLocks noGrp="1"/>
          </p:cNvSpPr>
          <p:nvPr>
            <p:ph type="title"/>
          </p:nvPr>
        </p:nvSpPr>
        <p:spPr/>
        <p:txBody>
          <a:bodyPr/>
          <a:lstStyle/>
          <a:p>
            <a:r>
              <a:rPr lang="en-IN" dirty="0"/>
              <a:t>Overall Sentiment Analysis for different Phases</a:t>
            </a:r>
          </a:p>
        </p:txBody>
      </p:sp>
      <p:sp>
        <p:nvSpPr>
          <p:cNvPr id="3" name="Content Placeholder 2">
            <a:extLst>
              <a:ext uri="{FF2B5EF4-FFF2-40B4-BE49-F238E27FC236}">
                <a16:creationId xmlns:a16="http://schemas.microsoft.com/office/drawing/2014/main" id="{32B78E24-33F2-4284-8D93-9E7AD5C004CC}"/>
              </a:ext>
            </a:extLst>
          </p:cNvPr>
          <p:cNvSpPr>
            <a:spLocks noGrp="1"/>
          </p:cNvSpPr>
          <p:nvPr>
            <p:ph idx="1"/>
          </p:nvPr>
        </p:nvSpPr>
        <p:spPr/>
        <p:txBody>
          <a:bodyPr/>
          <a:lstStyle/>
          <a:p>
            <a:pPr>
              <a:buFont typeface="Wingdings" panose="05000000000000000000" pitchFamily="2" charset="2"/>
              <a:buChar char="q"/>
            </a:pPr>
            <a:r>
              <a:rPr lang="en-IN" dirty="0"/>
              <a:t>Defined a custom weight function which will determine the contribution of the individual tweet sentiment polarity into the overall sentiment polarity.</a:t>
            </a:r>
          </a:p>
          <a:p>
            <a:pPr>
              <a:buFont typeface="Wingdings" panose="05000000000000000000" pitchFamily="2" charset="2"/>
              <a:buChar char="q"/>
            </a:pPr>
            <a:r>
              <a:rPr lang="en-IN" dirty="0"/>
              <a:t>Overall sentiment for a phase is calculated as weighted average of individual tweet sentiment polarity.</a:t>
            </a:r>
          </a:p>
          <a:p>
            <a:pPr>
              <a:buFont typeface="Wingdings" panose="05000000000000000000" pitchFamily="2" charset="2"/>
              <a:buChar char="q"/>
            </a:pPr>
            <a:r>
              <a:rPr lang="en-IN" dirty="0"/>
              <a:t>Positive, Negative, Strongly Negative , Weakly Positive etc. percentage are also calculated with the help of weights of tweets.</a:t>
            </a:r>
          </a:p>
        </p:txBody>
      </p:sp>
    </p:spTree>
    <p:extLst>
      <p:ext uri="{BB962C8B-B14F-4D97-AF65-F5344CB8AC3E}">
        <p14:creationId xmlns:p14="http://schemas.microsoft.com/office/powerpoint/2010/main" val="4285049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E3801-EC97-4C5C-9497-E6229972A43C}"/>
              </a:ext>
            </a:extLst>
          </p:cNvPr>
          <p:cNvSpPr>
            <a:spLocks noGrp="1"/>
          </p:cNvSpPr>
          <p:nvPr>
            <p:ph type="title"/>
          </p:nvPr>
        </p:nvSpPr>
        <p:spPr/>
        <p:txBody>
          <a:bodyPr/>
          <a:lstStyle/>
          <a:p>
            <a:r>
              <a:rPr lang="en-IN" dirty="0"/>
              <a:t>Visualization using Cognos dashboard in Watson Studio</a:t>
            </a:r>
          </a:p>
        </p:txBody>
      </p:sp>
      <p:sp>
        <p:nvSpPr>
          <p:cNvPr id="3" name="Content Placeholder 2">
            <a:extLst>
              <a:ext uri="{FF2B5EF4-FFF2-40B4-BE49-F238E27FC236}">
                <a16:creationId xmlns:a16="http://schemas.microsoft.com/office/drawing/2014/main" id="{68E0D905-2C22-4417-B17C-F66836CF0DBE}"/>
              </a:ext>
            </a:extLst>
          </p:cNvPr>
          <p:cNvSpPr>
            <a:spLocks noGrp="1"/>
          </p:cNvSpPr>
          <p:nvPr>
            <p:ph idx="1"/>
          </p:nvPr>
        </p:nvSpPr>
        <p:spPr/>
        <p:txBody>
          <a:bodyPr/>
          <a:lstStyle/>
          <a:p>
            <a:pPr>
              <a:buFont typeface="Wingdings" panose="05000000000000000000" pitchFamily="2" charset="2"/>
              <a:buChar char="Ø"/>
            </a:pPr>
            <a:r>
              <a:rPr lang="en-IN" dirty="0"/>
              <a:t>With the help of Cognos dashboard, we plotted the csv file for percentage of different sentiment categories ,viz. ,positive , negative etc. for each of the different phases using pie chart.</a:t>
            </a:r>
          </a:p>
          <a:p>
            <a:pPr>
              <a:buFont typeface="Wingdings" panose="05000000000000000000" pitchFamily="2" charset="2"/>
              <a:buChar char="Ø"/>
            </a:pPr>
            <a:r>
              <a:rPr lang="en-IN" dirty="0"/>
              <a:t>We plotted the tweets’ individual sentiment against their timestamp of arrival using line chart.</a:t>
            </a:r>
          </a:p>
          <a:p>
            <a:pPr>
              <a:buFont typeface="Wingdings" panose="05000000000000000000" pitchFamily="2" charset="2"/>
              <a:buChar char="Ø"/>
            </a:pPr>
            <a:r>
              <a:rPr lang="en-IN" dirty="0"/>
              <a:t>We plotted the overall sentiment value for different phases using a line chart to show the variation of public sentiment towards the lockdown</a:t>
            </a:r>
          </a:p>
        </p:txBody>
      </p:sp>
    </p:spTree>
    <p:extLst>
      <p:ext uri="{BB962C8B-B14F-4D97-AF65-F5344CB8AC3E}">
        <p14:creationId xmlns:p14="http://schemas.microsoft.com/office/powerpoint/2010/main" val="2982025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111</TotalTime>
  <Words>521</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Century Gothic</vt:lpstr>
      <vt:lpstr>Courier New</vt:lpstr>
      <vt:lpstr>Times New Roman</vt:lpstr>
      <vt:lpstr>Wingdings</vt:lpstr>
      <vt:lpstr>Wingdings 3</vt:lpstr>
      <vt:lpstr>Ion</vt:lpstr>
      <vt:lpstr>Problem Statement : Sentiment Analysis of COVID-19 Tweets – Visualization Dashboard </vt:lpstr>
      <vt:lpstr> OUR TEAM(SKIT college, Jaipur.) </vt:lpstr>
      <vt:lpstr>Technology stack </vt:lpstr>
      <vt:lpstr>Process Flow</vt:lpstr>
      <vt:lpstr>Hydrating Coronavirus related tweets by IEEE using twarc </vt:lpstr>
      <vt:lpstr>Sentiment Analysis using TextBlob</vt:lpstr>
      <vt:lpstr>Overall Sentiment Analysis for different Phases</vt:lpstr>
      <vt:lpstr>Visualization using Cognos dashboard in Watson Studio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 Sentiment Analysis of COVID-19 Tweets – Visualization Dashboard </dc:title>
  <dc:creator>Raghav Agrawal</dc:creator>
  <cp:lastModifiedBy>Raghav Agrawal</cp:lastModifiedBy>
  <cp:revision>12</cp:revision>
  <dcterms:created xsi:type="dcterms:W3CDTF">2020-07-15T15:01:38Z</dcterms:created>
  <dcterms:modified xsi:type="dcterms:W3CDTF">2020-07-15T16:52:38Z</dcterms:modified>
</cp:coreProperties>
</file>