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9" r:id="rId2"/>
    <p:sldId id="328" r:id="rId3"/>
    <p:sldId id="354" r:id="rId4"/>
    <p:sldId id="331" r:id="rId5"/>
    <p:sldId id="332" r:id="rId6"/>
    <p:sldId id="333" r:id="rId7"/>
    <p:sldId id="334" r:id="rId8"/>
    <p:sldId id="347" r:id="rId9"/>
    <p:sldId id="336" r:id="rId10"/>
    <p:sldId id="350" r:id="rId11"/>
    <p:sldId id="356" r:id="rId12"/>
    <p:sldId id="3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3" autoAdjust="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ROHM\DCDC_EVK_Testing\04_Binhduong_BD95841MUVEVK-101\Measurement\20140310\BD95841MUVEVK-101_Circuit_Quiescent_Current_Measur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ROJECTS\ROHM\DCDC_EVK_Testing\04_Binhduong_BD95841MUVEVK-101\Measurement\20140310\BD95841MUV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ICC With SMAJ12A</c:v>
          </c:tx>
          <c:spPr>
            <a:ln w="254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'BD95841MUVEVK-101'!$B$1:$AF$1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'BD95841MUVEVK-101'!$B$3:$AF$3</c:f>
              <c:numCache>
                <c:formatCode>#,##0.0</c:formatCode>
                <c:ptCount val="31"/>
                <c:pt idx="0">
                  <c:v>0</c:v>
                </c:pt>
                <c:pt idx="1">
                  <c:v>6.9999999999999999E-4</c:v>
                </c:pt>
                <c:pt idx="2">
                  <c:v>2.5000000000000001E-3</c:v>
                </c:pt>
                <c:pt idx="3">
                  <c:v>5.4000000000000003E-3</c:v>
                </c:pt>
                <c:pt idx="4">
                  <c:v>2.7600000000000003E-2</c:v>
                </c:pt>
                <c:pt idx="5">
                  <c:v>0.10199999999999999</c:v>
                </c:pt>
                <c:pt idx="6">
                  <c:v>0.35099999999999998</c:v>
                </c:pt>
                <c:pt idx="7">
                  <c:v>0.6</c:v>
                </c:pt>
                <c:pt idx="8">
                  <c:v>0.81</c:v>
                </c:pt>
                <c:pt idx="9">
                  <c:v>0.95</c:v>
                </c:pt>
                <c:pt idx="10">
                  <c:v>1.0960000000000001</c:v>
                </c:pt>
                <c:pt idx="11">
                  <c:v>1.2410000000000001</c:v>
                </c:pt>
                <c:pt idx="12">
                  <c:v>5.25</c:v>
                </c:pt>
                <c:pt idx="13">
                  <c:v>15.58</c:v>
                </c:pt>
                <c:pt idx="14">
                  <c:v>16.27</c:v>
                </c:pt>
                <c:pt idx="15">
                  <c:v>16.559999999999999</c:v>
                </c:pt>
                <c:pt idx="16">
                  <c:v>16.77</c:v>
                </c:pt>
                <c:pt idx="17">
                  <c:v>16.93</c:v>
                </c:pt>
                <c:pt idx="18">
                  <c:v>17.05</c:v>
                </c:pt>
                <c:pt idx="19">
                  <c:v>17.14</c:v>
                </c:pt>
                <c:pt idx="20">
                  <c:v>17.2</c:v>
                </c:pt>
                <c:pt idx="21">
                  <c:v>17.25</c:v>
                </c:pt>
                <c:pt idx="22">
                  <c:v>17.27</c:v>
                </c:pt>
                <c:pt idx="23">
                  <c:v>17.28</c:v>
                </c:pt>
                <c:pt idx="24">
                  <c:v>17.260000000000002</c:v>
                </c:pt>
                <c:pt idx="25">
                  <c:v>17.21</c:v>
                </c:pt>
                <c:pt idx="26">
                  <c:v>17.149999999999999</c:v>
                </c:pt>
                <c:pt idx="27">
                  <c:v>17.09</c:v>
                </c:pt>
                <c:pt idx="28">
                  <c:v>36.5</c:v>
                </c:pt>
                <c:pt idx="29">
                  <c:v>96</c:v>
                </c:pt>
                <c:pt idx="30">
                  <c:v>160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006416"/>
        <c:axId val="153755416"/>
      </c:scatterChart>
      <c:valAx>
        <c:axId val="154006416"/>
        <c:scaling>
          <c:orientation val="minMax"/>
          <c:max val="1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VCC (V)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3755416"/>
        <c:crosses val="autoZero"/>
        <c:crossBetween val="midCat"/>
        <c:majorUnit val="1"/>
        <c:minorUnit val="0.2"/>
      </c:valAx>
      <c:valAx>
        <c:axId val="153755416"/>
        <c:scaling>
          <c:orientation val="minMax"/>
          <c:max val="16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ICC (mA)</a:t>
                </a:r>
              </a:p>
            </c:rich>
          </c:tx>
          <c:layout/>
          <c:overlay val="0"/>
        </c:title>
        <c:numFmt formatCode="#,##0.0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4006416"/>
        <c:crosses val="autoZero"/>
        <c:crossBetween val="midCat"/>
        <c:majorUnit val="10"/>
        <c:minorUnit val="2"/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With SMAJ12A, LED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'BD95841MUVEVK-101'!$D$3:$D$19</c:f>
              <c:numCache>
                <c:formatCode>#,##0.00</c:formatCode>
                <c:ptCount val="17"/>
                <c:pt idx="0" formatCode="General">
                  <c:v>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  <c:pt idx="5">
                  <c:v>1250</c:v>
                </c:pt>
                <c:pt idx="6">
                  <c:v>1500</c:v>
                </c:pt>
                <c:pt idx="7">
                  <c:v>1750</c:v>
                </c:pt>
                <c:pt idx="8">
                  <c:v>2000</c:v>
                </c:pt>
                <c:pt idx="9">
                  <c:v>2250</c:v>
                </c:pt>
                <c:pt idx="10">
                  <c:v>2500</c:v>
                </c:pt>
                <c:pt idx="11">
                  <c:v>2750</c:v>
                </c:pt>
                <c:pt idx="12">
                  <c:v>3000</c:v>
                </c:pt>
                <c:pt idx="13">
                  <c:v>3250</c:v>
                </c:pt>
                <c:pt idx="14">
                  <c:v>3500</c:v>
                </c:pt>
                <c:pt idx="15">
                  <c:v>3750</c:v>
                </c:pt>
                <c:pt idx="16">
                  <c:v>4000</c:v>
                </c:pt>
              </c:numCache>
            </c:numRef>
          </c:xVal>
          <c:yVal>
            <c:numRef>
              <c:f>'BD95841MUVEVK-101'!$G$3:$G$19</c:f>
              <c:numCache>
                <c:formatCode>#,##0.00</c:formatCode>
                <c:ptCount val="17"/>
                <c:pt idx="0" formatCode="General">
                  <c:v>0</c:v>
                </c:pt>
                <c:pt idx="1">
                  <c:v>79.3</c:v>
                </c:pt>
                <c:pt idx="2">
                  <c:v>86.7</c:v>
                </c:pt>
                <c:pt idx="3">
                  <c:v>87.5</c:v>
                </c:pt>
                <c:pt idx="4">
                  <c:v>89.1</c:v>
                </c:pt>
                <c:pt idx="5">
                  <c:v>89.3</c:v>
                </c:pt>
                <c:pt idx="6">
                  <c:v>89.5</c:v>
                </c:pt>
                <c:pt idx="7">
                  <c:v>89.5</c:v>
                </c:pt>
                <c:pt idx="8">
                  <c:v>89.2</c:v>
                </c:pt>
                <c:pt idx="9">
                  <c:v>89</c:v>
                </c:pt>
                <c:pt idx="10">
                  <c:v>88.7</c:v>
                </c:pt>
                <c:pt idx="11">
                  <c:v>88.3</c:v>
                </c:pt>
                <c:pt idx="12">
                  <c:v>87.9</c:v>
                </c:pt>
                <c:pt idx="13">
                  <c:v>87.4</c:v>
                </c:pt>
                <c:pt idx="14">
                  <c:v>86.8</c:v>
                </c:pt>
                <c:pt idx="15">
                  <c:v>86.3</c:v>
                </c:pt>
                <c:pt idx="16">
                  <c:v>85.7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14768"/>
        <c:axId val="153815664"/>
      </c:scatterChart>
      <c:valAx>
        <c:axId val="153814768"/>
        <c:scaling>
          <c:orientation val="minMax"/>
          <c:max val="40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/>
                  <a:t>I</a:t>
                </a:r>
                <a:r>
                  <a:rPr lang="en-US" sz="1400"/>
                  <a:t>OUT</a:t>
                </a:r>
                <a:r>
                  <a:rPr lang="en-US"/>
                  <a:t> (mA)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3815664"/>
        <c:crosses val="autoZero"/>
        <c:crossBetween val="midCat"/>
        <c:majorUnit val="500"/>
        <c:minorUnit val="50"/>
      </c:valAx>
      <c:valAx>
        <c:axId val="153815664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153814768"/>
        <c:crosses val="autoZero"/>
        <c:crossBetween val="midCat"/>
        <c:majorUnit val="10"/>
        <c:minorUnit val="2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0500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BD95841MUVEVK-101 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March 10th</a:t>
            </a:r>
            <a:r>
              <a:rPr lang="en-US" sz="2400" b="1" i="1" dirty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=12V,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2736" y="2834537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2736" y="4389908"/>
            <a:ext cx="230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057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=10uF (x2)+ 0.1uF,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81467" y="3422825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711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Input Voltage Ripple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=12V,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=10uF (x2)+ 0.1uF,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=4A)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94561"/>
            <a:ext cx="5334000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83675" y="2643555"/>
            <a:ext cx="228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RMS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106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Rigol DS1102E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RP1001C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Testing procedure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Connect DC Supply to: [+]V</a:t>
            </a:r>
            <a:r>
              <a:rPr lang="en-US" sz="2000" baseline="-25000" dirty="0"/>
              <a:t>IN</a:t>
            </a:r>
            <a:r>
              <a:rPr lang="en-US" sz="2000" dirty="0"/>
              <a:t>(TP1) and [-]</a:t>
            </a:r>
            <a:r>
              <a:rPr lang="en-US" sz="2000" dirty="0" smtClean="0"/>
              <a:t>GND(TP3) </a:t>
            </a:r>
            <a:r>
              <a:rPr lang="en-US" sz="2000" dirty="0"/>
              <a:t>when EN is off. Set output of DC Supply in range from </a:t>
            </a:r>
            <a:r>
              <a:rPr lang="en-US" sz="2000" dirty="0" smtClean="0"/>
              <a:t>7.5V </a:t>
            </a:r>
            <a:r>
              <a:rPr lang="en-US" sz="2000" dirty="0"/>
              <a:t>to </a:t>
            </a:r>
            <a:r>
              <a:rPr lang="en-US" sz="2000" dirty="0" smtClean="0"/>
              <a:t>15V </a:t>
            </a:r>
            <a:r>
              <a:rPr lang="en-US" sz="2000" dirty="0"/>
              <a:t>and turn it on.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Connect Electronic Load to: [+]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(TP2) </a:t>
            </a:r>
            <a:r>
              <a:rPr lang="en-US" sz="2000" dirty="0"/>
              <a:t>and [-]GND(TP4). Power on Electronic Load, set input of Electronic Load  to </a:t>
            </a:r>
            <a:r>
              <a:rPr lang="en-US" sz="2000" dirty="0" smtClean="0"/>
              <a:t>4A </a:t>
            </a:r>
            <a:r>
              <a:rPr lang="en-US" sz="2000" dirty="0"/>
              <a:t>and 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Move J1 header to turn EN on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= 7.5V  ~ 15V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4A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3.265V ~ 3.317V. </a:t>
            </a:r>
            <a:r>
              <a:rPr lang="en-US" sz="2000" b="1" dirty="0" smtClean="0"/>
              <a:t>Test passed.</a:t>
            </a:r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15V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original diode D1</a:t>
            </a:r>
            <a:r>
              <a:rPr lang="en-US" sz="2000" dirty="0"/>
              <a:t>: SMAJ12A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 MAX</a:t>
            </a:r>
            <a:r>
              <a:rPr lang="en-US" sz="2000" dirty="0" smtClean="0"/>
              <a:t>= 86.4A</a:t>
            </a:r>
          </a:p>
          <a:p>
            <a:pPr marL="7429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17.6V &gt;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(15.2V)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125222" y="337456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222" y="437673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0-15V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SMAJ12A and LED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913814"/>
              </p:ext>
            </p:extLst>
          </p:nvPr>
        </p:nvGraphicFramePr>
        <p:xfrm>
          <a:off x="3611880" y="2138047"/>
          <a:ext cx="7970520" cy="458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12V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3.3V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With SMAJ12A and </a:t>
            </a:r>
            <a:r>
              <a:rPr lang="en-US" sz="2000" dirty="0" smtClean="0"/>
              <a:t>LED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148500"/>
              </p:ext>
            </p:extLst>
          </p:nvPr>
        </p:nvGraphicFramePr>
        <p:xfrm>
          <a:off x="3903345" y="2060257"/>
          <a:ext cx="7679055" cy="453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 </a:t>
            </a:r>
            <a:r>
              <a:rPr lang="en-US" sz="2400" dirty="0" smtClean="0">
                <a:sym typeface="Wingdings" panose="05000000000000000000" pitchFamily="2" charset="2"/>
              </a:rPr>
              <a:t> 4A)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19744" y="29619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9744" y="4061992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0"/>
            <a:ext cx="5334744" cy="38105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30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=3.3V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=4A </a:t>
            </a:r>
            <a:r>
              <a:rPr lang="en-US" sz="2400" dirty="0" smtClean="0">
                <a:sym typeface="Wingdings" panose="05000000000000000000" pitchFamily="2" charset="2"/>
              </a:rPr>
              <a:t> 0)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1647" y="298213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50mV/Div.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647" y="3732280"/>
            <a:ext cx="22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2A/Div. (DC)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(V</a:t>
            </a:r>
            <a:r>
              <a:rPr lang="en-US" sz="2400" baseline="-25000" dirty="0"/>
              <a:t>IN</a:t>
            </a:r>
            <a:r>
              <a:rPr lang="en-US" sz="2400" dirty="0"/>
              <a:t>=12V, V</a:t>
            </a:r>
            <a:r>
              <a:rPr lang="en-US" sz="2400" baseline="-25000" dirty="0"/>
              <a:t>OUT</a:t>
            </a:r>
            <a:r>
              <a:rPr lang="en-US" sz="2400" dirty="0"/>
              <a:t>=3.3V,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=4A)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2194562"/>
            <a:ext cx="5334744" cy="3810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7072" y="2868827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7072" y="4326956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2014-03-19T03:37:49Z</dcterms:modified>
</cp:coreProperties>
</file>