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9" r:id="rId2"/>
    <p:sldId id="328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5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636" autoAdjust="0"/>
    <p:restoredTop sz="94643" autoAdjust="0"/>
  </p:normalViewPr>
  <p:slideViewPr>
    <p:cSldViewPr snapToGrid="0" snapToObjects="1">
      <p:cViewPr>
        <p:scale>
          <a:sx n="125" d="100"/>
          <a:sy n="125" d="100"/>
        </p:scale>
        <p:origin x="-108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3024" y="-11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0C8E-8E4A-7449-95A4-74879F852C96}" type="datetime1">
              <a:rPr lang="en-US" smtClean="0"/>
              <a:pPr/>
              <a:t>12/26/2013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9295-E1A5-744D-AF22-C8F111A39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4194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9/17/13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F8256-DCD7-F041-80C9-79D1937305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6631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394-4BE0-CA49-8C9B-50F838956518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569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FB5-4495-1A40-A582-C70695C99E08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9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B20-AE7E-D74F-8397-3C8267272BB4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38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D392-1C2D-0D4C-9085-496590DF94D6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391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E9C2-9C0A-5B4D-BCA4-3979C49D3DDD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806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8D7-56FE-FD4C-9F95-5225154E2265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438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46-0D4B-8548-9A7C-A6D740ACBD79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2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245D-82A2-3746-AB7E-445CE53AC312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569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A72-A7E4-174D-827A-3E2C2C2C1830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977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0DD-1CB0-9442-92A9-4D7023A53447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391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BD21-2028-F444-8BE0-D98C4A87151D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161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87B6-F4B7-324C-B520-10B73BB0C8BB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428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47342A47-841A-6341-8EAE-CC54B7D6EC9A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" y="2689650"/>
            <a:ext cx="113258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 and Thermal Simulation Study for BD95841MUV Board</a:t>
            </a:r>
          </a:p>
          <a:p>
            <a:r>
              <a:rPr lang="en-US" sz="2400" b="1" i="1" dirty="0" smtClean="0"/>
              <a:t>December 26</a:t>
            </a:r>
            <a:r>
              <a:rPr lang="en-US" sz="2400" b="1" i="1" baseline="30000" dirty="0" smtClean="0"/>
              <a:t>th</a:t>
            </a:r>
            <a:r>
              <a:rPr lang="en-US" sz="2400" b="1" i="1" dirty="0" smtClean="0"/>
              <a:t>, </a:t>
            </a:r>
            <a:r>
              <a:rPr lang="en-US" sz="2400" b="1" i="1" dirty="0"/>
              <a:t>2013</a:t>
            </a:r>
          </a:p>
          <a:p>
            <a:r>
              <a:rPr lang="en-US" sz="2400" b="1" i="1" dirty="0"/>
              <a:t>Hosted by: </a:t>
            </a:r>
            <a:r>
              <a:rPr lang="en-US" sz="2400" b="1" i="1" dirty="0" err="1"/>
              <a:t>Xuan</a:t>
            </a:r>
            <a:r>
              <a:rPr lang="en-US" sz="2400" b="1" i="1" dirty="0"/>
              <a:t> Dang</a:t>
            </a:r>
          </a:p>
          <a:p>
            <a:endParaRPr lang="en-US" sz="2400" b="1" i="1" dirty="0"/>
          </a:p>
          <a:p>
            <a:endParaRPr lang="en-US" sz="2400" b="1" i="1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34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4135" y="1940397"/>
            <a:ext cx="5265625" cy="412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38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 Drop analysis for SW@4A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2530569" y="3438307"/>
            <a:ext cx="1433135" cy="7145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61630" y="2802029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Source U1 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8191929" y="4427306"/>
            <a:ext cx="545671" cy="3929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37600" y="4235163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Load L1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6978770" y="3217528"/>
            <a:ext cx="1758830" cy="14062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83009" y="2940529"/>
            <a:ext cx="221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Solder-shorted ZX1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4834" y="6154321"/>
            <a:ext cx="10777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DC Drop 0.4 mV &lt; 70mV (2% tolerance of assumption voltage 3.5V)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Copper planes for  SW is OK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4460" y="1874966"/>
            <a:ext cx="7162944" cy="395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6561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Density analysis for VOUT 3.3V@4A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221932" y="2610643"/>
            <a:ext cx="1882140" cy="19680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9258" y="2472143"/>
            <a:ext cx="975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Source L1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7724476" y="2181337"/>
            <a:ext cx="1400697" cy="626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25173" y="1940397"/>
            <a:ext cx="877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Load TP2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640" y="5928083"/>
            <a:ext cx="10665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Current Density 36.8 </a:t>
            </a:r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/mil</a:t>
            </a:r>
            <a:r>
              <a:rPr lang="en-US" sz="16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&lt; 40mA/mil</a:t>
            </a:r>
            <a:r>
              <a:rPr lang="en-US" sz="16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(This rule limit 10 Celsius degree of temperature rise above ambient)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Copper planes for VOUT is OK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2714" y="1940397"/>
            <a:ext cx="7064886" cy="3929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549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 Drop analysis for VOUT 3.3V@4A</a:t>
            </a:r>
            <a:endParaRPr lang="en-US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18260" y="2388679"/>
            <a:ext cx="1965963" cy="484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9600" y="2111680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Source L1 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7848600" y="2111679"/>
            <a:ext cx="1470660" cy="63437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319260" y="1874869"/>
            <a:ext cx="847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Load TP2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9949" y="5974367"/>
            <a:ext cx="8358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DC Drop 1.4 mV &lt; 66mV (2% tolerance of 3.3V)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Copper planes for VOUT is OK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2646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226986" y="2822660"/>
            <a:ext cx="21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VOUT 20mV/div (AC)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6986" y="5558751"/>
            <a:ext cx="143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SW 5V/div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609600" y="1940397"/>
            <a:ext cx="8686800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457200" lvl="0" indent="-228600">
              <a:lnSpc>
                <a:spcPts val="2500"/>
              </a:lnSpc>
              <a:buFont typeface="+mj-lt"/>
              <a:buAutoNum type="alphaLcPeriod"/>
            </a:pPr>
            <a:r>
              <a:rPr lang="en-US" sz="1600" b="1" dirty="0" smtClean="0">
                <a:solidFill>
                  <a:srgbClr val="00CC00"/>
                </a:solidFill>
                <a:ea typeface="ＭＳ Ｐゴシック" pitchFamily="-48" charset="-128"/>
              </a:rPr>
              <a:t>Environment conditions </a:t>
            </a:r>
          </a:p>
          <a:p>
            <a:pPr marL="1257300" lvl="1" indent="285750"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Air Temperature : 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25 </a:t>
            </a:r>
            <a:r>
              <a:rPr lang="en-US" sz="1400" b="1" baseline="30000" dirty="0" smtClean="0">
                <a:solidFill>
                  <a:srgbClr val="000000"/>
                </a:solidFill>
                <a:ea typeface="ＭＳ Ｐゴシック" pitchFamily="-48" charset="-128"/>
              </a:rPr>
              <a:t>0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C , 35 </a:t>
            </a:r>
            <a:r>
              <a:rPr lang="en-US" sz="1400" b="1" baseline="30000" dirty="0" smtClean="0">
                <a:solidFill>
                  <a:srgbClr val="000000"/>
                </a:solidFill>
                <a:ea typeface="ＭＳ Ｐゴシック" pitchFamily="-48" charset="-128"/>
              </a:rPr>
              <a:t>0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C and 45 </a:t>
            </a:r>
            <a:r>
              <a:rPr lang="en-US" sz="1400" b="1" baseline="30000" dirty="0" smtClean="0">
                <a:solidFill>
                  <a:srgbClr val="000000"/>
                </a:solidFill>
                <a:ea typeface="ＭＳ Ｐゴシック" pitchFamily="-48" charset="-128"/>
              </a:rPr>
              <a:t>0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C</a:t>
            </a:r>
          </a:p>
          <a:p>
            <a:pPr marL="1257300" lvl="1" indent="285750"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Air Pressure: 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1 </a:t>
            </a:r>
            <a:r>
              <a:rPr lang="en-US" sz="1400" b="1" dirty="0" err="1" smtClean="0">
                <a:solidFill>
                  <a:srgbClr val="000000"/>
                </a:solidFill>
                <a:ea typeface="ＭＳ Ｐゴシック" pitchFamily="-48" charset="-128"/>
              </a:rPr>
              <a:t>atm</a:t>
            </a:r>
            <a:endParaRPr lang="en-US" sz="1400" b="1" dirty="0" smtClean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1257300" lvl="1" indent="285750"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Gravity: 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1</a:t>
            </a:r>
          </a:p>
          <a:p>
            <a:pPr marL="1257300" lvl="1" indent="285750"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Humidity ratio: 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0.5%</a:t>
            </a:r>
          </a:p>
          <a:p>
            <a:pPr marL="1257300" lvl="1" indent="285750"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No incoming air flow  (</a:t>
            </a:r>
            <a:r>
              <a:rPr lang="en-US" sz="1400" b="1" dirty="0">
                <a:solidFill>
                  <a:srgbClr val="0000CC"/>
                </a:solidFill>
                <a:ea typeface="ＭＳ Ｐゴシック" pitchFamily="-48" charset="-128"/>
              </a:rPr>
              <a:t>Natural convection)</a:t>
            </a:r>
          </a:p>
          <a:p>
            <a:pPr marL="1257300" lvl="1" indent="285750"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Emissivity of board: 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1</a:t>
            </a:r>
          </a:p>
          <a:p>
            <a:pPr marL="1257300" lvl="1" indent="285750"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Board location 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: single board</a:t>
            </a:r>
          </a:p>
          <a:p>
            <a:pPr marL="1257300" lvl="1" indent="285750"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System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: closed</a:t>
            </a:r>
          </a:p>
        </p:txBody>
      </p:sp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226986" y="2822660"/>
            <a:ext cx="21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VOUT 20mV/div (AC)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6986" y="5558751"/>
            <a:ext cx="143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SW 5V/div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609600" y="1940397"/>
            <a:ext cx="8686800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indent="-342900">
              <a:lnSpc>
                <a:spcPts val="2500"/>
              </a:lnSpc>
              <a:buFont typeface="+mj-lt"/>
              <a:buAutoNum type="alphaLcPeriod" startAt="2"/>
            </a:pPr>
            <a:r>
              <a:rPr lang="en-US" sz="1600" b="1" dirty="0" smtClean="0">
                <a:solidFill>
                  <a:srgbClr val="00CC00"/>
                </a:solidFill>
                <a:ea typeface="ＭＳ Ｐゴシック" pitchFamily="-48" charset="-128"/>
              </a:rPr>
              <a:t>Component properties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065040"/>
              </p:ext>
            </p:extLst>
          </p:nvPr>
        </p:nvGraphicFramePr>
        <p:xfrm>
          <a:off x="928662" y="2423160"/>
          <a:ext cx="8001057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006"/>
                <a:gridCol w="1466392"/>
                <a:gridCol w="1203960"/>
                <a:gridCol w="1264920"/>
                <a:gridCol w="1218269"/>
                <a:gridCol w="1333510"/>
              </a:tblGrid>
              <a:tr h="37084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CC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BD96841MUV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CC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SPM6530T-3R3M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CC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RB085B-30TL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CC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(Diode</a:t>
                      </a:r>
                      <a:r>
                        <a:rPr lang="en-US" sz="1050" b="1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 D3)</a:t>
                      </a:r>
                      <a:endParaRPr lang="en-US" sz="1050" b="1" kern="1200" dirty="0" smtClean="0">
                        <a:solidFill>
                          <a:srgbClr val="0000CC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CC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SML-310MTT86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CC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SST2222AT116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Number of pins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Pin length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0.024”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0.134”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0.063”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0.032”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0.05”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Pin width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0.010”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0.073”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0.019”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0.032”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0.04”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Pin thickness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0.0086614”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0.006”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0.005”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Pin thermal conductivity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223.031</a:t>
                      </a:r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Btu/</a:t>
                      </a:r>
                      <a:r>
                        <a:rPr lang="en-US" sz="1050" b="1" dirty="0" err="1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hrftF</a:t>
                      </a:r>
                      <a:endParaRPr lang="en-US" sz="1050" b="1" kern="1200" dirty="0" smtClean="0">
                        <a:solidFill>
                          <a:srgbClr val="000000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223.031</a:t>
                      </a:r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Btu/</a:t>
                      </a:r>
                      <a:r>
                        <a:rPr lang="en-US" sz="1050" b="1" dirty="0" err="1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hrftF</a:t>
                      </a:r>
                      <a:endParaRPr lang="en-US" sz="1050" b="1" kern="1200" dirty="0" smtClean="0">
                        <a:solidFill>
                          <a:srgbClr val="000000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223.031</a:t>
                      </a:r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Btu/</a:t>
                      </a:r>
                      <a:r>
                        <a:rPr lang="en-US" sz="1050" b="1" dirty="0" err="1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hrftF</a:t>
                      </a:r>
                      <a:endParaRPr lang="en-US" sz="1050" b="1" kern="1200" dirty="0" smtClean="0">
                        <a:solidFill>
                          <a:srgbClr val="000000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050" b="1" kern="1200" dirty="0" smtClean="0">
                        <a:solidFill>
                          <a:srgbClr val="000000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223.031</a:t>
                      </a:r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Btu/</a:t>
                      </a:r>
                      <a:r>
                        <a:rPr lang="en-US" sz="1050" b="1" dirty="0" err="1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hrftF</a:t>
                      </a:r>
                      <a:endParaRPr lang="en-US" sz="1050" b="1" kern="1200" dirty="0" smtClean="0">
                        <a:solidFill>
                          <a:srgbClr val="000000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050" b="1" kern="1200" dirty="0" smtClean="0">
                        <a:solidFill>
                          <a:srgbClr val="000000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223.031</a:t>
                      </a:r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Btu/</a:t>
                      </a:r>
                      <a:r>
                        <a:rPr lang="en-US" sz="1050" b="1" dirty="0" err="1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hrftF</a:t>
                      </a:r>
                      <a:endParaRPr lang="en-US" sz="1050" b="1" kern="1200" dirty="0" smtClean="0">
                        <a:solidFill>
                          <a:srgbClr val="000000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050" b="1" kern="1200" dirty="0" smtClean="0">
                        <a:solidFill>
                          <a:srgbClr val="000000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Max. power dissipation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1.7216 </a:t>
                      </a:r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W (at Vin=7.5V)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1.616 </a:t>
                      </a:r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W (at Vin=12V)</a:t>
                      </a:r>
                    </a:p>
                    <a:p>
                      <a:pPr marL="0" algn="l" defTabSz="914400" rtl="0" eaLnBrk="1" latinLnBrk="0" hangingPunct="1"/>
                      <a:endParaRPr lang="en-US" sz="1050" b="1" kern="1200" dirty="0" smtClean="0">
                        <a:solidFill>
                          <a:srgbClr val="000000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050" b="1" kern="1200" dirty="0" smtClean="0">
                        <a:solidFill>
                          <a:srgbClr val="000000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0.4752</a:t>
                      </a:r>
                      <a:r>
                        <a:rPr lang="en-US" sz="105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 </a:t>
                      </a:r>
                      <a:r>
                        <a:rPr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1.92W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0.044W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0.012 W</a:t>
                      </a:r>
                    </a:p>
                    <a:p>
                      <a:pPr marL="0" algn="l" defTabSz="914400" rtl="0" eaLnBrk="1" latinLnBrk="0" hangingPunct="1"/>
                      <a:endParaRPr lang="en-US" sz="1050" b="1" kern="1200" dirty="0" smtClean="0">
                        <a:solidFill>
                          <a:srgbClr val="000000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6283" y="2217481"/>
            <a:ext cx="3965432" cy="376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7909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25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BD95841MUV is 1.7216  W (at VIN=7.5V)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exclude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SPM6530T-3R3M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0.4752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38.6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BD95841MUV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1.7216 W @VIN=7.5V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57.9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19479" y="3885724"/>
            <a:ext cx="630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41.1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BD95841MUV ( about 57.9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13521" y="3993446"/>
            <a:ext cx="3300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56989" y="3546246"/>
            <a:ext cx="39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94961" y="3653968"/>
            <a:ext cx="2957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37.8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4650" y="2162008"/>
            <a:ext cx="4140112" cy="379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7909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35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BD95841MUV is 1.7216  W (at VIN=7.5V)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exclude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SPM6530T-3R3M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0.4752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45.2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BD95841MUV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1.7216 W @VIN=7.5V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64.5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47.6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BD95841MUV ( about 64.5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94961" y="3653968"/>
            <a:ext cx="2957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44.3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9479" y="3885724"/>
            <a:ext cx="630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3521" y="3993446"/>
            <a:ext cx="3300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56989" y="3546246"/>
            <a:ext cx="39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7091" y="2146201"/>
            <a:ext cx="4217845" cy="375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-17969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45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BD95841MUV is 1.7216  W (at VIN=7.5V)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exclude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SPM6530T-3R3M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0.4752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51.8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BD95841MUV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1.7216 W @VIN=7.5V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71.1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54.3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BD95841MUV ( about 71.1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94961" y="3653968"/>
            <a:ext cx="2957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51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9479" y="3885724"/>
            <a:ext cx="630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3521" y="3993446"/>
            <a:ext cx="3300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56989" y="3546246"/>
            <a:ext cx="39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4930" y="2151779"/>
            <a:ext cx="4160622" cy="384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-17969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25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BD95841MUV is 1.7216  W (at VIN=7.5V)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SPM6530T-3R3M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0.4752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61.6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BD95841MUV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1.7216 W @VIN=7.5V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80.6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63.7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BD95841MUV ( about 80.6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37401" y="3669091"/>
            <a:ext cx="2957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Max. power dissipation: 1.92 W</a:t>
            </a:r>
            <a:endParaRPr lang="en-US" sz="1100" b="1" dirty="0" smtClean="0">
              <a:solidFill>
                <a:srgbClr val="00B0F0"/>
              </a:solidFill>
              <a:ea typeface="ＭＳ Ｐゴシック" pitchFamily="-48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64.5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9479" y="3885724"/>
            <a:ext cx="630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3521" y="3993446"/>
            <a:ext cx="3300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56989" y="3546246"/>
            <a:ext cx="39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4518" y="2138766"/>
            <a:ext cx="4280439" cy="385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-17969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35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BD95841MUV is 1.7216  W (at VIN=7.5V)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SPM6530T-3R3M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0.4752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67.8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BD95841MUV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1.7216 W @VIN=7.5V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86.9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69.9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BD95841MUV ( about 86.9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37401" y="3669091"/>
            <a:ext cx="2957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Max. power dissipation: 1.92 W</a:t>
            </a:r>
            <a:endParaRPr lang="en-US" sz="1100" b="1" dirty="0" smtClean="0">
              <a:solidFill>
                <a:srgbClr val="00B0F0"/>
              </a:solidFill>
              <a:ea typeface="ＭＳ Ｐゴシック" pitchFamily="-48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70.7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9479" y="3885724"/>
            <a:ext cx="630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3521" y="3993446"/>
            <a:ext cx="3300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56989" y="3546246"/>
            <a:ext cx="39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12" name="Text Box 19"/>
          <p:cNvSpPr txBox="1">
            <a:spLocks noChangeArrowheads="1"/>
          </p:cNvSpPr>
          <p:nvPr/>
        </p:nvSpPr>
        <p:spPr bwMode="black">
          <a:xfrm>
            <a:off x="241300" y="1656272"/>
            <a:ext cx="8686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800100" lvl="0" indent="-571500">
              <a:lnSpc>
                <a:spcPts val="2500"/>
              </a:lnSpc>
            </a:pP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4400" b="1" dirty="0" smtClean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1257300" lvl="1" indent="-571500">
              <a:lnSpc>
                <a:spcPts val="2500"/>
              </a:lnSpc>
              <a:buFont typeface="+mj-lt"/>
              <a:buAutoNum type="romanU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Introduction</a:t>
            </a:r>
          </a:p>
          <a:p>
            <a:pPr marL="1257300" lvl="1" indent="-571500">
              <a:lnSpc>
                <a:spcPts val="2500"/>
              </a:lnSpc>
              <a:buFont typeface="+mj-lt"/>
              <a:buAutoNum type="romanU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DC Drop Analysis</a:t>
            </a:r>
          </a:p>
          <a:p>
            <a:pPr marL="1257300" lvl="1" indent="-571500">
              <a:lnSpc>
                <a:spcPts val="2500"/>
              </a:lnSpc>
              <a:buFont typeface="+mj-lt"/>
              <a:buAutoNum type="romanU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Current Density Analysis</a:t>
            </a:r>
          </a:p>
          <a:p>
            <a:pPr marL="1257300" lvl="1" indent="-571500">
              <a:lnSpc>
                <a:spcPts val="2500"/>
              </a:lnSpc>
              <a:buFont typeface="+mj-lt"/>
              <a:buAutoNum type="romanU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Thermal Analysis</a:t>
            </a:r>
          </a:p>
          <a:p>
            <a:pPr marL="1257300" lvl="1" indent="-571500">
              <a:lnSpc>
                <a:spcPts val="2500"/>
              </a:lnSpc>
              <a:buFont typeface="+mj-lt"/>
              <a:buAutoNum type="romanU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Conclusion</a:t>
            </a:r>
            <a:endParaRPr lang="en-US" sz="1400" b="1" dirty="0" smtClean="0"/>
          </a:p>
          <a:p>
            <a:pPr>
              <a:lnSpc>
                <a:spcPts val="2500"/>
              </a:lnSpc>
              <a:buFont typeface="Wingdings" pitchFamily="2" charset="2"/>
              <a:buChar char="v"/>
            </a:pPr>
            <a:endParaRPr lang="en-US" sz="1600" b="1" dirty="0" smtClean="0"/>
          </a:p>
          <a:p>
            <a:pPr lvl="0">
              <a:lnSpc>
                <a:spcPts val="2500"/>
              </a:lnSpc>
              <a:buFont typeface="Wingdings" pitchFamily="2" charset="2"/>
              <a:buChar char="v"/>
            </a:pPr>
            <a:endParaRPr lang="en-US" sz="1600" b="1" dirty="0">
              <a:solidFill>
                <a:schemeClr val="tx2"/>
              </a:solidFill>
              <a:ea typeface="ＭＳ Ｐゴシック" pitchFamily="-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0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8213" y="2142411"/>
            <a:ext cx="4390608" cy="3870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-17969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45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BD95841MUV is 1.7216  W (at VIN=7.5V)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SPM6530T-3R3M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0.4752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74.2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BD95841MUV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</a:t>
            </a:r>
            <a:r>
              <a:rPr lang="en-US" sz="1100" b="1" dirty="0" smtClean="0">
                <a:solidFill>
                  <a:srgbClr val="000000"/>
                </a:solidFill>
                <a:ea typeface="ＭＳ Ｐゴシック" pitchFamily="-48" charset="-128"/>
              </a:rPr>
              <a:t>1.7216</a:t>
            </a:r>
            <a:r>
              <a:rPr lang="en-US" sz="1100" b="1" dirty="0" smtClean="0">
                <a:solidFill>
                  <a:srgbClr val="000000"/>
                </a:solidFill>
              </a:rPr>
              <a:t> W @VIN=7.5V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93.3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76.3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BD95841MUV ( about 93.3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37401" y="3669091"/>
            <a:ext cx="2957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Max. power dissipation: 1.92 W</a:t>
            </a:r>
            <a:endParaRPr lang="en-US" sz="1100" b="1" dirty="0" smtClean="0">
              <a:solidFill>
                <a:srgbClr val="00B0F0"/>
              </a:solidFill>
              <a:ea typeface="ＭＳ Ｐゴシック" pitchFamily="-48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77.1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9479" y="3885724"/>
            <a:ext cx="630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3521" y="3993446"/>
            <a:ext cx="3300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56989" y="3546246"/>
            <a:ext cx="39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0144" y="2112091"/>
            <a:ext cx="4196826" cy="388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-17969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25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BD95841MUV is 1.616 W (at VIN=12V)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exclude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SPM6530T-3R3M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0.4752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37.6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BD95841MUV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1.616 W @VIN=12V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55.6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39.8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BD95841MUV ( about 55.6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37401" y="3669091"/>
            <a:ext cx="2957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36.7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9479" y="3885724"/>
            <a:ext cx="630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3521" y="3993446"/>
            <a:ext cx="3300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56989" y="3546246"/>
            <a:ext cx="39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4237" y="2233132"/>
            <a:ext cx="4164208" cy="374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-17969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35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BD95841MUV is 1.616 W (at VIN=12V)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exclude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SPM6530T-3R3M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0.4752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44.2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BD95841MUV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1.616 W @VIN=12V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62.1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46.3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BD95841MUV ( about 62.1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37401" y="3669091"/>
            <a:ext cx="2957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43.2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9479" y="3885724"/>
            <a:ext cx="630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3521" y="3993446"/>
            <a:ext cx="3300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56989" y="3546246"/>
            <a:ext cx="39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8477" y="2164827"/>
            <a:ext cx="4178541" cy="38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-17969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45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BD95841MUV is 1.616 W (at VIN=12V)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exclude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SPM6530T-3R3M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0.4752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51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BD95841MUV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1.616 W @VIN=12V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68.9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53.1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BD95841MUV ( about 68.9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37401" y="3669091"/>
            <a:ext cx="2957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50.1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9479" y="3885724"/>
            <a:ext cx="630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3521" y="3993446"/>
            <a:ext cx="3300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56989" y="3546246"/>
            <a:ext cx="39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7715" y="2181204"/>
            <a:ext cx="4016855" cy="3785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-17969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25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BD95841MUV is 1.616 W (at VIN=12V)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SPM6530T-3R3M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0.4752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60.6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BD95841MUV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1.616 W @VIN=12V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78.3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62.4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BD95841MUV ( about 78.3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37401" y="3669091"/>
            <a:ext cx="2957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Arial" pitchFamily="34" charset="0"/>
              <a:buChar char="•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1.92 W</a:t>
            </a:r>
            <a:endParaRPr lang="en-US" sz="1100" b="1" dirty="0" smtClean="0">
              <a:solidFill>
                <a:srgbClr val="00B0F0"/>
              </a:solidFill>
              <a:ea typeface="ＭＳ Ｐゴシック" pitchFamily="-48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63.4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9479" y="3885724"/>
            <a:ext cx="630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3521" y="3993446"/>
            <a:ext cx="3300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56989" y="3546246"/>
            <a:ext cx="39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8758" y="2130136"/>
            <a:ext cx="4172069" cy="384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-17969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35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BD95841MUV is 1.616 W (at VIN=12V)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SPM6530T-3R3M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0.4752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67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BD95841MUV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1.616 W @VIN=12V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84.7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68.8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BD95841MUV ( about 84.7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37401" y="3669091"/>
            <a:ext cx="2957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Arial" pitchFamily="34" charset="0"/>
              <a:buChar char="•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1.92 W</a:t>
            </a:r>
            <a:endParaRPr lang="en-US" sz="1100" b="1" dirty="0" smtClean="0">
              <a:solidFill>
                <a:srgbClr val="00B0F0"/>
              </a:solidFill>
              <a:ea typeface="ＭＳ Ｐゴシック" pitchFamily="-48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69.8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9479" y="3885724"/>
            <a:ext cx="630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61765" y="3993446"/>
            <a:ext cx="3300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56989" y="3546246"/>
            <a:ext cx="39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4754" y="2184481"/>
            <a:ext cx="4056602" cy="377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-17969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45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BD95841MUV is 1.616 W (at VIN=12V)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SPM6530T-3R3M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0.4752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73.4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BD95841MUV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1.616 W @VIN=12V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91.1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75.2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BD95841MUV ( about  91.1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37401" y="3669091"/>
            <a:ext cx="2957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Arial" pitchFamily="34" charset="0"/>
              <a:buChar char="•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1.92 W</a:t>
            </a:r>
            <a:endParaRPr lang="en-US" sz="1100" b="1" dirty="0" smtClean="0">
              <a:solidFill>
                <a:srgbClr val="00B0F0"/>
              </a:solidFill>
              <a:ea typeface="ＭＳ Ｐゴシック" pitchFamily="-48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76.2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9479" y="3885724"/>
            <a:ext cx="630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3521" y="3993446"/>
            <a:ext cx="3300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56989" y="3546246"/>
            <a:ext cx="39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en-US" sz="2800" dirty="0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black">
          <a:xfrm>
            <a:off x="214250" y="1668780"/>
            <a:ext cx="8929750" cy="215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anchor="t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lvl="0">
              <a:lnSpc>
                <a:spcPts val="2500"/>
              </a:lnSpc>
            </a:pPr>
            <a:endParaRPr lang="en-US" sz="1600" b="1" dirty="0" smtClean="0">
              <a:solidFill>
                <a:schemeClr val="tx2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  <a:p>
            <a:pPr marL="800100" lvl="0" indent="-571500">
              <a:lnSpc>
                <a:spcPts val="2500"/>
              </a:lnSpc>
              <a:buFont typeface="+mj-lt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The PI simulation shows that the max. amount voltage drop of  VIN  power is 2.7mV, the max. current density of  VIN power is 20.7mA/mil</a:t>
            </a:r>
            <a:r>
              <a:rPr lang="en-US" sz="1400" b="1" baseline="30000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2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; the max. amount voltage drop of  SW  power is 0.4mV, the max. current density of SW power is 25.6mA/mil</a:t>
            </a:r>
            <a:r>
              <a:rPr lang="en-US" sz="1400" b="1" baseline="30000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2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;  the max. amount voltage drop of  VOUT power is 1.4mV, the max. current density of  VOUT power is 36.8mA/mil</a:t>
            </a:r>
            <a:r>
              <a:rPr lang="en-US" sz="1400" b="1" baseline="30000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2</a:t>
            </a:r>
            <a:endParaRPr lang="en-US" sz="1400" b="1" dirty="0" smtClean="0">
              <a:solidFill>
                <a:srgbClr val="000000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  <a:p>
            <a:pPr marL="800100" indent="-571500">
              <a:lnSpc>
                <a:spcPts val="2500"/>
              </a:lnSpc>
              <a:buFont typeface="+mj-lt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The highest temperature of BD95841MUV board can be reached temperature as table below:</a:t>
            </a:r>
          </a:p>
          <a:p>
            <a:pPr marL="800100" lvl="0" indent="-571500">
              <a:lnSpc>
                <a:spcPts val="2500"/>
              </a:lnSpc>
              <a:buFont typeface="+mj-lt"/>
              <a:buAutoNum type="alphaLcPeriod"/>
            </a:pPr>
            <a:endParaRPr lang="en-US" sz="1600" b="1" dirty="0" smtClean="0">
              <a:solidFill>
                <a:srgbClr val="000000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  <a:p>
            <a:pPr marL="800100" lvl="0" indent="-571500">
              <a:lnSpc>
                <a:spcPts val="2500"/>
              </a:lnSpc>
            </a:pPr>
            <a:endParaRPr lang="en-US" sz="1600" b="1" dirty="0" smtClean="0">
              <a:solidFill>
                <a:srgbClr val="000000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  <a:p>
            <a:pPr marL="800100" lvl="0" indent="-571500">
              <a:lnSpc>
                <a:spcPts val="2500"/>
              </a:lnSpc>
              <a:buFont typeface="+mj-lt"/>
              <a:buAutoNum type="arabicPeriod"/>
            </a:pPr>
            <a:endParaRPr lang="en-US" sz="1600" b="1" dirty="0" smtClean="0">
              <a:solidFill>
                <a:srgbClr val="000000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  <a:p>
            <a:pPr marL="800100" lvl="0" indent="-571500">
              <a:lnSpc>
                <a:spcPts val="2500"/>
              </a:lnSpc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ts val="2500"/>
              </a:lnSpc>
              <a:buFont typeface="Wingdings" pitchFamily="2" charset="2"/>
              <a:buChar char="v"/>
            </a:pPr>
            <a:endParaRPr lang="en-US" sz="1600" b="1" dirty="0">
              <a:solidFill>
                <a:schemeClr val="tx2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857412" y="3821502"/>
          <a:ext cx="6951028" cy="2027207"/>
        </p:xfrm>
        <a:graphic>
          <a:graphicData uri="http://schemas.openxmlformats.org/drawingml/2006/table">
            <a:tbl>
              <a:tblPr/>
              <a:tblGrid>
                <a:gridCol w="1707960"/>
                <a:gridCol w="1456817"/>
                <a:gridCol w="1164717"/>
                <a:gridCol w="1456817"/>
                <a:gridCol w="1164717"/>
              </a:tblGrid>
              <a:tr h="38249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VIN=4.5V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VIN=12V</a:t>
                      </a:r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24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D1, D3: not install 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D1, D3: install 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D1, D3: not install </a:t>
                      </a:r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D1, D3: install </a:t>
                      </a:r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207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Air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temperature: 25</a:t>
                      </a:r>
                      <a:r>
                        <a:rPr lang="en-US" sz="1400" b="1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57.9 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80.6 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55.6 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78.3 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207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Air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temperature: 35</a:t>
                      </a:r>
                      <a:r>
                        <a:rPr lang="en-US" sz="1400" b="1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64.5 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86.9 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62.1 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84.7 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207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Air temperature: 45</a:t>
                      </a:r>
                      <a:r>
                        <a:rPr lang="en-US" sz="1400" b="1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71.1 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93.3 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68.9 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91.1 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6195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10347960" cy="4781079"/>
          </a:xfrm>
        </p:spPr>
        <p:txBody>
          <a:bodyPr/>
          <a:lstStyle/>
          <a:p>
            <a:pPr marL="457200" indent="-228600">
              <a:lnSpc>
                <a:spcPts val="25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This work considers power simulation and thermal simulation on BD95841MUV boards.</a:t>
            </a:r>
          </a:p>
          <a:p>
            <a:pPr lvl="1" indent="-114300">
              <a:lnSpc>
                <a:spcPts val="2500"/>
              </a:lnSpc>
              <a:spcBef>
                <a:spcPts val="300"/>
              </a:spcBef>
            </a:pPr>
            <a:r>
              <a:rPr lang="en-US" sz="1400" b="1" dirty="0" smtClean="0"/>
              <a:t>   Based on board file </a:t>
            </a:r>
            <a:r>
              <a:rPr lang="en-US" sz="1400" b="1" dirty="0" smtClean="0">
                <a:solidFill>
                  <a:srgbClr val="0070C0"/>
                </a:solidFill>
              </a:rPr>
              <a:t>BD95841MUVEVK-101_EVAL_BRD_REV01_20131226_1800.brd</a:t>
            </a:r>
          </a:p>
          <a:p>
            <a:pPr marL="457200" lvl="0" indent="-228600">
              <a:lnSpc>
                <a:spcPts val="2500"/>
              </a:lnSpc>
              <a:spcBef>
                <a:spcPts val="3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 err="1" smtClean="0">
                <a:solidFill>
                  <a:srgbClr val="000000"/>
                </a:solidFill>
                <a:ea typeface="ＭＳ Ｐゴシック" pitchFamily="-48" charset="-128"/>
              </a:rPr>
              <a:t>Hyperlynx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 v8.2.1 and </a:t>
            </a:r>
            <a:r>
              <a:rPr lang="en-US" sz="1400" b="1" dirty="0" err="1" smtClean="0">
                <a:solidFill>
                  <a:srgbClr val="000000"/>
                </a:solidFill>
                <a:ea typeface="ＭＳ Ｐゴシック" pitchFamily="-48" charset="-128"/>
              </a:rPr>
              <a:t>Hyperlynx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 Thermal v9.1 (</a:t>
            </a:r>
            <a:r>
              <a:rPr lang="en-US" sz="1400" b="1" dirty="0" err="1" smtClean="0">
                <a:solidFill>
                  <a:srgbClr val="000000"/>
                </a:solidFill>
                <a:ea typeface="ＭＳ Ｐゴシック" pitchFamily="-48" charset="-128"/>
              </a:rPr>
              <a:t>MentorGraphic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) software is used for simulation</a:t>
            </a:r>
          </a:p>
          <a:p>
            <a:pPr marL="457200" lvl="0" indent="-228600">
              <a:lnSpc>
                <a:spcPts val="25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PI simulation considers:</a:t>
            </a:r>
          </a:p>
          <a:p>
            <a:pPr marL="857250" lvl="1" indent="-171450">
              <a:lnSpc>
                <a:spcPts val="2500"/>
              </a:lnSpc>
              <a:spcBef>
                <a:spcPts val="300"/>
              </a:spcBef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DC Drop analysis</a:t>
            </a:r>
          </a:p>
          <a:p>
            <a:pPr marL="1371600" lvl="2">
              <a:lnSpc>
                <a:spcPts val="25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Determine what the max drop for power rail</a:t>
            </a:r>
          </a:p>
          <a:p>
            <a:pPr marL="914400" lvl="1" indent="-228600">
              <a:lnSpc>
                <a:spcPts val="2500"/>
              </a:lnSpc>
              <a:spcBef>
                <a:spcPts val="300"/>
              </a:spcBef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Current Density analysis</a:t>
            </a:r>
          </a:p>
          <a:p>
            <a:pPr marL="1371600" lvl="2">
              <a:lnSpc>
                <a:spcPts val="25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Determine the hot spot of current density on PCB</a:t>
            </a:r>
          </a:p>
          <a:p>
            <a:pPr marL="457200" indent="-228600">
              <a:lnSpc>
                <a:spcPts val="25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Thermal simulation considers:</a:t>
            </a:r>
          </a:p>
          <a:p>
            <a:pPr marL="1371600" lvl="2">
              <a:lnSpc>
                <a:spcPts val="25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PCB temperature profile including consideration for conductive, </a:t>
            </a:r>
            <a:r>
              <a:rPr lang="en-US" sz="1400" b="1" dirty="0" err="1" smtClean="0">
                <a:solidFill>
                  <a:srgbClr val="000000"/>
                </a:solidFill>
                <a:ea typeface="ＭＳ Ｐゴシック" pitchFamily="-48" charset="-128"/>
              </a:rPr>
              <a:t>radiative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, and convective heat transfer </a:t>
            </a:r>
          </a:p>
        </p:txBody>
      </p:sp>
    </p:spTree>
    <p:extLst>
      <p:ext uri="{BB962C8B-B14F-4D97-AF65-F5344CB8AC3E}">
        <p14:creationId xmlns:p14="http://schemas.microsoft.com/office/powerpoint/2010/main" xmlns="" val="17867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20342"/>
            <a:ext cx="3204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BD95841MUV Board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39" y="1943562"/>
            <a:ext cx="11355814" cy="3956609"/>
          </a:xfrm>
        </p:spPr>
        <p:txBody>
          <a:bodyPr/>
          <a:lstStyle/>
          <a:p>
            <a:r>
              <a:rPr lang="en-US" sz="1400" b="1" dirty="0" smtClean="0"/>
              <a:t>Based on the board file : </a:t>
            </a:r>
            <a:r>
              <a:rPr lang="en-US" sz="1400" b="1" dirty="0" smtClean="0">
                <a:solidFill>
                  <a:srgbClr val="0070C0"/>
                </a:solidFill>
              </a:rPr>
              <a:t>BD95841MUVEVK-101_EVAL_BRD_REV01_20131226_1800.brd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1122" y="2753590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Vin 5V/div (DC)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7974" y="2209800"/>
            <a:ext cx="4182553" cy="417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777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71" y="2152215"/>
            <a:ext cx="9689874" cy="393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9600" y="1420342"/>
            <a:ext cx="3832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BD95841MUV Schematic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943562"/>
            <a:ext cx="7858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Based on the schematic file : </a:t>
            </a:r>
            <a:r>
              <a:rPr lang="en-US" sz="1400" b="1" dirty="0" smtClean="0">
                <a:solidFill>
                  <a:srgbClr val="0070C0"/>
                </a:solidFill>
              </a:rPr>
              <a:t>BD95841MUV_EVAL_SCH_REV01_20131226_1800.pdf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14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6213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BD95841MUV Board power consumption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" y="2097617"/>
          <a:ext cx="8643998" cy="4143404"/>
        </p:xfrm>
        <a:graphic>
          <a:graphicData uri="http://schemas.openxmlformats.org/drawingml/2006/table">
            <a:tbl>
              <a:tblPr/>
              <a:tblGrid>
                <a:gridCol w="1340500"/>
                <a:gridCol w="697946"/>
                <a:gridCol w="631474"/>
                <a:gridCol w="620396"/>
                <a:gridCol w="609316"/>
                <a:gridCol w="620396"/>
                <a:gridCol w="553924"/>
                <a:gridCol w="556695"/>
                <a:gridCol w="531768"/>
                <a:gridCol w="664710"/>
                <a:gridCol w="1816873"/>
              </a:tblGrid>
              <a:tr h="68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Device/rail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Source/VRM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refdes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Source PCB netname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Sink/load PCB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refdes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Load PCB net 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Nominal Voltage(V)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Voltage tolerance (%)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 current (A)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Power input (W)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Power consumption (W)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1373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Power input via TP1/TP3 connectors (VIN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7.5-15V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TP1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18.75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 input current = (Pout + PONH + PONL + PL)/VIN =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2.05A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with Vin =7.5V (worst condition). So we choose max input current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=2.5A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 simulate power/thermal</a:t>
                      </a:r>
                    </a:p>
                  </a:txBody>
                  <a:tcPr marL="52754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Power dissipation 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BD95841MUV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internal FETs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TP1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1.7216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RONH=0.13 Ohm; RONL=0.09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Ohm</a:t>
                      </a:r>
                    </a:p>
                  </a:txBody>
                  <a:tcPr marL="52754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Power dissipation on inductor L1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ZX1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SW_ZX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0.4752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RL =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0.0297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Ohm</a:t>
                      </a:r>
                    </a:p>
                  </a:txBody>
                  <a:tcPr marL="52754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Power consumption at load via connector TP2/TP4 (VOUT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3.3V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TP2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13.2</a:t>
                      </a: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6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18.75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15.3968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848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4022" y="1931771"/>
            <a:ext cx="8705850" cy="34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08551"/>
            <a:ext cx="651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Density analysis for 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VIN 7.5V@2.5A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011151" y="1908901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Load U1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9996308" y="2078490"/>
            <a:ext cx="1014844" cy="2203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8640" y="1939989"/>
            <a:ext cx="103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Source TP1 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54022" y="2185900"/>
            <a:ext cx="938658" cy="641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0500" y="5591738"/>
            <a:ext cx="11879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Current Density 20.7 </a:t>
            </a:r>
            <a:r>
              <a:rPr lang="en-US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/mil</a:t>
            </a:r>
            <a:r>
              <a:rPr lang="en-US" sz="14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&lt; 40mA/mil</a:t>
            </a:r>
            <a:r>
              <a:rPr lang="en-US" sz="14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(This rule limit 10 Celsius degree of temperature rise above ambient)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Copper planes for VIN is OK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83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4022" y="1995100"/>
            <a:ext cx="8853766" cy="355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5448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 Drop analysis for VIN 7.5V@2.5A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31261" y="1718101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Load U1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10096502" y="1995099"/>
            <a:ext cx="634759" cy="43754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7713" y="1995100"/>
            <a:ext cx="103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Source TP1 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59457" y="2272099"/>
            <a:ext cx="1064646" cy="63500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2279" y="5752429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DC Drop 2.7mV &lt; 150mV (2% tolerance of 7.5V)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Copper planes for VIN is OK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32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3954" y="1940397"/>
            <a:ext cx="5432775" cy="424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5459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Density analysis for SW@4A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1607418" y="3605296"/>
            <a:ext cx="1486561" cy="6297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91449" y="2899881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Source U1 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280" y="6185098"/>
            <a:ext cx="1160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Current Density 25.6mA/mil</a:t>
            </a:r>
            <a:r>
              <a:rPr lang="en-US" sz="14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&lt;40mA/mil</a:t>
            </a:r>
            <a:r>
              <a:rPr lang="en-US" sz="14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(This rule limit 10 Celsius degree of temperature rise above ambient)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Copper plane for SW is OK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7082326" y="4335778"/>
            <a:ext cx="944075" cy="66363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26401" y="4058779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Load L1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6008022" y="3361545"/>
            <a:ext cx="2018378" cy="130189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68756" y="3084546"/>
            <a:ext cx="1793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Solder-shorted ZX1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55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1822</Words>
  <Application>Microsoft Office PowerPoint</Application>
  <PresentationFormat>Custom</PresentationFormat>
  <Paragraphs>490</Paragraphs>
  <Slides>27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2013-08-16T09:24:03Z</dcterms:created>
  <dcterms:modified xsi:type="dcterms:W3CDTF">2013-12-26T06:32:48Z</dcterms:modified>
</cp:coreProperties>
</file>