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9" r:id="rId2"/>
    <p:sldId id="328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57" r:id="rId17"/>
    <p:sldId id="358" r:id="rId18"/>
    <p:sldId id="363" r:id="rId19"/>
    <p:sldId id="364" r:id="rId20"/>
    <p:sldId id="365" r:id="rId21"/>
    <p:sldId id="359" r:id="rId22"/>
    <p:sldId id="360" r:id="rId23"/>
    <p:sldId id="361" r:id="rId24"/>
    <p:sldId id="362" r:id="rId25"/>
    <p:sldId id="366" r:id="rId26"/>
    <p:sldId id="367" r:id="rId27"/>
    <p:sldId id="35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448" autoAdjust="0"/>
  </p:normalViewPr>
  <p:slideViewPr>
    <p:cSldViewPr snapToGrid="0" snapToObjects="1">
      <p:cViewPr varScale="1">
        <p:scale>
          <a:sx n="70" d="100"/>
          <a:sy n="70" d="100"/>
        </p:scale>
        <p:origin x="60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3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0C8E-8E4A-7449-95A4-74879F852C96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9295-E1A5-744D-AF22-C8F111A39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9/17/13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8256-DCD7-F041-80C9-79D1937305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31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90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4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F8256-DCD7-F041-80C9-79D1937305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394-4BE0-CA49-8C9B-50F838956518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FB5-4495-1A40-A582-C70695C99E08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B20-AE7E-D74F-8397-3C8267272BB4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D392-1C2D-0D4C-9085-496590DF94D6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E9C2-9C0A-5B4D-BCA4-3979C49D3DDD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58D7-56FE-FD4C-9F95-5225154E2265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3E46-0D4B-8548-9A7C-A6D740ACBD79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45D-82A2-3746-AB7E-445CE53AC312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A72-A7E4-174D-827A-3E2C2C2C1830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90DD-1CB0-9442-92A9-4D7023A53447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BD21-2028-F444-8BE0-D98C4A87151D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87B6-F4B7-324C-B520-10B73BB0C8BB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547F-BE3A-274F-AEF6-516794FFB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47342A47-841A-6341-8EAE-CC54B7D6EC9A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" y="2689650"/>
            <a:ext cx="113258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 and Thermal Simulation Study for BD95861MUV Board</a:t>
            </a:r>
          </a:p>
          <a:p>
            <a:r>
              <a:rPr lang="en-US" sz="2400" b="1" i="1" dirty="0" smtClean="0"/>
              <a:t>January 07</a:t>
            </a:r>
            <a:r>
              <a:rPr lang="en-US" sz="2400" b="1" i="1" baseline="30000" dirty="0" smtClean="0"/>
              <a:t>th</a:t>
            </a:r>
            <a:r>
              <a:rPr lang="en-US" sz="2400" b="1" i="1" dirty="0"/>
              <a:t>, </a:t>
            </a:r>
            <a:r>
              <a:rPr lang="en-US" sz="2400" b="1" i="1" dirty="0" smtClean="0"/>
              <a:t>2014</a:t>
            </a:r>
            <a:endParaRPr lang="en-US" sz="2400" b="1" i="1" dirty="0"/>
          </a:p>
          <a:p>
            <a:r>
              <a:rPr lang="en-US" sz="2400" b="1" i="1" dirty="0"/>
              <a:t>Hosted by: </a:t>
            </a:r>
            <a:r>
              <a:rPr lang="en-US" sz="2400" b="1" i="1" dirty="0" err="1"/>
              <a:t>Xuan</a:t>
            </a:r>
            <a:r>
              <a:rPr lang="en-US" sz="2400" b="1" i="1" dirty="0"/>
              <a:t> Dang</a:t>
            </a:r>
          </a:p>
          <a:p>
            <a:endParaRPr lang="en-US" sz="2400" b="1" i="1" dirty="0"/>
          </a:p>
          <a:p>
            <a:endParaRPr lang="en-US" sz="2400" b="1" i="1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885" y="1940397"/>
            <a:ext cx="5745790" cy="416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38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SW@6A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4834" y="6154321"/>
            <a:ext cx="1077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0.7 mV &lt; 120mV (2% tolerance of assumption voltage 6V)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 SW is OK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763156" y="3261488"/>
            <a:ext cx="2150342" cy="8763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" y="2347471"/>
            <a:ext cx="1054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U1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7010400" y="4913311"/>
            <a:ext cx="685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96200" y="4774811"/>
            <a:ext cx="81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L1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5948900" y="3486923"/>
            <a:ext cx="1747301" cy="1075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96200" y="3209924"/>
            <a:ext cx="191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Solder-shorted ZX1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8787" y="1940397"/>
            <a:ext cx="7008813" cy="394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287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VOUT 5V@6A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8640" y="5928083"/>
            <a:ext cx="1066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61.3mA/mil</a:t>
            </a:r>
            <a:r>
              <a:rPr lang="en-US" sz="16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&gt; 40mA/mil</a:t>
            </a:r>
            <a:r>
              <a:rPr lang="en-US" sz="16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</a:t>
            </a:r>
            <a:r>
              <a:rPr lang="en-US" sz="16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 of temperature rise above ambient)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We reduced VOUT’s current density as possible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92580" y="2654776"/>
            <a:ext cx="198882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896" y="2516276"/>
            <a:ext cx="101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L1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8026400" y="3905250"/>
            <a:ext cx="1199857" cy="1901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273541" y="3628251"/>
            <a:ext cx="98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TP2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8" y="1940397"/>
            <a:ext cx="6684212" cy="395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215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VOUT 5V@6A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809949" y="5974367"/>
            <a:ext cx="835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2.0 mV &lt; 100mV (2% tolerance of 5V) </a:t>
            </a:r>
            <a:r>
              <a:rPr lang="en-US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VOUT is OK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92580" y="2654776"/>
            <a:ext cx="2131695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6896" y="2516276"/>
            <a:ext cx="101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L1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8026400" y="3905250"/>
            <a:ext cx="1199857" cy="1901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26257" y="3628251"/>
            <a:ext cx="98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TP2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2646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457200" lvl="0" indent="-228600">
              <a:lnSpc>
                <a:spcPts val="2500"/>
              </a:lnSpc>
              <a:buFont typeface="+mj-lt"/>
              <a:buAutoNum type="alphaLcPeriod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Environment conditions 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Air Temperature 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25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, 35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 and 45 </a:t>
            </a:r>
            <a:r>
              <a:rPr lang="en-US" sz="1400" b="1" baseline="30000" dirty="0" smtClean="0">
                <a:solidFill>
                  <a:srgbClr val="000000"/>
                </a:solidFill>
                <a:ea typeface="ＭＳ Ｐゴシック" pitchFamily="-48" charset="-128"/>
              </a:rPr>
              <a:t>0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Air Pressure: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1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atm</a:t>
            </a:r>
            <a:endParaRPr lang="en-US" sz="1400" b="1" dirty="0" smtClean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Gravity: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1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Humidity ratio: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0.5%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No incoming air flow  (</a:t>
            </a:r>
            <a:r>
              <a:rPr lang="en-US" sz="1400" b="1" dirty="0">
                <a:solidFill>
                  <a:srgbClr val="0000CC"/>
                </a:solidFill>
                <a:ea typeface="ＭＳ Ｐゴシック" pitchFamily="-48" charset="-128"/>
              </a:rPr>
              <a:t>Natural convection)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Emissivity of board: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1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Board location 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: single board</a:t>
            </a:r>
          </a:p>
          <a:p>
            <a:pPr marL="1257300" lvl="1" indent="285750"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System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: closed</a:t>
            </a: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6986" y="2822660"/>
            <a:ext cx="21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VOUT 20mV/div (AC)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6986" y="5558751"/>
            <a:ext cx="143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SW 5V/div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609600" y="1940397"/>
            <a:ext cx="8686800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indent="-342900">
              <a:lnSpc>
                <a:spcPts val="2500"/>
              </a:lnSpc>
              <a:buFont typeface="+mj-lt"/>
              <a:buAutoNum type="alphaLcPeriod" startAt="2"/>
            </a:pPr>
            <a:r>
              <a:rPr lang="en-US" sz="1600" b="1" dirty="0" smtClean="0">
                <a:solidFill>
                  <a:srgbClr val="00CC00"/>
                </a:solidFill>
                <a:ea typeface="ＭＳ Ｐゴシック" pitchFamily="-48" charset="-128"/>
              </a:rPr>
              <a:t>Component properties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5040"/>
              </p:ext>
            </p:extLst>
          </p:nvPr>
        </p:nvGraphicFramePr>
        <p:xfrm>
          <a:off x="1490637" y="2437281"/>
          <a:ext cx="8691590" cy="3706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672"/>
                <a:gridCol w="1375731"/>
                <a:gridCol w="1325390"/>
                <a:gridCol w="1448599"/>
                <a:gridCol w="1448599"/>
                <a:gridCol w="1448599"/>
              </a:tblGrid>
              <a:tr h="454181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BD96861MUV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SPM6530T-2R2M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RB085B-30TL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(Diode</a:t>
                      </a:r>
                      <a:r>
                        <a:rPr lang="en-US" sz="1050" b="1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 D3)</a:t>
                      </a:r>
                      <a:endParaRPr lang="en-US" sz="1050" b="1" kern="1200" dirty="0" smtClean="0">
                        <a:solidFill>
                          <a:srgbClr val="0000CC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SML-310MTT86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CC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SST2222AT116</a:t>
                      </a:r>
                    </a:p>
                  </a:txBody>
                  <a:tcPr/>
                </a:tc>
              </a:tr>
              <a:tr h="409324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Number of pins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3</a:t>
                      </a:r>
                    </a:p>
                  </a:txBody>
                  <a:tcPr/>
                </a:tc>
              </a:tr>
              <a:tr h="409324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0.028”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0.134”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</a:tr>
              <a:tr h="409324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width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0.073”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0.04</a:t>
                      </a:r>
                    </a:p>
                  </a:txBody>
                  <a:tcPr/>
                </a:tc>
              </a:tr>
              <a:tr h="409324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thickness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0.009”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0.005</a:t>
                      </a:r>
                    </a:p>
                  </a:txBody>
                  <a:tcPr/>
                </a:tc>
              </a:tr>
              <a:tr h="454181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Pin thermal conductivity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223.031</a:t>
                      </a:r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Btu/</a:t>
                      </a:r>
                      <a:r>
                        <a:rPr lang="en-US" sz="1050" b="1" dirty="0" err="1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hrftF</a:t>
                      </a:r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</a:tr>
              <a:tr h="1160685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 smtClean="0">
                          <a:solidFill>
                            <a:srgbClr val="000000"/>
                          </a:solidFill>
                          <a:ea typeface="ＭＳ Ｐゴシック" pitchFamily="-48" charset="-128"/>
                        </a:rPr>
                        <a:t>Max. power dissipation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3.12 </a:t>
                      </a: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 (at Vin=7.5V)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2.76W (at Vin=12V)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0.684</a:t>
                      </a:r>
                      <a:r>
                        <a:rPr lang="en-US" sz="105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 </a:t>
                      </a:r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2.88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0.044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50" b="1" kern="1200" dirty="0" smtClean="0">
                          <a:solidFill>
                            <a:srgbClr val="000000"/>
                          </a:solidFill>
                          <a:latin typeface="+mn-lt"/>
                          <a:ea typeface="ＭＳ Ｐゴシック" pitchFamily="-48" charset="-128"/>
                          <a:cs typeface="+mn-cs"/>
                        </a:rPr>
                        <a:t>0.012 W</a:t>
                      </a:r>
                    </a:p>
                    <a:p>
                      <a:pPr marL="0" algn="l" defTabSz="914400" rtl="0" eaLnBrk="1" latinLnBrk="0" hangingPunct="1"/>
                      <a:endParaRPr lang="en-US" sz="1050" b="1" kern="1200" dirty="0" smtClean="0">
                        <a:solidFill>
                          <a:srgbClr val="000000"/>
                        </a:solidFill>
                        <a:latin typeface="+mn-lt"/>
                        <a:ea typeface="ＭＳ Ｐゴシック" pitchFamily="-48" charset="-128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2569" y="2225366"/>
            <a:ext cx="4036479" cy="377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7909" y="1820174"/>
            <a:ext cx="11568022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3.12W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56.7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3.12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70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60.1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70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68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55.5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0054" y="2178669"/>
            <a:ext cx="4290175" cy="392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3.12W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62.8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3.12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76.2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66.2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76.2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61.7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023" y="2218961"/>
            <a:ext cx="4135383" cy="377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3.12W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3.12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82.4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72.4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82.4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67.9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597" y="2206267"/>
            <a:ext cx="4186147" cy="384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3.12W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86.2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3.12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98.9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89.2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98.9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2.88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90.3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6450" y="2185850"/>
            <a:ext cx="4121785" cy="38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3.12W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91.9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3.12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104.7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94.9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104.7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2.88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12" name="Text Box 19"/>
          <p:cNvSpPr txBox="1">
            <a:spLocks noChangeArrowheads="1"/>
          </p:cNvSpPr>
          <p:nvPr/>
        </p:nvSpPr>
        <p:spPr bwMode="black">
          <a:xfrm>
            <a:off x="241300" y="1656272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800100" lvl="0" indent="-571500">
              <a:lnSpc>
                <a:spcPts val="2500"/>
              </a:lnSpc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400" b="1" dirty="0" smtClean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Introduction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DC Drop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Current Density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Analysis</a:t>
            </a:r>
          </a:p>
          <a:p>
            <a:pPr marL="1257300" lvl="1" indent="-571500">
              <a:lnSpc>
                <a:spcPts val="2500"/>
              </a:lnSpc>
              <a:buFont typeface="+mj-lt"/>
              <a:buAutoNum type="romanU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Conclusion</a:t>
            </a:r>
            <a:endParaRPr lang="en-US" sz="1400" b="1" dirty="0" smtClean="0"/>
          </a:p>
          <a:p>
            <a:pPr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 smtClean="0"/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235" y="2213916"/>
            <a:ext cx="4086860" cy="378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3.12W (at VIN=7.5V)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97.6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3.12 W @VIN=7.5V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110.3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100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110.3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2.88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101.7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847" y="2215717"/>
            <a:ext cx="4276991" cy="383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2.76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53.3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2.76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64.8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56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64.8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9284" y="2174554"/>
            <a:ext cx="4181764" cy="390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2.76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59.5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2.76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62.2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71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58.2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6025" y="2228855"/>
            <a:ext cx="4122082" cy="386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2.76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exclude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65.8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2.76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77.3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68.5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77.3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4961" y="3653968"/>
            <a:ext cx="29574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64.5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867" y="2226828"/>
            <a:ext cx="4046068" cy="374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25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2.76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83.2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2.76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94.1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85.8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94.1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5911" y="3653968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2.88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87.2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8323" y="2249030"/>
            <a:ext cx="4051552" cy="382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35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2.76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88.9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2.76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99.8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91.5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99.8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5911" y="3653968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2.88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92.9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3175" y="2281030"/>
            <a:ext cx="3997744" cy="369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 Analysis (</a:t>
            </a: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Con’t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dirty="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black">
          <a:xfrm>
            <a:off x="-361" y="1820174"/>
            <a:ext cx="11438627" cy="361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571500" lvl="1" indent="-342900">
              <a:lnSpc>
                <a:spcPts val="2500"/>
              </a:lnSpc>
            </a:pP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Air temperature 45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C, power dissipation of BD95861MUV is 2.76 W (at VIN=12V)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,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include power dissipation of DNP diode D3 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RB085B-30TL</a:t>
            </a:r>
            <a:endParaRPr lang="en-US" sz="1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571500" indent="-342900">
              <a:lnSpc>
                <a:spcPts val="2500"/>
              </a:lnSpc>
            </a:pPr>
            <a:endParaRPr lang="en-US" sz="1600" b="1" dirty="0" smtClean="0">
              <a:solidFill>
                <a:srgbClr val="00CC00"/>
              </a:solidFill>
              <a:ea typeface="ＭＳ Ｐゴシック" pitchFamily="-4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401" y="3053804"/>
            <a:ext cx="2374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L1: SPM6530T-2R2M</a:t>
            </a:r>
            <a:endParaRPr lang="en-US" sz="1100" b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0.684 W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94.7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7401" y="2453640"/>
            <a:ext cx="30150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</a:rPr>
              <a:t>U1: BD95861MUV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2.76 W @VIN=12V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 105.6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black">
          <a:xfrm>
            <a:off x="730250" y="5997593"/>
            <a:ext cx="8007350" cy="4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board is about 97.3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indent="1085850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highest temperature on component is on BD95861MUV ( about 105.6 </a:t>
            </a:r>
            <a:r>
              <a:rPr lang="en-US" sz="1400" b="1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 </a:t>
            </a:r>
          </a:p>
          <a:p>
            <a:pPr lvl="0" algn="ctr">
              <a:lnSpc>
                <a:spcPts val="2500"/>
              </a:lnSpc>
            </a:pPr>
            <a:r>
              <a:rPr lang="en-US" sz="1600" b="1" dirty="0" smtClean="0">
                <a:solidFill>
                  <a:schemeClr val="tx2"/>
                </a:solidFill>
                <a:ea typeface="ＭＳ Ｐゴシック" pitchFamily="-48" charset="-128"/>
              </a:rPr>
              <a:t>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75911" y="3653968"/>
            <a:ext cx="2957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F0"/>
                </a:solidFill>
                <a:ea typeface="ＭＳ Ｐゴシック" pitchFamily="-48" charset="-128"/>
              </a:rPr>
              <a:t>D3:RB085B-30TL</a:t>
            </a: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 Max. power dissipation: 2.88 W</a:t>
            </a:r>
            <a:endParaRPr lang="en-US" sz="1100" b="1" dirty="0" smtClean="0">
              <a:solidFill>
                <a:srgbClr val="00B0F0"/>
              </a:solidFill>
              <a:ea typeface="ＭＳ Ｐゴシック" pitchFamily="-48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1100" b="1" dirty="0" smtClean="0">
                <a:solidFill>
                  <a:srgbClr val="000000"/>
                </a:solidFill>
              </a:rPr>
              <a:t>Component temperature = 98.7 </a:t>
            </a:r>
            <a:r>
              <a:rPr lang="en-US" sz="1100" b="1" baseline="30000" dirty="0" smtClean="0">
                <a:solidFill>
                  <a:srgbClr val="000000"/>
                </a:solidFill>
              </a:rPr>
              <a:t>0</a:t>
            </a:r>
            <a:r>
              <a:rPr lang="en-US" sz="1100" b="1" dirty="0" smtClean="0">
                <a:solidFill>
                  <a:srgbClr val="000000"/>
                </a:solidFill>
              </a:rPr>
              <a:t>C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15142" y="3943916"/>
            <a:ext cx="382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U1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24786" y="3886766"/>
            <a:ext cx="342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L1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97450" y="3546246"/>
            <a:ext cx="40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D3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4678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US" sz="2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black">
          <a:xfrm>
            <a:off x="214250" y="1668780"/>
            <a:ext cx="892975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anchor="t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>
              <a:lnSpc>
                <a:spcPts val="2500"/>
              </a:lnSpc>
            </a:pPr>
            <a:endParaRPr lang="en-US" sz="1600" b="1" dirty="0" smtClean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PI simulation shows that the max. amount voltage drop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VIN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power is 6.0mV, the max. current density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VIN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power is 31.9mA/mil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the max. amount voltage drop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SW power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is 0.7mV, the max. current density of SW power is 40.9mA/mil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;  the max. amount voltage drop of  VOUT power is 2.0mV, the max. current density of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VOUT power </a:t>
            </a: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is 61.3mA/mil</a:t>
            </a:r>
            <a:r>
              <a:rPr lang="en-US" sz="1400" b="1" baseline="30000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2</a:t>
            </a:r>
            <a:endParaRPr lang="en-US" sz="14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indent="-571500">
              <a:lnSpc>
                <a:spcPts val="2500"/>
              </a:lnSpc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-48" charset="-128"/>
                <a:cs typeface="Arial" pitchFamily="34" charset="0"/>
              </a:rPr>
              <a:t>The highest temperature of BD95861MUV can be reached temperature as table below:</a:t>
            </a:r>
          </a:p>
          <a:p>
            <a:pPr marL="800100" lvl="0" indent="-571500">
              <a:lnSpc>
                <a:spcPts val="2500"/>
              </a:lnSpc>
              <a:buFont typeface="+mj-lt"/>
              <a:buAutoNum type="alphaL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  <a:buFont typeface="+mj-lt"/>
              <a:buAutoNum type="arabicPeriod"/>
            </a:pPr>
            <a:endParaRPr lang="en-US" sz="1600" b="1" dirty="0" smtClean="0">
              <a:solidFill>
                <a:srgbClr val="000000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  <a:p>
            <a:pPr marL="800100" lvl="0" indent="-571500">
              <a:lnSpc>
                <a:spcPts val="2500"/>
              </a:lnSpc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ts val="2500"/>
              </a:lnSpc>
              <a:buFont typeface="Wingdings" pitchFamily="2" charset="2"/>
              <a:buChar char="v"/>
            </a:pPr>
            <a:endParaRPr lang="en-US" sz="1600" b="1" dirty="0">
              <a:solidFill>
                <a:schemeClr val="tx2"/>
              </a:solidFill>
              <a:latin typeface="Arial" pitchFamily="34" charset="0"/>
              <a:ea typeface="ＭＳ Ｐゴシック" pitchFamily="-48" charset="-128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57412" y="3821502"/>
          <a:ext cx="6951028" cy="2027207"/>
        </p:xfrm>
        <a:graphic>
          <a:graphicData uri="http://schemas.openxmlformats.org/drawingml/2006/table">
            <a:tbl>
              <a:tblPr/>
              <a:tblGrid>
                <a:gridCol w="1707960"/>
                <a:gridCol w="1456817"/>
                <a:gridCol w="1164717"/>
                <a:gridCol w="1456817"/>
                <a:gridCol w="1164717"/>
              </a:tblGrid>
              <a:tr h="38249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VIN=7.5V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VIN=12V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2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D2,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D3: not install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D2,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D3: install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D2,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D3: not install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D2,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D3: install </a:t>
                      </a:r>
                      <a:r>
                        <a:rPr lang="en-US" sz="1400" b="1" i="0" u="none" strike="noStrike" dirty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temperature: 25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98.9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64.8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94.1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Air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temperature: 35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76.2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104.7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71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99.8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207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 temperature: 45</a:t>
                      </a:r>
                      <a:r>
                        <a:rPr lang="en-US" sz="14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82.4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110.3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77.3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105.6 </a:t>
                      </a:r>
                      <a:r>
                        <a:rPr lang="en-US" sz="1400" b="1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400" b="1" i="0" u="none" strike="noStrike" dirty="0" smtClean="0">
                          <a:solidFill>
                            <a:srgbClr val="00B0F0"/>
                          </a:solidFill>
                          <a:latin typeface="Calibri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1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347960" cy="4781079"/>
          </a:xfrm>
        </p:spPr>
        <p:txBody>
          <a:bodyPr/>
          <a:lstStyle/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This work considers power simulation and thermal simulation on BD95861MUV boards.</a:t>
            </a:r>
          </a:p>
          <a:p>
            <a:pPr lvl="1" indent="-114300">
              <a:lnSpc>
                <a:spcPts val="2500"/>
              </a:lnSpc>
              <a:spcBef>
                <a:spcPts val="300"/>
              </a:spcBef>
            </a:pPr>
            <a:r>
              <a:rPr lang="en-US" sz="1400" b="1" dirty="0" smtClean="0"/>
              <a:t>   Based on board file </a:t>
            </a:r>
            <a:r>
              <a:rPr lang="en-US" sz="1400" b="1" dirty="0" smtClean="0">
                <a:solidFill>
                  <a:srgbClr val="0070C0"/>
                </a:solidFill>
              </a:rPr>
              <a:t>BD95861MUVEVK-101_EVAL_BRD_REV02_20140107_1800.brd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Hyperlynx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 v8.2.1 and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Hyperlynx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 Thermal v9.1 (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MentorGraphic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) software is used for simulation</a:t>
            </a:r>
          </a:p>
          <a:p>
            <a:pPr marL="457200" lvl="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PI simulation considers:</a:t>
            </a:r>
          </a:p>
          <a:p>
            <a:pPr marL="857250" lvl="1" indent="-17145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DC Drop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what the max drop for power rail</a:t>
            </a:r>
          </a:p>
          <a:p>
            <a:pPr marL="914400" lvl="1" indent="-228600">
              <a:lnSpc>
                <a:spcPts val="2500"/>
              </a:lnSpc>
              <a:spcBef>
                <a:spcPts val="300"/>
              </a:spcBef>
              <a:buFont typeface="+mj-lt"/>
              <a:buAutoNum type="alphaLcPeriod"/>
            </a:pPr>
            <a:r>
              <a:rPr lang="en-US" sz="1400" b="1" dirty="0" smtClean="0">
                <a:solidFill>
                  <a:srgbClr val="0000CC"/>
                </a:solidFill>
                <a:ea typeface="ＭＳ Ｐゴシック" pitchFamily="-48" charset="-128"/>
              </a:rPr>
              <a:t>Current Density analysis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Determine the hot spot of current density on PCB</a:t>
            </a:r>
          </a:p>
          <a:p>
            <a:pPr marL="457200" indent="-228600">
              <a:lnSpc>
                <a:spcPts val="25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Thermal simulation considers:</a:t>
            </a:r>
          </a:p>
          <a:p>
            <a:pPr marL="1371600" lvl="2">
              <a:lnSpc>
                <a:spcPts val="2500"/>
              </a:lnSpc>
              <a:spcBef>
                <a:spcPts val="300"/>
              </a:spcBef>
              <a:buFont typeface="Wingdings" pitchFamily="2" charset="2"/>
              <a:buChar char="ü"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PCB temperature profile including consideration for conductive, </a:t>
            </a:r>
            <a:r>
              <a:rPr lang="en-US" sz="1400" b="1" dirty="0" err="1" smtClean="0">
                <a:solidFill>
                  <a:srgbClr val="000000"/>
                </a:solidFill>
                <a:ea typeface="ＭＳ Ｐゴシック" pitchFamily="-48" charset="-128"/>
              </a:rPr>
              <a:t>radiative</a:t>
            </a:r>
            <a:r>
              <a:rPr lang="en-US" sz="1400" b="1" dirty="0" smtClean="0">
                <a:solidFill>
                  <a:srgbClr val="000000"/>
                </a:solidFill>
                <a:ea typeface="ＭＳ Ｐゴシック" pitchFamily="-48" charset="-128"/>
              </a:rPr>
              <a:t>, and convective heat transfer </a:t>
            </a:r>
          </a:p>
        </p:txBody>
      </p:sp>
    </p:spTree>
    <p:extLst>
      <p:ext uri="{BB962C8B-B14F-4D97-AF65-F5344CB8AC3E}">
        <p14:creationId xmlns:p14="http://schemas.microsoft.com/office/powerpoint/2010/main" val="17867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20342"/>
            <a:ext cx="320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BD95861MUV Board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48639" y="1943562"/>
            <a:ext cx="11355814" cy="3956609"/>
          </a:xfrm>
        </p:spPr>
        <p:txBody>
          <a:bodyPr/>
          <a:lstStyle/>
          <a:p>
            <a:r>
              <a:rPr lang="en-US" sz="1400" b="1" dirty="0" smtClean="0"/>
              <a:t>Based on the board file : </a:t>
            </a:r>
            <a:r>
              <a:rPr lang="en-US" sz="1400" b="1" dirty="0" smtClean="0">
                <a:solidFill>
                  <a:srgbClr val="0070C0"/>
                </a:solidFill>
              </a:rPr>
              <a:t>BD95861MUVEVK-101_EVAL_BRD_REV02_20140107_1800.brd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1122" y="2753590"/>
            <a:ext cx="226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Vin 5V/div (DC)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9900" y="2242345"/>
            <a:ext cx="4294188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77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" y="2138122"/>
            <a:ext cx="11033760" cy="435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7485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420342"/>
            <a:ext cx="383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BD95861MUV Schematic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943562"/>
            <a:ext cx="785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Based on the schematic file : </a:t>
            </a:r>
            <a:r>
              <a:rPr lang="en-US" sz="1400" b="1" dirty="0" smtClean="0">
                <a:solidFill>
                  <a:srgbClr val="0070C0"/>
                </a:solidFill>
              </a:rPr>
              <a:t>BD95861MUV_EVAL_SCH_REV02_20140107_1800.pdf</a:t>
            </a:r>
            <a:endParaRPr 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621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BD95861MUV Board power consumption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8640" y="2034540"/>
          <a:ext cx="8938262" cy="4351019"/>
        </p:xfrm>
        <a:graphic>
          <a:graphicData uri="http://schemas.openxmlformats.org/drawingml/2006/table">
            <a:tbl>
              <a:tblPr/>
              <a:tblGrid>
                <a:gridCol w="1386134"/>
                <a:gridCol w="721706"/>
                <a:gridCol w="652971"/>
                <a:gridCol w="641516"/>
                <a:gridCol w="630059"/>
                <a:gridCol w="641516"/>
                <a:gridCol w="572781"/>
                <a:gridCol w="575646"/>
                <a:gridCol w="549871"/>
                <a:gridCol w="687338"/>
                <a:gridCol w="1878724"/>
              </a:tblGrid>
              <a:tr h="72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Device/rail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Source/VRM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refdes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Source PCB netname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Sink/load PCB refdes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Load PCB net 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Nominal Voltage(V)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Voltage tolerance (%)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current (A)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input (W)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consumption (W)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144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input via TP1/TP3 connectors (VIN 7.5-18V)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37.50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input current = (Pout + PONH + PONL + PL)/VIN = 4.44A with Vin =7.5V (worst condition). So we choose max input current =5A to simulate power/thermal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dissipation on BD95861MUV internal FETs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3.12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RONH=0.1 Ohm; RONL=0.06 Ohm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Power dissipation on inductor 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ZX1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SW_ZX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RL = 0.019 Ohm</a:t>
                      </a:r>
                    </a:p>
                  </a:txBody>
                  <a:tcPr marL="5275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1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Power consumption at load via connector TP2/TP4 (VOUT 5V)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VOUT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30.00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0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80007"/>
            <a:ext cx="9861999" cy="391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08551"/>
            <a:ext cx="616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VIN7.5V@5A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48640" y="5893526"/>
            <a:ext cx="1146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31.9mA/mil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&lt; 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H="1">
            <a:off x="1538885" y="3137893"/>
            <a:ext cx="111323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77344" y="2277565"/>
            <a:ext cx="103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9850313" y="2723457"/>
            <a:ext cx="492370" cy="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14820" y="220027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5" y="2127420"/>
            <a:ext cx="9855557" cy="378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smtClean="0"/>
              <a:t>PTH Solutions 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092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 Drop analysis for VIN7.5V@5A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106" y="5913120"/>
            <a:ext cx="807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DC Drop 6.0mV &lt; 150mV (2% tolerance of 7.5V)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planes for VIN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1486631" y="3137893"/>
            <a:ext cx="111323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77344" y="2277565"/>
            <a:ext cx="103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TP1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9850313" y="2723457"/>
            <a:ext cx="492370" cy="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14820" y="220027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U1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356" y="1940397"/>
            <a:ext cx="5698962" cy="411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5"/>
            <a:ext cx="2844800" cy="365125"/>
          </a:xfrm>
        </p:spPr>
        <p:txBody>
          <a:bodyPr/>
          <a:lstStyle/>
          <a:p>
            <a:fld id="{A42F740A-ACE7-CD4A-90CE-5BB47EC667F3}" type="datetime1">
              <a:rPr lang="en-US" smtClean="0"/>
              <a:pPr/>
              <a:t>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5"/>
            <a:ext cx="3860800" cy="365125"/>
          </a:xfrm>
        </p:spPr>
        <p:txBody>
          <a:bodyPr/>
          <a:lstStyle/>
          <a:p>
            <a:r>
              <a:rPr lang="en-US" dirty="0" smtClean="0"/>
              <a:t>PTH Solutions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875"/>
            <a:ext cx="2844800" cy="365125"/>
          </a:xfrm>
        </p:spPr>
        <p:txBody>
          <a:bodyPr/>
          <a:lstStyle/>
          <a:p>
            <a:fld id="{40C8547F-BE3A-274F-AEF6-516794FFB7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New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74320"/>
            <a:ext cx="3809524" cy="1142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640" y="1417177"/>
            <a:ext cx="545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Density analysis for SW@6A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35280" y="6185098"/>
            <a:ext cx="1160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Max Current Density 40.9mA/mil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~ 40mA/mil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(This rule limit 10 </a:t>
            </a:r>
            <a:r>
              <a:rPr lang="en-US" sz="1400" baseline="30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 of temperature rise above ambient) </a:t>
            </a:r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Copper plane for SW is OK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812173" y="3212472"/>
            <a:ext cx="1938003" cy="7619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2347471"/>
            <a:ext cx="1054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 U1 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7010400" y="4913311"/>
            <a:ext cx="685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96200" y="4774811"/>
            <a:ext cx="81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 L1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5948900" y="3486923"/>
            <a:ext cx="1747301" cy="10755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6200" y="3209924"/>
            <a:ext cx="191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Solder-shorted ZX1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Microsoft Office PowerPoint</Application>
  <PresentationFormat>Widescreen</PresentationFormat>
  <Paragraphs>488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2013-08-16T09:24:03Z</dcterms:created>
  <dcterms:modified xsi:type="dcterms:W3CDTF">2014-01-07T10:10:22Z</dcterms:modified>
</cp:coreProperties>
</file>