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29" r:id="rId2"/>
    <p:sldId id="328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40" r:id="rId12"/>
    <p:sldId id="341" r:id="rId13"/>
    <p:sldId id="358" r:id="rId14"/>
    <p:sldId id="359" r:id="rId15"/>
    <p:sldId id="360" r:id="rId16"/>
    <p:sldId id="35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972" autoAdjust="0"/>
    <p:restoredTop sz="94643" autoAdjust="0"/>
  </p:normalViewPr>
  <p:slideViewPr>
    <p:cSldViewPr snapToGrid="0" snapToObjects="1">
      <p:cViewPr>
        <p:scale>
          <a:sx n="100" d="100"/>
          <a:sy n="100" d="100"/>
        </p:scale>
        <p:origin x="-1224" y="-30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-3024" y="-11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20C8E-8E4A-7449-95A4-74879F852C96}" type="datetime1">
              <a:rPr lang="en-US" smtClean="0"/>
              <a:pPr/>
              <a:t>10/3/2014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09295-E1A5-744D-AF22-C8F111A394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041944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 smtClean="0"/>
              <a:t>9/17/13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F8256-DCD7-F041-80C9-79D1937305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266311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F8256-DCD7-F041-80C9-79D19373056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F8256-DCD7-F041-80C9-79D19373056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F8256-DCD7-F041-80C9-79D19373056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F8256-DCD7-F041-80C9-79D19373056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394-4BE0-CA49-8C9B-50F838956518}" type="datetime1">
              <a:rPr lang="en-US" smtClean="0"/>
              <a:pPr/>
              <a:t>10/3/2014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85690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DFB5-4495-1A40-A582-C70695C99E08}" type="datetime1">
              <a:rPr lang="en-US" smtClean="0"/>
              <a:pPr/>
              <a:t>10/3/2014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2994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FB20-AE7E-D74F-8397-3C8267272BB4}" type="datetime1">
              <a:rPr lang="en-US" smtClean="0"/>
              <a:pPr/>
              <a:t>10/3/2014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838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7D392-1C2D-0D4C-9085-496590DF94D6}" type="datetime1">
              <a:rPr lang="en-US" smtClean="0"/>
              <a:pPr/>
              <a:t>10/3/2014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23918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2E9C2-9C0A-5B4D-BCA4-3979C49D3DDD}" type="datetime1">
              <a:rPr lang="en-US" smtClean="0"/>
              <a:pPr/>
              <a:t>10/3/2014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4806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58D7-56FE-FD4C-9F95-5225154E2265}" type="datetime1">
              <a:rPr lang="en-US" smtClean="0"/>
              <a:pPr/>
              <a:t>10/3/2014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54384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3E46-0D4B-8548-9A7C-A6D740ACBD79}" type="datetime1">
              <a:rPr lang="en-US" smtClean="0"/>
              <a:pPr/>
              <a:t>10/3/2014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923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245D-82A2-3746-AB7E-445CE53AC312}" type="datetime1">
              <a:rPr lang="en-US" smtClean="0"/>
              <a:pPr/>
              <a:t>10/3/2014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45691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BA72-A7E4-174D-827A-3E2C2C2C1830}" type="datetime1">
              <a:rPr lang="en-US" smtClean="0"/>
              <a:pPr/>
              <a:t>10/3/2014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1977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90DD-1CB0-9442-92A9-4D7023A53447}" type="datetime1">
              <a:rPr lang="en-US" smtClean="0"/>
              <a:pPr/>
              <a:t>10/3/2014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2391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FBD21-2028-F444-8BE0-D98C4A87151D}" type="datetime1">
              <a:rPr lang="en-US" smtClean="0"/>
              <a:pPr/>
              <a:t>10/3/2014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01616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987B6-F4B7-324C-B520-10B73BB0C8BB}" type="datetime1">
              <a:rPr lang="en-US" smtClean="0"/>
              <a:pPr/>
              <a:t>10/3/2014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PTH Solutions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0428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2844800" cy="365125"/>
          </a:xfrm>
        </p:spPr>
        <p:txBody>
          <a:bodyPr/>
          <a:lstStyle/>
          <a:p>
            <a:fld id="{47342A47-841A-6341-8EAE-CC54B7D6EC9A}" type="datetime1">
              <a:rPr lang="en-US" smtClean="0"/>
              <a:pPr/>
              <a:t>10/3/2014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5"/>
            <a:ext cx="3860800" cy="365125"/>
          </a:xfrm>
        </p:spPr>
        <p:txBody>
          <a:bodyPr/>
          <a:lstStyle/>
          <a:p>
            <a:r>
              <a:rPr lang="en-US" dirty="0" smtClean="0"/>
              <a:t>PTH Solutions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2875"/>
            <a:ext cx="2844800" cy="365125"/>
          </a:xfrm>
        </p:spPr>
        <p:txBody>
          <a:bodyPr/>
          <a:lstStyle/>
          <a:p>
            <a:fld id="{40C8547F-BE3A-274F-AEF6-516794FFB7E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3380" y="2689650"/>
            <a:ext cx="116967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 and Thermal Simulation Study for BD9D321EFJ Board</a:t>
            </a:r>
          </a:p>
          <a:p>
            <a:r>
              <a:rPr lang="en-US" sz="2400" b="1" i="1" dirty="0" smtClean="0"/>
              <a:t>October </a:t>
            </a:r>
            <a:r>
              <a:rPr lang="en-US" sz="2400" b="1" i="1" dirty="0" smtClean="0"/>
              <a:t>03</a:t>
            </a:r>
            <a:r>
              <a:rPr lang="en-US" sz="2400" b="1" i="1" baseline="30000" dirty="0" smtClean="0"/>
              <a:t>r</a:t>
            </a:r>
            <a:r>
              <a:rPr lang="en-US" sz="2400" b="1" i="1" baseline="30000" dirty="0" smtClean="0"/>
              <a:t>d</a:t>
            </a:r>
            <a:r>
              <a:rPr lang="en-US" sz="2400" b="1" i="1" dirty="0" smtClean="0"/>
              <a:t>, 2014</a:t>
            </a:r>
            <a:endParaRPr lang="en-US" sz="2400" b="1" i="1" dirty="0"/>
          </a:p>
          <a:p>
            <a:r>
              <a:rPr lang="en-US" sz="2400" b="1" i="1" dirty="0"/>
              <a:t>Hosted by: </a:t>
            </a:r>
            <a:r>
              <a:rPr lang="en-US" sz="2400" b="1" i="1" dirty="0" err="1"/>
              <a:t>Xuan</a:t>
            </a:r>
            <a:r>
              <a:rPr lang="en-US" sz="2400" b="1" i="1" dirty="0"/>
              <a:t> Dang</a:t>
            </a:r>
          </a:p>
          <a:p>
            <a:endParaRPr lang="en-US" sz="2400" b="1" i="1" dirty="0"/>
          </a:p>
          <a:p>
            <a:endParaRPr lang="en-US" sz="2400" b="1" i="1" dirty="0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1345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81325" y="1874525"/>
            <a:ext cx="5360988" cy="4236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2844800" cy="365125"/>
          </a:xfrm>
        </p:spPr>
        <p:txBody>
          <a:bodyPr/>
          <a:lstStyle/>
          <a:p>
            <a:fld id="{A42F740A-ACE7-CD4A-90CE-5BB47EC667F3}" type="datetime1">
              <a:rPr lang="en-US" smtClean="0"/>
              <a:pPr/>
              <a:t>10/3/2014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5"/>
            <a:ext cx="3860800" cy="365125"/>
          </a:xfrm>
        </p:spPr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2875"/>
            <a:ext cx="2844800" cy="365125"/>
          </a:xfrm>
        </p:spPr>
        <p:txBody>
          <a:bodyPr/>
          <a:lstStyle/>
          <a:p>
            <a:fld id="{40C8547F-BE3A-274F-AEF6-516794FFB7E0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417177"/>
            <a:ext cx="7648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Density analysis for VOUT@3A at TOP layer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198120" y="6185098"/>
            <a:ext cx="11742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Max Current Density 26.8mA/mil</a:t>
            </a:r>
            <a:r>
              <a:rPr lang="en-US" sz="1400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&lt;40mA/mil</a:t>
            </a:r>
            <a:r>
              <a:rPr lang="en-US" sz="1400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(This rule limit 10 Celsius degree of temperature rise above ambient) </a:t>
            </a:r>
            <a:r>
              <a:rPr lang="en-US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 Copper plane for VIN is OK</a:t>
            </a:r>
            <a:endParaRPr lang="en-US" sz="14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37103" y="2077650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Source L1</a:t>
            </a:r>
            <a:endParaRPr lang="en-US" sz="12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665562" y="2216150"/>
            <a:ext cx="1792138" cy="67945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584450" y="3303918"/>
            <a:ext cx="4533900" cy="1516932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705683" y="4682350"/>
            <a:ext cx="878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Load TP3</a:t>
            </a:r>
            <a:endParaRPr lang="en-US" sz="12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0760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2844800" cy="365125"/>
          </a:xfrm>
        </p:spPr>
        <p:txBody>
          <a:bodyPr/>
          <a:lstStyle/>
          <a:p>
            <a:fld id="{A42F740A-ACE7-CD4A-90CE-5BB47EC667F3}" type="datetime1">
              <a:rPr lang="en-US" smtClean="0"/>
              <a:pPr/>
              <a:t>10/3/2014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5"/>
            <a:ext cx="3860800" cy="365125"/>
          </a:xfrm>
        </p:spPr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2875"/>
            <a:ext cx="2844800" cy="365125"/>
          </a:xfrm>
        </p:spPr>
        <p:txBody>
          <a:bodyPr/>
          <a:lstStyle/>
          <a:p>
            <a:fld id="{40C8547F-BE3A-274F-AEF6-516794FFB7E0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417177"/>
            <a:ext cx="2646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Thermal Analysis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226986" y="2822660"/>
            <a:ext cx="21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VOUT 20mV/div (AC)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26986" y="5558751"/>
            <a:ext cx="143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SW 5V/div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black">
          <a:xfrm>
            <a:off x="609600" y="1940397"/>
            <a:ext cx="8686800" cy="3618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marL="457200" lvl="0" indent="-228600">
              <a:lnSpc>
                <a:spcPts val="2500"/>
              </a:lnSpc>
              <a:buFont typeface="+mj-lt"/>
              <a:buAutoNum type="alphaLcPeriod"/>
            </a:pPr>
            <a:r>
              <a:rPr lang="en-US" sz="1600" b="1" dirty="0" smtClean="0">
                <a:solidFill>
                  <a:srgbClr val="00CC00"/>
                </a:solidFill>
                <a:ea typeface="ＭＳ Ｐゴシック" pitchFamily="-48" charset="-128"/>
              </a:rPr>
              <a:t>Environment conditions </a:t>
            </a:r>
          </a:p>
          <a:p>
            <a:pPr marL="1257300" lvl="1" indent="285750">
              <a:buFont typeface="+mj-lt"/>
              <a:buAutoNum type="alphaLcPeriod"/>
            </a:pPr>
            <a:r>
              <a:rPr lang="en-US" sz="1400" b="1" dirty="0" smtClean="0">
                <a:solidFill>
                  <a:srgbClr val="0000CC"/>
                </a:solidFill>
                <a:ea typeface="ＭＳ Ｐゴシック" pitchFamily="-48" charset="-128"/>
              </a:rPr>
              <a:t>Air Temperature : </a:t>
            </a:r>
            <a:r>
              <a:rPr lang="en-US" sz="1400" b="1" dirty="0" smtClean="0">
                <a:solidFill>
                  <a:srgbClr val="000000"/>
                </a:solidFill>
                <a:ea typeface="ＭＳ Ｐゴシック" pitchFamily="-48" charset="-128"/>
              </a:rPr>
              <a:t>25 </a:t>
            </a:r>
            <a:r>
              <a:rPr lang="en-US" sz="1400" b="1" baseline="30000" dirty="0" smtClean="0">
                <a:solidFill>
                  <a:srgbClr val="000000"/>
                </a:solidFill>
                <a:ea typeface="ＭＳ Ｐゴシック" pitchFamily="-48" charset="-128"/>
              </a:rPr>
              <a:t>0</a:t>
            </a:r>
            <a:r>
              <a:rPr lang="en-US" sz="1400" b="1" dirty="0" smtClean="0">
                <a:solidFill>
                  <a:srgbClr val="000000"/>
                </a:solidFill>
                <a:ea typeface="ＭＳ Ｐゴシック" pitchFamily="-48" charset="-128"/>
              </a:rPr>
              <a:t>C , 35 </a:t>
            </a:r>
            <a:r>
              <a:rPr lang="en-US" sz="1400" b="1" baseline="30000" dirty="0" smtClean="0">
                <a:solidFill>
                  <a:srgbClr val="000000"/>
                </a:solidFill>
                <a:ea typeface="ＭＳ Ｐゴシック" pitchFamily="-48" charset="-128"/>
              </a:rPr>
              <a:t>0</a:t>
            </a:r>
            <a:r>
              <a:rPr lang="en-US" sz="1400" b="1" dirty="0" smtClean="0">
                <a:solidFill>
                  <a:srgbClr val="000000"/>
                </a:solidFill>
                <a:ea typeface="ＭＳ Ｐゴシック" pitchFamily="-48" charset="-128"/>
              </a:rPr>
              <a:t>C and 45 </a:t>
            </a:r>
            <a:r>
              <a:rPr lang="en-US" sz="1400" b="1" baseline="30000" dirty="0" smtClean="0">
                <a:solidFill>
                  <a:srgbClr val="000000"/>
                </a:solidFill>
                <a:ea typeface="ＭＳ Ｐゴシック" pitchFamily="-48" charset="-128"/>
              </a:rPr>
              <a:t>0</a:t>
            </a:r>
            <a:r>
              <a:rPr lang="en-US" sz="1400" b="1" dirty="0" smtClean="0">
                <a:solidFill>
                  <a:srgbClr val="000000"/>
                </a:solidFill>
                <a:ea typeface="ＭＳ Ｐゴシック" pitchFamily="-48" charset="-128"/>
              </a:rPr>
              <a:t>C</a:t>
            </a:r>
          </a:p>
          <a:p>
            <a:pPr marL="1257300" lvl="1" indent="285750">
              <a:buFont typeface="+mj-lt"/>
              <a:buAutoNum type="alphaLcPeriod"/>
            </a:pPr>
            <a:r>
              <a:rPr lang="en-US" sz="1400" b="1" dirty="0" smtClean="0">
                <a:solidFill>
                  <a:srgbClr val="0000CC"/>
                </a:solidFill>
                <a:ea typeface="ＭＳ Ｐゴシック" pitchFamily="-48" charset="-128"/>
              </a:rPr>
              <a:t>No incoming air flow  (</a:t>
            </a:r>
            <a:r>
              <a:rPr lang="en-US" sz="1400" b="1" dirty="0">
                <a:solidFill>
                  <a:srgbClr val="0000CC"/>
                </a:solidFill>
                <a:ea typeface="ＭＳ Ｐゴシック" pitchFamily="-48" charset="-128"/>
              </a:rPr>
              <a:t>Natural convection</a:t>
            </a:r>
            <a:r>
              <a:rPr lang="en-US" sz="1400" b="1" dirty="0" smtClean="0">
                <a:solidFill>
                  <a:srgbClr val="0000CC"/>
                </a:solidFill>
                <a:ea typeface="ＭＳ Ｐゴシック" pitchFamily="-48" charset="-128"/>
              </a:rPr>
              <a:t>)</a:t>
            </a:r>
            <a:endParaRPr lang="en-US" sz="1400" b="1" dirty="0">
              <a:solidFill>
                <a:srgbClr val="0000CC"/>
              </a:solidFill>
              <a:ea typeface="ＭＳ Ｐゴシック" pitchFamily="-48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0760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2844800" cy="365125"/>
          </a:xfrm>
        </p:spPr>
        <p:txBody>
          <a:bodyPr/>
          <a:lstStyle/>
          <a:p>
            <a:fld id="{A42F740A-ACE7-CD4A-90CE-5BB47EC667F3}" type="datetime1">
              <a:rPr lang="en-US" smtClean="0"/>
              <a:pPr/>
              <a:t>10/3/2014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5"/>
            <a:ext cx="3860800" cy="365125"/>
          </a:xfrm>
        </p:spPr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2875"/>
            <a:ext cx="2844800" cy="365125"/>
          </a:xfrm>
        </p:spPr>
        <p:txBody>
          <a:bodyPr/>
          <a:lstStyle/>
          <a:p>
            <a:fld id="{40C8547F-BE3A-274F-AEF6-516794FFB7E0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417177"/>
            <a:ext cx="4678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Thermal Analysis (</a:t>
            </a:r>
            <a:r>
              <a:rPr lang="en-US" sz="28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Con’t</a:t>
            </a:r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226986" y="2822660"/>
            <a:ext cx="21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VOUT 20mV/div (AC)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26986" y="5558751"/>
            <a:ext cx="143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SW 5V/div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black">
          <a:xfrm>
            <a:off x="609600" y="1940397"/>
            <a:ext cx="8686800" cy="3618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marL="571500" indent="-342900">
              <a:lnSpc>
                <a:spcPts val="2500"/>
              </a:lnSpc>
              <a:buFont typeface="+mj-lt"/>
              <a:buAutoNum type="alphaLcPeriod" startAt="2"/>
            </a:pPr>
            <a:r>
              <a:rPr lang="en-US" sz="1600" b="1" dirty="0" smtClean="0">
                <a:solidFill>
                  <a:srgbClr val="00CC00"/>
                </a:solidFill>
                <a:ea typeface="ＭＳ Ｐゴシック" pitchFamily="-48" charset="-128"/>
              </a:rPr>
              <a:t>Component properties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6065040"/>
              </p:ext>
            </p:extLst>
          </p:nvPr>
        </p:nvGraphicFramePr>
        <p:xfrm>
          <a:off x="928662" y="2423160"/>
          <a:ext cx="5356282" cy="1455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9129"/>
                <a:gridCol w="1872255"/>
                <a:gridCol w="1434898"/>
              </a:tblGrid>
              <a:tr h="501656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kern="1200" dirty="0" smtClean="0">
                          <a:solidFill>
                            <a:srgbClr val="0000CC"/>
                          </a:solidFill>
                          <a:latin typeface="+mn-lt"/>
                          <a:ea typeface="ＭＳ Ｐゴシック" pitchFamily="-48" charset="-128"/>
                          <a:cs typeface="+mn-cs"/>
                        </a:rPr>
                        <a:t>BD9D321EFJ</a:t>
                      </a:r>
                    </a:p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kern="1200" dirty="0" smtClean="0">
                          <a:solidFill>
                            <a:srgbClr val="0000CC"/>
                          </a:solidFill>
                          <a:latin typeface="+mn-lt"/>
                          <a:ea typeface="ＭＳ Ｐゴシック" pitchFamily="-48" charset="-128"/>
                          <a:cs typeface="+mn-cs"/>
                        </a:rPr>
                        <a:t>(U1)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kern="1200" dirty="0" smtClean="0">
                          <a:solidFill>
                            <a:srgbClr val="0000CC"/>
                          </a:solidFill>
                          <a:latin typeface="+mn-lt"/>
                          <a:ea typeface="ＭＳ Ｐゴシック" pitchFamily="-48" charset="-128"/>
                          <a:cs typeface="+mn-cs"/>
                        </a:rPr>
                        <a:t>744311220</a:t>
                      </a:r>
                    </a:p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kern="1200" dirty="0" smtClean="0">
                          <a:solidFill>
                            <a:srgbClr val="0000CC"/>
                          </a:solidFill>
                          <a:latin typeface="+mn-lt"/>
                          <a:ea typeface="ＭＳ Ｐゴシック" pitchFamily="-48" charset="-128"/>
                          <a:cs typeface="+mn-cs"/>
                        </a:rPr>
                        <a:t>(L1)</a:t>
                      </a:r>
                    </a:p>
                  </a:txBody>
                  <a:tcPr/>
                </a:tc>
              </a:tr>
              <a:tr h="452110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rgbClr val="000000"/>
                          </a:solidFill>
                          <a:ea typeface="ＭＳ Ｐゴシック" pitchFamily="-48" charset="-128"/>
                        </a:rPr>
                        <a:t>Number of pins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b="1" kern="1200" dirty="0" smtClean="0">
                          <a:solidFill>
                            <a:srgbClr val="000000"/>
                          </a:solidFill>
                          <a:latin typeface="+mn-lt"/>
                          <a:ea typeface="ＭＳ Ｐゴシック" pitchFamily="-48" charset="-128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b="1" kern="1200" dirty="0" smtClean="0">
                          <a:solidFill>
                            <a:srgbClr val="000000"/>
                          </a:solidFill>
                          <a:latin typeface="+mn-lt"/>
                          <a:ea typeface="ＭＳ Ｐゴシック" pitchFamily="-48" charset="-128"/>
                          <a:cs typeface="+mn-cs"/>
                        </a:rPr>
                        <a:t>2</a:t>
                      </a:r>
                    </a:p>
                  </a:txBody>
                  <a:tcPr/>
                </a:tc>
              </a:tr>
              <a:tr h="501656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rgbClr val="000000"/>
                          </a:solidFill>
                          <a:ea typeface="ＭＳ Ｐゴシック" pitchFamily="-48" charset="-128"/>
                        </a:rPr>
                        <a:t>Max. power dissipation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b="1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ＭＳ Ｐゴシック" pitchFamily="-48" charset="-128"/>
                          <a:cs typeface="+mn-cs"/>
                        </a:rPr>
                        <a:t>1.476 W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050" b="1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ＭＳ Ｐゴシック" pitchFamily="-48" charset="-128"/>
                          <a:cs typeface="+mn-cs"/>
                        </a:rPr>
                        <a:t>(at VIN=4.5V)</a:t>
                      </a:r>
                      <a:endParaRPr lang="en-US" sz="1050" b="1" kern="1200" dirty="0" smtClean="0">
                        <a:solidFill>
                          <a:srgbClr val="000000"/>
                        </a:solidFill>
                        <a:latin typeface="+mn-lt"/>
                        <a:ea typeface="ＭＳ Ｐゴシック" pitchFamily="-4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0.1026</a:t>
                      </a:r>
                      <a:r>
                        <a:rPr lang="en-US" sz="105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ＭＳ Ｐゴシック" pitchFamily="-48" charset="-128"/>
                          <a:cs typeface="+mn-cs"/>
                        </a:rPr>
                        <a:t> </a:t>
                      </a:r>
                      <a:r>
                        <a:rPr lang="en-US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ＭＳ Ｐゴシック" pitchFamily="-48" charset="-128"/>
                          <a:cs typeface="+mn-cs"/>
                        </a:rPr>
                        <a:t>W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20760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79136" y="2348162"/>
            <a:ext cx="4568315" cy="3754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2844800" cy="365125"/>
          </a:xfrm>
        </p:spPr>
        <p:txBody>
          <a:bodyPr/>
          <a:lstStyle/>
          <a:p>
            <a:fld id="{A42F740A-ACE7-CD4A-90CE-5BB47EC667F3}" type="datetime1">
              <a:rPr lang="en-US" smtClean="0"/>
              <a:pPr/>
              <a:t>10/3/2014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5"/>
            <a:ext cx="3860800" cy="365125"/>
          </a:xfrm>
        </p:spPr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2875"/>
            <a:ext cx="2844800" cy="365125"/>
          </a:xfrm>
        </p:spPr>
        <p:txBody>
          <a:bodyPr/>
          <a:lstStyle/>
          <a:p>
            <a:fld id="{40C8547F-BE3A-274F-AEF6-516794FFB7E0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417177"/>
            <a:ext cx="4678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Thermal Analysis (</a:t>
            </a:r>
            <a:r>
              <a:rPr lang="en-US" sz="28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Con’t</a:t>
            </a:r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800" dirty="0"/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black">
          <a:xfrm>
            <a:off x="7909" y="1820174"/>
            <a:ext cx="11568022" cy="3618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marL="571500" lvl="1" indent="-342900">
              <a:lnSpc>
                <a:spcPts val="2500"/>
              </a:lnSpc>
            </a:pP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Air temperature 25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C, power dissipation of BD9D321EFJ is 1.476 W (at VIN=4.5V)</a:t>
            </a:r>
          </a:p>
          <a:p>
            <a:pPr marL="571500" indent="-342900">
              <a:lnSpc>
                <a:spcPts val="2500"/>
              </a:lnSpc>
            </a:pPr>
            <a:endParaRPr lang="en-US" sz="1600" b="1" dirty="0" smtClean="0">
              <a:solidFill>
                <a:srgbClr val="00CC00"/>
              </a:solidFill>
              <a:ea typeface="ＭＳ Ｐゴシック" pitchFamily="-48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26910" y="3053804"/>
            <a:ext cx="23748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100" b="1" dirty="0" smtClean="0">
                <a:solidFill>
                  <a:srgbClr val="00B0F0"/>
                </a:solidFill>
                <a:ea typeface="ＭＳ Ｐゴシック" pitchFamily="-48" charset="-128"/>
              </a:rPr>
              <a:t>L1: 744311220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 Max. power dissipation: 0.1026 W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Component temperature = 62.46 </a:t>
            </a:r>
            <a:r>
              <a:rPr lang="en-US" sz="1100" b="1" baseline="30000" dirty="0" smtClean="0">
                <a:solidFill>
                  <a:srgbClr val="000000"/>
                </a:solidFill>
              </a:rPr>
              <a:t>0</a:t>
            </a:r>
            <a:r>
              <a:rPr lang="en-US" sz="1100" b="1" dirty="0" smtClean="0">
                <a:solidFill>
                  <a:srgbClr val="000000"/>
                </a:solidFill>
              </a:rPr>
              <a:t>C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26910" y="2453640"/>
            <a:ext cx="39192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B0F0"/>
                </a:solidFill>
              </a:rPr>
              <a:t>U1: BD9D321EFJ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 Max. power dissipation: 0.1476 W @VIN=4.5V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Component temperature = 68.06 </a:t>
            </a:r>
            <a:r>
              <a:rPr lang="en-US" sz="1100" b="1" baseline="30000" dirty="0" smtClean="0">
                <a:solidFill>
                  <a:srgbClr val="000000"/>
                </a:solidFill>
              </a:rPr>
              <a:t>0</a:t>
            </a:r>
            <a:r>
              <a:rPr lang="en-US" sz="1100" b="1" dirty="0" smtClean="0">
                <a:solidFill>
                  <a:srgbClr val="000000"/>
                </a:solidFill>
              </a:rPr>
              <a:t>C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40" name="Text Box 19"/>
          <p:cNvSpPr txBox="1">
            <a:spLocks noChangeArrowheads="1"/>
          </p:cNvSpPr>
          <p:nvPr/>
        </p:nvSpPr>
        <p:spPr bwMode="black">
          <a:xfrm>
            <a:off x="730250" y="6102368"/>
            <a:ext cx="8007350" cy="495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indent="1085850"/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 highest temperature on board is about 68.06 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</a:t>
            </a:r>
          </a:p>
          <a:p>
            <a:pPr indent="1085850"/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 highest temperature on component is on BD9D321EFJ( about 68.06 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C)   </a:t>
            </a:r>
          </a:p>
          <a:p>
            <a:pPr lvl="0" algn="ctr">
              <a:lnSpc>
                <a:spcPts val="2500"/>
              </a:lnSpc>
            </a:pPr>
            <a:r>
              <a:rPr lang="en-US" sz="1600" b="1" dirty="0" smtClean="0">
                <a:solidFill>
                  <a:schemeClr val="tx2"/>
                </a:solidFill>
                <a:ea typeface="ＭＳ Ｐゴシック" pitchFamily="-48" charset="-128"/>
              </a:rPr>
              <a:t>    </a:t>
            </a:r>
          </a:p>
        </p:txBody>
      </p:sp>
    </p:spTree>
    <p:extLst>
      <p:ext uri="{BB962C8B-B14F-4D97-AF65-F5344CB8AC3E}">
        <p14:creationId xmlns="" xmlns:p14="http://schemas.microsoft.com/office/powerpoint/2010/main" val="220760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47162" y="2173856"/>
            <a:ext cx="4613988" cy="3983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2844800" cy="365125"/>
          </a:xfrm>
        </p:spPr>
        <p:txBody>
          <a:bodyPr/>
          <a:lstStyle/>
          <a:p>
            <a:fld id="{A42F740A-ACE7-CD4A-90CE-5BB47EC667F3}" type="datetime1">
              <a:rPr lang="en-US" smtClean="0"/>
              <a:pPr/>
              <a:t>10/3/2014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5"/>
            <a:ext cx="3860800" cy="365125"/>
          </a:xfrm>
        </p:spPr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2875"/>
            <a:ext cx="2844800" cy="365125"/>
          </a:xfrm>
        </p:spPr>
        <p:txBody>
          <a:bodyPr/>
          <a:lstStyle/>
          <a:p>
            <a:fld id="{40C8547F-BE3A-274F-AEF6-516794FFB7E0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417177"/>
            <a:ext cx="4678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Thermal Analysis (</a:t>
            </a:r>
            <a:r>
              <a:rPr lang="en-US" sz="28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Con’t</a:t>
            </a:r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800" dirty="0"/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black">
          <a:xfrm>
            <a:off x="7909" y="1820174"/>
            <a:ext cx="11568022" cy="3618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marL="571500" lvl="1" indent="-342900">
              <a:lnSpc>
                <a:spcPts val="2500"/>
              </a:lnSpc>
            </a:pP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Air temperature 35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C, power dissipation of BD9D321EFJ is 1.476  W (at VIN=4.5V)</a:t>
            </a:r>
          </a:p>
          <a:p>
            <a:pPr marL="571500" indent="-342900">
              <a:lnSpc>
                <a:spcPts val="2500"/>
              </a:lnSpc>
            </a:pPr>
            <a:endParaRPr lang="en-US" sz="1600" b="1" dirty="0" smtClean="0">
              <a:solidFill>
                <a:srgbClr val="00CC00"/>
              </a:solidFill>
              <a:ea typeface="ＭＳ Ｐゴシック" pitchFamily="-48" charset="-128"/>
            </a:endParaRPr>
          </a:p>
        </p:txBody>
      </p:sp>
      <p:sp>
        <p:nvSpPr>
          <p:cNvPr id="40" name="Text Box 19"/>
          <p:cNvSpPr txBox="1">
            <a:spLocks noChangeArrowheads="1"/>
          </p:cNvSpPr>
          <p:nvPr/>
        </p:nvSpPr>
        <p:spPr bwMode="black">
          <a:xfrm>
            <a:off x="730250" y="6134099"/>
            <a:ext cx="8007350" cy="495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indent="1085850"/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 highest temperature on board is about 78.35 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</a:t>
            </a:r>
          </a:p>
          <a:p>
            <a:pPr indent="1085850"/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 highest temperature on component is on BD9D321EFJ ( about 78.35 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C)   </a:t>
            </a:r>
          </a:p>
          <a:p>
            <a:pPr lvl="0" algn="ctr">
              <a:lnSpc>
                <a:spcPts val="2500"/>
              </a:lnSpc>
            </a:pPr>
            <a:r>
              <a:rPr lang="en-US" sz="1600" b="1" dirty="0" smtClean="0">
                <a:solidFill>
                  <a:schemeClr val="tx2"/>
                </a:solidFill>
                <a:ea typeface="ＭＳ Ｐゴシック" pitchFamily="-48" charset="-128"/>
              </a:rPr>
              <a:t>   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37401" y="3053804"/>
            <a:ext cx="23748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100" b="1" dirty="0" smtClean="0">
                <a:solidFill>
                  <a:srgbClr val="00B0F0"/>
                </a:solidFill>
                <a:ea typeface="ＭＳ Ｐゴシック" pitchFamily="-48" charset="-128"/>
              </a:rPr>
              <a:t>L1: 744311220</a:t>
            </a:r>
            <a:endParaRPr lang="en-US" sz="1100" b="1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 Max. power dissipation: 0.1026 W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Component temperature = 72.65 </a:t>
            </a:r>
            <a:r>
              <a:rPr lang="en-US" sz="1100" b="1" baseline="30000" dirty="0" smtClean="0">
                <a:solidFill>
                  <a:srgbClr val="000000"/>
                </a:solidFill>
              </a:rPr>
              <a:t>0</a:t>
            </a:r>
            <a:r>
              <a:rPr lang="en-US" sz="1100" b="1" dirty="0" smtClean="0">
                <a:solidFill>
                  <a:srgbClr val="000000"/>
                </a:solidFill>
              </a:rPr>
              <a:t>C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37400" y="2453640"/>
            <a:ext cx="44449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B0F0"/>
                </a:solidFill>
              </a:rPr>
              <a:t>U1: BD9D321EFJ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 Max. power dissipation: 1.476 W @VIN=4.5V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Component temperature = 78.35 </a:t>
            </a:r>
            <a:r>
              <a:rPr lang="en-US" sz="1100" b="1" baseline="30000" dirty="0" smtClean="0">
                <a:solidFill>
                  <a:srgbClr val="000000"/>
                </a:solidFill>
              </a:rPr>
              <a:t>0</a:t>
            </a:r>
            <a:r>
              <a:rPr lang="en-US" sz="1100" b="1" dirty="0" smtClean="0">
                <a:solidFill>
                  <a:srgbClr val="000000"/>
                </a:solidFill>
              </a:rPr>
              <a:t>C</a:t>
            </a:r>
            <a:endParaRPr 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0760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62749" y="2209801"/>
            <a:ext cx="4390830" cy="370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2844800" cy="365125"/>
          </a:xfrm>
        </p:spPr>
        <p:txBody>
          <a:bodyPr/>
          <a:lstStyle/>
          <a:p>
            <a:fld id="{A42F740A-ACE7-CD4A-90CE-5BB47EC667F3}" type="datetime1">
              <a:rPr lang="en-US" smtClean="0"/>
              <a:pPr/>
              <a:t>10/3/2014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5"/>
            <a:ext cx="3860800" cy="365125"/>
          </a:xfrm>
        </p:spPr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2875"/>
            <a:ext cx="2844800" cy="365125"/>
          </a:xfrm>
        </p:spPr>
        <p:txBody>
          <a:bodyPr/>
          <a:lstStyle/>
          <a:p>
            <a:fld id="{40C8547F-BE3A-274F-AEF6-516794FFB7E0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417177"/>
            <a:ext cx="4678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Thermal Analysis (</a:t>
            </a:r>
            <a:r>
              <a:rPr lang="en-US" sz="28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Con’t</a:t>
            </a:r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800" dirty="0"/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black">
          <a:xfrm>
            <a:off x="0" y="1820174"/>
            <a:ext cx="11568022" cy="3618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marL="571500" lvl="1" indent="-342900">
              <a:lnSpc>
                <a:spcPts val="2500"/>
              </a:lnSpc>
            </a:pP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 Air temperature 45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C, power dissipation of BD9D321EFJ is 1.476  W (at VIN=4.5V)</a:t>
            </a:r>
          </a:p>
          <a:p>
            <a:pPr marL="571500" indent="-342900">
              <a:lnSpc>
                <a:spcPts val="2500"/>
              </a:lnSpc>
            </a:pPr>
            <a:endParaRPr lang="en-US" sz="1600" b="1" dirty="0" smtClean="0">
              <a:solidFill>
                <a:srgbClr val="00CC00"/>
              </a:solidFill>
              <a:ea typeface="ＭＳ Ｐゴシック" pitchFamily="-48" charset="-128"/>
            </a:endParaRPr>
          </a:p>
        </p:txBody>
      </p:sp>
      <p:sp>
        <p:nvSpPr>
          <p:cNvPr id="40" name="Text Box 19"/>
          <p:cNvSpPr txBox="1">
            <a:spLocks noChangeArrowheads="1"/>
          </p:cNvSpPr>
          <p:nvPr/>
        </p:nvSpPr>
        <p:spPr bwMode="black">
          <a:xfrm>
            <a:off x="730250" y="5997593"/>
            <a:ext cx="8007350" cy="495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indent="1085850"/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 highest temperature on board is about 88.63 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</a:t>
            </a:r>
          </a:p>
          <a:p>
            <a:pPr indent="1085850"/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 highest temperature on component is on BD9D321EFJ ( about 88.63 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C)   </a:t>
            </a:r>
          </a:p>
          <a:p>
            <a:pPr lvl="0" algn="ctr">
              <a:lnSpc>
                <a:spcPts val="2500"/>
              </a:lnSpc>
            </a:pPr>
            <a:r>
              <a:rPr lang="en-US" sz="1600" b="1" dirty="0" smtClean="0">
                <a:solidFill>
                  <a:schemeClr val="tx2"/>
                </a:solidFill>
                <a:ea typeface="ＭＳ Ｐゴシック" pitchFamily="-48" charset="-128"/>
              </a:rPr>
              <a:t>   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37401" y="3053804"/>
            <a:ext cx="23748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100" b="1" dirty="0" smtClean="0">
                <a:solidFill>
                  <a:srgbClr val="00B0F0"/>
                </a:solidFill>
                <a:ea typeface="ＭＳ Ｐゴシック" pitchFamily="-48" charset="-128"/>
              </a:rPr>
              <a:t>L1: 744311220</a:t>
            </a:r>
            <a:endParaRPr lang="en-US" sz="1100" b="1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 Max. power dissipation: 0.1026 W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Component temperature = 82.96 </a:t>
            </a:r>
            <a:r>
              <a:rPr lang="en-US" sz="1100" b="1" baseline="30000" dirty="0" smtClean="0">
                <a:solidFill>
                  <a:srgbClr val="000000"/>
                </a:solidFill>
              </a:rPr>
              <a:t>0</a:t>
            </a:r>
            <a:r>
              <a:rPr lang="en-US" sz="1100" b="1" dirty="0" smtClean="0">
                <a:solidFill>
                  <a:srgbClr val="000000"/>
                </a:solidFill>
              </a:rPr>
              <a:t>C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37400" y="2453640"/>
            <a:ext cx="3937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B0F0"/>
                </a:solidFill>
              </a:rPr>
              <a:t>U1: BD9D321EFJ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 Max. power dissipation: 1.476 W @VIN=4.5V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Component temperature = 88.63 </a:t>
            </a:r>
            <a:r>
              <a:rPr lang="en-US" sz="1100" b="1" baseline="30000" dirty="0" smtClean="0">
                <a:solidFill>
                  <a:srgbClr val="000000"/>
                </a:solidFill>
              </a:rPr>
              <a:t>0</a:t>
            </a:r>
            <a:r>
              <a:rPr lang="en-US" sz="1100" b="1" dirty="0" smtClean="0">
                <a:solidFill>
                  <a:srgbClr val="000000"/>
                </a:solidFill>
              </a:rPr>
              <a:t>C</a:t>
            </a:r>
            <a:endParaRPr 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0760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2844800" cy="365125"/>
          </a:xfrm>
        </p:spPr>
        <p:txBody>
          <a:bodyPr/>
          <a:lstStyle/>
          <a:p>
            <a:fld id="{A42F740A-ACE7-CD4A-90CE-5BB47EC667F3}" type="datetime1">
              <a:rPr lang="en-US" smtClean="0"/>
              <a:pPr/>
              <a:t>10/3/2014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5"/>
            <a:ext cx="3860800" cy="365125"/>
          </a:xfrm>
        </p:spPr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2875"/>
            <a:ext cx="2844800" cy="365125"/>
          </a:xfrm>
        </p:spPr>
        <p:txBody>
          <a:bodyPr/>
          <a:lstStyle/>
          <a:p>
            <a:fld id="{40C8547F-BE3A-274F-AEF6-516794FFB7E0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417177"/>
            <a:ext cx="4678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</a:t>
            </a:r>
            <a:endParaRPr lang="en-US" sz="2800" dirty="0"/>
          </a:p>
        </p:txBody>
      </p:sp>
      <p:sp>
        <p:nvSpPr>
          <p:cNvPr id="28" name="Text Box 19"/>
          <p:cNvSpPr txBox="1">
            <a:spLocks noChangeArrowheads="1"/>
          </p:cNvSpPr>
          <p:nvPr/>
        </p:nvSpPr>
        <p:spPr bwMode="black">
          <a:xfrm>
            <a:off x="214250" y="1668780"/>
            <a:ext cx="8929750" cy="2152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anchor="t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lvl="0">
              <a:lnSpc>
                <a:spcPts val="2500"/>
              </a:lnSpc>
            </a:pPr>
            <a:endParaRPr lang="en-US" sz="1600" b="1" dirty="0" smtClean="0">
              <a:solidFill>
                <a:schemeClr val="tx2"/>
              </a:solidFill>
              <a:latin typeface="Arial" pitchFamily="34" charset="0"/>
              <a:ea typeface="ＭＳ Ｐゴシック" pitchFamily="-48" charset="-128"/>
              <a:cs typeface="Arial" pitchFamily="34" charset="0"/>
            </a:endParaRPr>
          </a:p>
          <a:p>
            <a:pPr marL="800100" lvl="0" indent="-571500">
              <a:lnSpc>
                <a:spcPts val="2500"/>
              </a:lnSpc>
              <a:buFont typeface="+mj-lt"/>
              <a:buAutoNum type="arabicPeriod"/>
            </a:pPr>
            <a:r>
              <a:rPr lang="en-US" sz="14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The PI simulation shows that the max. amount voltage drop of  VIN  power is 1.93mV, the max. current density of  VIN power is 8.57mA/mil</a:t>
            </a:r>
            <a:r>
              <a:rPr lang="en-US" sz="1400" b="1" baseline="30000" dirty="0" smtClean="0">
                <a:solidFill>
                  <a:srgbClr val="000000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2</a:t>
            </a:r>
            <a:r>
              <a:rPr lang="en-US" sz="14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; the max. amount voltage drop of  VOUT power is 5.3mV, the max. current density of  VOUT power is 26.8mA/mil</a:t>
            </a:r>
            <a:r>
              <a:rPr lang="en-US" sz="1400" b="1" baseline="30000" dirty="0" smtClean="0">
                <a:solidFill>
                  <a:srgbClr val="000000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2</a:t>
            </a:r>
            <a:endParaRPr lang="en-US" sz="1400" b="1" dirty="0" smtClean="0">
              <a:solidFill>
                <a:srgbClr val="000000"/>
              </a:solidFill>
              <a:latin typeface="Arial" pitchFamily="34" charset="0"/>
              <a:ea typeface="ＭＳ Ｐゴシック" pitchFamily="-48" charset="-128"/>
              <a:cs typeface="Arial" pitchFamily="34" charset="0"/>
            </a:endParaRPr>
          </a:p>
          <a:p>
            <a:pPr marL="800100" indent="-571500">
              <a:lnSpc>
                <a:spcPts val="2500"/>
              </a:lnSpc>
              <a:buFont typeface="+mj-lt"/>
              <a:buAutoNum type="arabicPeriod"/>
            </a:pPr>
            <a:r>
              <a:rPr lang="en-US" sz="14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The highest temperature of BD9D321EFJ-E2EVK-101 board can be reached temperature as table below:</a:t>
            </a:r>
          </a:p>
          <a:p>
            <a:pPr marL="800100" lvl="0" indent="-571500">
              <a:lnSpc>
                <a:spcPts val="2500"/>
              </a:lnSpc>
              <a:buFont typeface="+mj-lt"/>
              <a:buAutoNum type="alphaLcPeriod"/>
            </a:pPr>
            <a:endParaRPr lang="en-US" sz="1600" b="1" dirty="0" smtClean="0">
              <a:solidFill>
                <a:srgbClr val="000000"/>
              </a:solidFill>
              <a:latin typeface="Arial" pitchFamily="34" charset="0"/>
              <a:ea typeface="ＭＳ Ｐゴシック" pitchFamily="-48" charset="-128"/>
              <a:cs typeface="Arial" pitchFamily="34" charset="0"/>
            </a:endParaRPr>
          </a:p>
          <a:p>
            <a:pPr marL="800100" lvl="0" indent="-571500">
              <a:lnSpc>
                <a:spcPts val="2500"/>
              </a:lnSpc>
            </a:pPr>
            <a:endParaRPr lang="en-US" sz="1600" b="1" dirty="0" smtClean="0">
              <a:solidFill>
                <a:srgbClr val="000000"/>
              </a:solidFill>
              <a:latin typeface="Arial" pitchFamily="34" charset="0"/>
              <a:ea typeface="ＭＳ Ｐゴシック" pitchFamily="-48" charset="-128"/>
              <a:cs typeface="Arial" pitchFamily="34" charset="0"/>
            </a:endParaRPr>
          </a:p>
          <a:p>
            <a:pPr marL="800100" lvl="0" indent="-571500">
              <a:lnSpc>
                <a:spcPts val="2500"/>
              </a:lnSpc>
              <a:buFont typeface="+mj-lt"/>
              <a:buAutoNum type="arabicPeriod"/>
            </a:pPr>
            <a:endParaRPr lang="en-US" sz="1600" b="1" dirty="0" smtClean="0">
              <a:solidFill>
                <a:srgbClr val="000000"/>
              </a:solidFill>
              <a:latin typeface="Arial" pitchFamily="34" charset="0"/>
              <a:ea typeface="ＭＳ Ｐゴシック" pitchFamily="-48" charset="-128"/>
              <a:cs typeface="Arial" pitchFamily="34" charset="0"/>
            </a:endParaRPr>
          </a:p>
          <a:p>
            <a:pPr marL="800100" lvl="0" indent="-571500">
              <a:lnSpc>
                <a:spcPts val="2500"/>
              </a:lnSpc>
            </a:pP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ts val="2500"/>
              </a:lnSpc>
              <a:buFont typeface="Wingdings" pitchFamily="2" charset="2"/>
              <a:buChar char="v"/>
            </a:pPr>
            <a:endParaRPr lang="en-US" sz="1600" b="1" dirty="0">
              <a:solidFill>
                <a:schemeClr val="tx2"/>
              </a:solidFill>
              <a:latin typeface="Arial" pitchFamily="34" charset="0"/>
              <a:ea typeface="ＭＳ Ｐゴシック" pitchFamily="-48" charset="-128"/>
              <a:cs typeface="Arial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857412" y="3821502"/>
          <a:ext cx="3164777" cy="1644715"/>
        </p:xfrm>
        <a:graphic>
          <a:graphicData uri="http://schemas.openxmlformats.org/drawingml/2006/table">
            <a:tbl>
              <a:tblPr/>
              <a:tblGrid>
                <a:gridCol w="1707960"/>
                <a:gridCol w="1456817"/>
              </a:tblGrid>
              <a:tr h="382492"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B0F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VIN=4.5V</a:t>
                      </a:r>
                      <a:r>
                        <a:rPr lang="en-US" sz="1400" b="1" i="0" u="none" strike="noStrike" dirty="0" smtClean="0">
                          <a:solidFill>
                            <a:srgbClr val="00B0F0"/>
                          </a:solidFill>
                          <a:latin typeface="Calibri"/>
                        </a:rPr>
                        <a:t> </a:t>
                      </a:r>
                      <a:endParaRPr lang="en-US" sz="1400" b="1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2074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Air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temperature: 25</a:t>
                      </a:r>
                      <a:r>
                        <a:rPr lang="en-US" sz="1400" b="1" i="0" u="none" strike="noStrike" baseline="300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r>
                        <a:rPr lang="en-US" sz="1400" b="1" i="0" u="none" strike="noStrike" dirty="0" smtClean="0">
                          <a:solidFill>
                            <a:srgbClr val="00B0F0"/>
                          </a:solidFill>
                          <a:latin typeface="Calibri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68.06 </a:t>
                      </a:r>
                      <a:r>
                        <a:rPr lang="en-US" sz="1400" b="1" i="0" u="none" strike="noStrike" baseline="30000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r>
                        <a:rPr lang="en-US" sz="1400" b="1" i="0" u="none" strike="noStrike" dirty="0">
                          <a:solidFill>
                            <a:srgbClr val="00B0F0"/>
                          </a:solidFill>
                          <a:latin typeface="Calibri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42074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Air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temperature: 35</a:t>
                      </a:r>
                      <a:r>
                        <a:rPr lang="en-US" sz="1400" b="1" i="0" u="none" strike="noStrike" baseline="300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r>
                        <a:rPr lang="en-US" sz="1400" b="1" i="0" u="none" strike="noStrike" dirty="0" smtClean="0">
                          <a:solidFill>
                            <a:srgbClr val="00B0F0"/>
                          </a:solidFill>
                          <a:latin typeface="Calibri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78.35 </a:t>
                      </a:r>
                      <a:r>
                        <a:rPr lang="en-US" sz="1400" b="1" i="0" u="none" strike="noStrike" baseline="30000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r>
                        <a:rPr lang="en-US" sz="1400" b="1" i="0" u="none" strike="noStrike" dirty="0">
                          <a:solidFill>
                            <a:srgbClr val="00B0F0"/>
                          </a:solidFill>
                          <a:latin typeface="Calibri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2074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Air temperature: 45</a:t>
                      </a:r>
                      <a:r>
                        <a:rPr lang="en-US" sz="1400" b="1" i="0" u="none" strike="noStrike" baseline="3000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r>
                        <a:rPr lang="en-US" sz="1400" b="1" i="0" u="none" strike="noStrike">
                          <a:solidFill>
                            <a:srgbClr val="00B0F0"/>
                          </a:solidFill>
                          <a:latin typeface="Calibri"/>
                        </a:rPr>
                        <a:t>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88.63 </a:t>
                      </a:r>
                      <a:r>
                        <a:rPr lang="en-US" sz="1400" b="1" i="0" u="none" strike="noStrike" baseline="30000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r>
                        <a:rPr lang="en-US" sz="1400" b="1" i="0" u="none" strike="noStrike" dirty="0">
                          <a:solidFill>
                            <a:srgbClr val="00B0F0"/>
                          </a:solidFill>
                          <a:latin typeface="Calibri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20760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2844800" cy="365125"/>
          </a:xfrm>
        </p:spPr>
        <p:txBody>
          <a:bodyPr/>
          <a:lstStyle/>
          <a:p>
            <a:fld id="{A42F740A-ACE7-CD4A-90CE-5BB47EC667F3}" type="datetime1">
              <a:rPr lang="en-US" smtClean="0"/>
              <a:pPr/>
              <a:t>10/3/2014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5"/>
            <a:ext cx="3860800" cy="365125"/>
          </a:xfrm>
        </p:spPr>
        <p:txBody>
          <a:bodyPr/>
          <a:lstStyle/>
          <a:p>
            <a:r>
              <a:rPr lang="en-US" dirty="0" smtClean="0"/>
              <a:t>PTH Solutions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2875"/>
            <a:ext cx="2844800" cy="365125"/>
          </a:xfrm>
        </p:spPr>
        <p:txBody>
          <a:bodyPr/>
          <a:lstStyle/>
          <a:p>
            <a:fld id="{40C8547F-BE3A-274F-AEF6-516794FFB7E0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12" name="Text Box 19"/>
          <p:cNvSpPr txBox="1">
            <a:spLocks noChangeArrowheads="1"/>
          </p:cNvSpPr>
          <p:nvPr/>
        </p:nvSpPr>
        <p:spPr bwMode="black">
          <a:xfrm>
            <a:off x="241300" y="1656272"/>
            <a:ext cx="8686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marL="800100" lvl="0" indent="-571500">
              <a:lnSpc>
                <a:spcPts val="2500"/>
              </a:lnSpc>
            </a:pPr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en-US" sz="4400" b="1" dirty="0" smtClean="0">
              <a:solidFill>
                <a:srgbClr val="000000"/>
              </a:solidFill>
              <a:ea typeface="ＭＳ Ｐゴシック" pitchFamily="-48" charset="-128"/>
            </a:endParaRPr>
          </a:p>
          <a:p>
            <a:pPr marL="1257300" lvl="1" indent="-571500">
              <a:lnSpc>
                <a:spcPts val="2500"/>
              </a:lnSpc>
              <a:buFont typeface="+mj-lt"/>
              <a:buAutoNum type="romanUcPeriod"/>
            </a:pPr>
            <a:r>
              <a:rPr lang="en-US" sz="1400" b="1" dirty="0" smtClean="0">
                <a:solidFill>
                  <a:srgbClr val="000000"/>
                </a:solidFill>
                <a:ea typeface="ＭＳ Ｐゴシック" pitchFamily="-48" charset="-128"/>
              </a:rPr>
              <a:t>Introduction</a:t>
            </a:r>
          </a:p>
          <a:p>
            <a:pPr marL="1257300" lvl="1" indent="-571500">
              <a:lnSpc>
                <a:spcPts val="2500"/>
              </a:lnSpc>
              <a:buFont typeface="+mj-lt"/>
              <a:buAutoNum type="romanUcPeriod"/>
            </a:pPr>
            <a:r>
              <a:rPr lang="en-US" sz="1400" b="1" dirty="0" smtClean="0">
                <a:solidFill>
                  <a:srgbClr val="000000"/>
                </a:solidFill>
                <a:ea typeface="ＭＳ Ｐゴシック" pitchFamily="-48" charset="-128"/>
              </a:rPr>
              <a:t>DC Drop Analysis</a:t>
            </a:r>
          </a:p>
          <a:p>
            <a:pPr marL="1257300" lvl="1" indent="-571500">
              <a:lnSpc>
                <a:spcPts val="2500"/>
              </a:lnSpc>
              <a:buFont typeface="+mj-lt"/>
              <a:buAutoNum type="romanUcPeriod"/>
            </a:pPr>
            <a:r>
              <a:rPr lang="en-US" sz="1400" b="1" dirty="0" smtClean="0">
                <a:solidFill>
                  <a:srgbClr val="000000"/>
                </a:solidFill>
                <a:ea typeface="ＭＳ Ｐゴシック" pitchFamily="-48" charset="-128"/>
              </a:rPr>
              <a:t>Current Density Analysis</a:t>
            </a:r>
          </a:p>
          <a:p>
            <a:pPr marL="1257300" lvl="1" indent="-571500">
              <a:lnSpc>
                <a:spcPts val="2500"/>
              </a:lnSpc>
              <a:buFont typeface="+mj-lt"/>
              <a:buAutoNum type="romanUcPeriod"/>
            </a:pPr>
            <a:r>
              <a:rPr lang="en-US" sz="1400" b="1" dirty="0" smtClean="0">
                <a:solidFill>
                  <a:srgbClr val="000000"/>
                </a:solidFill>
                <a:ea typeface="ＭＳ Ｐゴシック" pitchFamily="-48" charset="-128"/>
              </a:rPr>
              <a:t>Thermal Analysis</a:t>
            </a:r>
          </a:p>
          <a:p>
            <a:pPr marL="1257300" lvl="1" indent="-571500">
              <a:lnSpc>
                <a:spcPts val="2500"/>
              </a:lnSpc>
              <a:buFont typeface="+mj-lt"/>
              <a:buAutoNum type="romanUcPeriod"/>
            </a:pPr>
            <a:r>
              <a:rPr lang="en-US" sz="1400" b="1" dirty="0" smtClean="0">
                <a:solidFill>
                  <a:srgbClr val="000000"/>
                </a:solidFill>
                <a:ea typeface="ＭＳ Ｐゴシック" pitchFamily="-48" charset="-128"/>
              </a:rPr>
              <a:t>Conclusion</a:t>
            </a:r>
            <a:endParaRPr lang="en-US" sz="1400" b="1" dirty="0" smtClean="0"/>
          </a:p>
          <a:p>
            <a:pPr>
              <a:lnSpc>
                <a:spcPts val="2500"/>
              </a:lnSpc>
              <a:buFont typeface="Wingdings" pitchFamily="2" charset="2"/>
              <a:buChar char="v"/>
            </a:pPr>
            <a:endParaRPr lang="en-US" sz="1600" b="1" dirty="0" smtClean="0"/>
          </a:p>
          <a:p>
            <a:pPr lvl="0">
              <a:lnSpc>
                <a:spcPts val="2500"/>
              </a:lnSpc>
              <a:buFont typeface="Wingdings" pitchFamily="2" charset="2"/>
              <a:buChar char="v"/>
            </a:pPr>
            <a:endParaRPr lang="en-US" sz="1600" b="1" dirty="0">
              <a:solidFill>
                <a:schemeClr val="tx2"/>
              </a:solidFill>
              <a:ea typeface="ＭＳ Ｐゴシック" pitchFamily="-48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09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2844800" cy="365125"/>
          </a:xfrm>
        </p:spPr>
        <p:txBody>
          <a:bodyPr/>
          <a:lstStyle/>
          <a:p>
            <a:fld id="{A42F740A-ACE7-CD4A-90CE-5BB47EC667F3}" type="datetime1">
              <a:rPr lang="en-US" smtClean="0"/>
              <a:pPr/>
              <a:t>10/3/2014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5"/>
            <a:ext cx="3860800" cy="365125"/>
          </a:xfrm>
        </p:spPr>
        <p:txBody>
          <a:bodyPr/>
          <a:lstStyle/>
          <a:p>
            <a:r>
              <a:rPr lang="en-US" dirty="0" smtClean="0"/>
              <a:t>PTH Solutions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2875"/>
            <a:ext cx="2844800" cy="365125"/>
          </a:xfrm>
        </p:spPr>
        <p:txBody>
          <a:bodyPr/>
          <a:lstStyle/>
          <a:p>
            <a:fld id="{40C8547F-BE3A-274F-AEF6-516794FFB7E0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417177"/>
            <a:ext cx="6195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/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US" sz="2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09600" y="1828800"/>
            <a:ext cx="10347960" cy="4781079"/>
          </a:xfrm>
        </p:spPr>
        <p:txBody>
          <a:bodyPr/>
          <a:lstStyle/>
          <a:p>
            <a:pPr marL="457200" indent="-228600">
              <a:lnSpc>
                <a:spcPts val="25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sz="1400" b="1" dirty="0" smtClean="0">
                <a:solidFill>
                  <a:srgbClr val="000000"/>
                </a:solidFill>
                <a:ea typeface="ＭＳ Ｐゴシック" pitchFamily="-48" charset="-128"/>
              </a:rPr>
              <a:t>This work considers power simulation and thermal simulation on BD9D321EFJ boards.</a:t>
            </a:r>
          </a:p>
          <a:p>
            <a:pPr lvl="1" indent="-114300">
              <a:lnSpc>
                <a:spcPts val="2500"/>
              </a:lnSpc>
              <a:spcBef>
                <a:spcPts val="300"/>
              </a:spcBef>
            </a:pPr>
            <a:r>
              <a:rPr lang="en-US" sz="1400" b="1" dirty="0" smtClean="0"/>
              <a:t>   Based on board file </a:t>
            </a:r>
            <a:r>
              <a:rPr lang="en-US" sz="1400" b="1" dirty="0" smtClean="0">
                <a:solidFill>
                  <a:srgbClr val="0070C0"/>
                </a:solidFill>
              </a:rPr>
              <a:t>BD9D321EFJ-E2EVK-101_BRD_REV00_2014-09-29.brd</a:t>
            </a:r>
          </a:p>
          <a:p>
            <a:pPr marL="457200" lvl="0" indent="-228600">
              <a:lnSpc>
                <a:spcPts val="2500"/>
              </a:lnSpc>
              <a:spcBef>
                <a:spcPts val="30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US" sz="1400" b="1" dirty="0" err="1" smtClean="0">
                <a:solidFill>
                  <a:srgbClr val="000000"/>
                </a:solidFill>
                <a:ea typeface="ＭＳ Ｐゴシック" pitchFamily="-48" charset="-128"/>
              </a:rPr>
              <a:t>PowerDC</a:t>
            </a:r>
            <a:r>
              <a:rPr lang="en-US" sz="1400" b="1" dirty="0" smtClean="0">
                <a:solidFill>
                  <a:srgbClr val="000000"/>
                </a:solidFill>
                <a:ea typeface="ＭＳ Ｐゴシック" pitchFamily="-48" charset="-128"/>
              </a:rPr>
              <a:t> software is used for simulation</a:t>
            </a:r>
          </a:p>
          <a:p>
            <a:pPr marL="457200" lvl="0" indent="-228600">
              <a:lnSpc>
                <a:spcPts val="25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sz="1400" b="1" dirty="0" smtClean="0">
                <a:solidFill>
                  <a:srgbClr val="000000"/>
                </a:solidFill>
                <a:ea typeface="ＭＳ Ｐゴシック" pitchFamily="-48" charset="-128"/>
              </a:rPr>
              <a:t>PI simulation considers:</a:t>
            </a:r>
          </a:p>
          <a:p>
            <a:pPr marL="857250" lvl="1" indent="-171450">
              <a:lnSpc>
                <a:spcPts val="2500"/>
              </a:lnSpc>
              <a:spcBef>
                <a:spcPts val="300"/>
              </a:spcBef>
              <a:buFont typeface="+mj-lt"/>
              <a:buAutoNum type="alphaLcPeriod"/>
            </a:pPr>
            <a:r>
              <a:rPr lang="en-US" sz="1400" b="1" dirty="0" smtClean="0">
                <a:solidFill>
                  <a:srgbClr val="0000CC"/>
                </a:solidFill>
                <a:ea typeface="ＭＳ Ｐゴシック" pitchFamily="-48" charset="-128"/>
              </a:rPr>
              <a:t>DC Drop analysis</a:t>
            </a:r>
          </a:p>
          <a:p>
            <a:pPr marL="1371600" lvl="2">
              <a:lnSpc>
                <a:spcPts val="2500"/>
              </a:lnSpc>
              <a:spcBef>
                <a:spcPts val="300"/>
              </a:spcBef>
              <a:buFont typeface="Wingdings" pitchFamily="2" charset="2"/>
              <a:buChar char="ü"/>
            </a:pPr>
            <a:r>
              <a:rPr lang="en-US" sz="1400" b="1" dirty="0" smtClean="0">
                <a:solidFill>
                  <a:srgbClr val="000000"/>
                </a:solidFill>
                <a:ea typeface="ＭＳ Ｐゴシック" pitchFamily="-48" charset="-128"/>
              </a:rPr>
              <a:t>Determine what the max drop for power rail</a:t>
            </a:r>
          </a:p>
          <a:p>
            <a:pPr marL="914400" lvl="1" indent="-228600">
              <a:lnSpc>
                <a:spcPts val="2500"/>
              </a:lnSpc>
              <a:spcBef>
                <a:spcPts val="300"/>
              </a:spcBef>
              <a:buFont typeface="+mj-lt"/>
              <a:buAutoNum type="alphaLcPeriod"/>
            </a:pPr>
            <a:r>
              <a:rPr lang="en-US" sz="1400" b="1" dirty="0" smtClean="0">
                <a:solidFill>
                  <a:srgbClr val="0000CC"/>
                </a:solidFill>
                <a:ea typeface="ＭＳ Ｐゴシック" pitchFamily="-48" charset="-128"/>
              </a:rPr>
              <a:t>Current Density analysis</a:t>
            </a:r>
          </a:p>
          <a:p>
            <a:pPr marL="1371600" lvl="2">
              <a:lnSpc>
                <a:spcPts val="2500"/>
              </a:lnSpc>
              <a:spcBef>
                <a:spcPts val="300"/>
              </a:spcBef>
              <a:buFont typeface="Wingdings" pitchFamily="2" charset="2"/>
              <a:buChar char="ü"/>
            </a:pPr>
            <a:r>
              <a:rPr lang="en-US" sz="1400" b="1" dirty="0" smtClean="0">
                <a:solidFill>
                  <a:srgbClr val="000000"/>
                </a:solidFill>
                <a:ea typeface="ＭＳ Ｐゴシック" pitchFamily="-48" charset="-128"/>
              </a:rPr>
              <a:t>Determine the hot spot of current density on PCB</a:t>
            </a:r>
          </a:p>
          <a:p>
            <a:pPr marL="457200" indent="-228600">
              <a:lnSpc>
                <a:spcPts val="25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sz="1400" b="1" dirty="0" smtClean="0">
                <a:solidFill>
                  <a:srgbClr val="000000"/>
                </a:solidFill>
                <a:ea typeface="ＭＳ Ｐゴシック" pitchFamily="-48" charset="-128"/>
              </a:rPr>
              <a:t>Thermal simulation considers:</a:t>
            </a:r>
          </a:p>
          <a:p>
            <a:pPr marL="1371600" lvl="2">
              <a:lnSpc>
                <a:spcPts val="2500"/>
              </a:lnSpc>
              <a:spcBef>
                <a:spcPts val="300"/>
              </a:spcBef>
              <a:buFont typeface="Wingdings" pitchFamily="2" charset="2"/>
              <a:buChar char="ü"/>
            </a:pPr>
            <a:r>
              <a:rPr lang="en-US" sz="1400" b="1" dirty="0" smtClean="0">
                <a:solidFill>
                  <a:srgbClr val="000000"/>
                </a:solidFill>
                <a:ea typeface="ＭＳ Ｐゴシック" pitchFamily="-48" charset="-128"/>
              </a:rPr>
              <a:t>PCB temperature profile including consideration for conductive, </a:t>
            </a:r>
            <a:r>
              <a:rPr lang="en-US" sz="1400" b="1" dirty="0" err="1" smtClean="0">
                <a:solidFill>
                  <a:srgbClr val="000000"/>
                </a:solidFill>
                <a:ea typeface="ＭＳ Ｐゴシック" pitchFamily="-48" charset="-128"/>
              </a:rPr>
              <a:t>radiative</a:t>
            </a:r>
            <a:r>
              <a:rPr lang="en-US" sz="1400" b="1" dirty="0" smtClean="0">
                <a:solidFill>
                  <a:srgbClr val="000000"/>
                </a:solidFill>
                <a:ea typeface="ＭＳ Ｐゴシック" pitchFamily="-48" charset="-128"/>
              </a:rPr>
              <a:t>, and convective heat transfer </a:t>
            </a:r>
          </a:p>
        </p:txBody>
      </p:sp>
    </p:spTree>
    <p:extLst>
      <p:ext uri="{BB962C8B-B14F-4D97-AF65-F5344CB8AC3E}">
        <p14:creationId xmlns="" xmlns:p14="http://schemas.microsoft.com/office/powerpoint/2010/main" val="178676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2844800" cy="365125"/>
          </a:xfrm>
        </p:spPr>
        <p:txBody>
          <a:bodyPr/>
          <a:lstStyle/>
          <a:p>
            <a:fld id="{A42F740A-ACE7-CD4A-90CE-5BB47EC667F3}" type="datetime1">
              <a:rPr lang="en-US" smtClean="0"/>
              <a:pPr/>
              <a:t>10/3/2014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5"/>
            <a:ext cx="3860800" cy="365125"/>
          </a:xfrm>
        </p:spPr>
        <p:txBody>
          <a:bodyPr/>
          <a:lstStyle/>
          <a:p>
            <a:r>
              <a:rPr lang="en-US" dirty="0" smtClean="0"/>
              <a:t>PTH Solutions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2875"/>
            <a:ext cx="2844800" cy="365125"/>
          </a:xfrm>
        </p:spPr>
        <p:txBody>
          <a:bodyPr/>
          <a:lstStyle/>
          <a:p>
            <a:fld id="{40C8547F-BE3A-274F-AEF6-516794FFB7E0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7485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420342"/>
            <a:ext cx="2935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BD9D321EFJ Board</a:t>
            </a:r>
            <a:endParaRPr lang="en-US" sz="2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48639" y="1943562"/>
            <a:ext cx="11355814" cy="3956609"/>
          </a:xfrm>
        </p:spPr>
        <p:txBody>
          <a:bodyPr/>
          <a:lstStyle/>
          <a:p>
            <a:r>
              <a:rPr lang="en-US" sz="1400" b="1" dirty="0" smtClean="0"/>
              <a:t>Based on the board file : </a:t>
            </a:r>
            <a:r>
              <a:rPr lang="en-US" sz="1400" b="1" dirty="0" smtClean="0">
                <a:solidFill>
                  <a:srgbClr val="0070C0"/>
                </a:solidFill>
              </a:rPr>
              <a:t>BD9D321EFJ-E2EVK-101_BRD_REV00_2014-09-29.brd</a:t>
            </a:r>
            <a:endParaRPr lang="en-US" sz="1400" b="1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67940" y="2363154"/>
            <a:ext cx="6073140" cy="4147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27770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2844800" cy="365125"/>
          </a:xfrm>
        </p:spPr>
        <p:txBody>
          <a:bodyPr/>
          <a:lstStyle/>
          <a:p>
            <a:fld id="{A42F740A-ACE7-CD4A-90CE-5BB47EC667F3}" type="datetime1">
              <a:rPr lang="en-US" smtClean="0"/>
              <a:pPr/>
              <a:t>10/3/2014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5"/>
            <a:ext cx="3860800" cy="365125"/>
          </a:xfrm>
        </p:spPr>
        <p:txBody>
          <a:bodyPr/>
          <a:lstStyle/>
          <a:p>
            <a:r>
              <a:rPr lang="en-US" dirty="0" smtClean="0"/>
              <a:t>PTH Solutions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2875"/>
            <a:ext cx="2844800" cy="365125"/>
          </a:xfrm>
        </p:spPr>
        <p:txBody>
          <a:bodyPr/>
          <a:lstStyle/>
          <a:p>
            <a:fld id="{40C8547F-BE3A-274F-AEF6-516794FFB7E0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7485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09600" y="1420342"/>
            <a:ext cx="35637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BD9D321EFJ Schematic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1943562"/>
            <a:ext cx="7858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Based on the schematic file : </a:t>
            </a:r>
            <a:r>
              <a:rPr lang="en-US" sz="1400" b="1" dirty="0" smtClean="0">
                <a:solidFill>
                  <a:srgbClr val="0070C0"/>
                </a:solidFill>
              </a:rPr>
              <a:t>BD9D321EFJ-E2EVK-101_SCH_REV00_2014-09-26.pdf</a:t>
            </a:r>
            <a:endParaRPr lang="en-US" sz="1400" b="1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8075" y="2238051"/>
            <a:ext cx="10616650" cy="388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82145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2844800" cy="365125"/>
          </a:xfrm>
        </p:spPr>
        <p:txBody>
          <a:bodyPr/>
          <a:lstStyle/>
          <a:p>
            <a:fld id="{A42F740A-ACE7-CD4A-90CE-5BB47EC667F3}" type="datetime1">
              <a:rPr lang="en-US" smtClean="0"/>
              <a:pPr/>
              <a:t>10/3/2014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5"/>
            <a:ext cx="3860800" cy="365125"/>
          </a:xfrm>
        </p:spPr>
        <p:txBody>
          <a:bodyPr/>
          <a:lstStyle/>
          <a:p>
            <a:r>
              <a:rPr lang="en-US" dirty="0" smtClean="0"/>
              <a:t>PTH Solutions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2875"/>
            <a:ext cx="2844800" cy="365125"/>
          </a:xfrm>
        </p:spPr>
        <p:txBody>
          <a:bodyPr/>
          <a:lstStyle/>
          <a:p>
            <a:fld id="{40C8547F-BE3A-274F-AEF6-516794FFB7E0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417177"/>
            <a:ext cx="5944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BD9D321EFJ Board power consumption</a:t>
            </a:r>
            <a:endParaRPr lang="en-US" sz="28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48640" y="2097617"/>
          <a:ext cx="9486900" cy="4143404"/>
        </p:xfrm>
        <a:graphic>
          <a:graphicData uri="http://schemas.openxmlformats.org/drawingml/2006/table">
            <a:tbl>
              <a:tblPr/>
              <a:tblGrid>
                <a:gridCol w="1376680"/>
                <a:gridCol w="716784"/>
                <a:gridCol w="648518"/>
                <a:gridCol w="637141"/>
                <a:gridCol w="659477"/>
                <a:gridCol w="603425"/>
                <a:gridCol w="568874"/>
                <a:gridCol w="571720"/>
                <a:gridCol w="546120"/>
                <a:gridCol w="682651"/>
                <a:gridCol w="2475510"/>
              </a:tblGrid>
              <a:tr h="68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Device/rail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Source/VRM </a:t>
                      </a: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refdes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Source PCB netname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Sink/load PCB </a:t>
                      </a: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refdes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Load PCB net name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Nominal Voltage(V)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Voltage tolerance (%)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Max current (A)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Power input (W)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Power consumption (W)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Note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</a:tr>
              <a:tr h="13735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Power input via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TP1/TP2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connectors (VIN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4.5-18V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TP1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VIN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U1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VIN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4.5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9.0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Max input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current  = (Pout + PONH + PONL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PL)/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VIN  =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1.55A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with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Vin= 4.5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V. So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we choose max input current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= 2A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 simulate power/thermal</a:t>
                      </a:r>
                    </a:p>
                  </a:txBody>
                  <a:tcPr marL="52754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Power dissipation on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BD9D321EFJ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internal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FETs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TP1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VIN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U1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VIN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4.125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1.476</a:t>
                      </a:r>
                      <a:endParaRPr lang="en-US" sz="900" b="0" i="0" u="none" strike="noStrike" dirty="0" smtClean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RONH  = 0.2 Ohm; RONL  = 0.14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Ohm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754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8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Power dissipation on inductor L1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U1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SW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0.1026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RL  = 0.0114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Ohm</a:t>
                      </a:r>
                    </a:p>
                  </a:txBody>
                  <a:tcPr marL="52754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8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Power consumption at load via connector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TP3/TP4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(VOUT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1.8V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L1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SW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TP3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VOUT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1.8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5.4</a:t>
                      </a:r>
                    </a:p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363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9.0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6.9786</a:t>
                      </a:r>
                      <a:endParaRPr lang="en-US" sz="900" b="1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78487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39206" y="2073346"/>
            <a:ext cx="5284788" cy="4265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2844800" cy="365125"/>
          </a:xfrm>
        </p:spPr>
        <p:txBody>
          <a:bodyPr/>
          <a:lstStyle/>
          <a:p>
            <a:fld id="{A42F740A-ACE7-CD4A-90CE-5BB47EC667F3}" type="datetime1">
              <a:rPr lang="en-US" smtClean="0"/>
              <a:pPr/>
              <a:t>10/3/2014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5"/>
            <a:ext cx="3860800" cy="365125"/>
          </a:xfrm>
        </p:spPr>
        <p:txBody>
          <a:bodyPr/>
          <a:lstStyle/>
          <a:p>
            <a:r>
              <a:rPr lang="en-US" dirty="0" smtClean="0"/>
              <a:t>PTH Solutions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2875"/>
            <a:ext cx="2844800" cy="365125"/>
          </a:xfrm>
        </p:spPr>
        <p:txBody>
          <a:bodyPr/>
          <a:lstStyle/>
          <a:p>
            <a:fld id="{40C8547F-BE3A-274F-AEF6-516794FFB7E0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408551"/>
            <a:ext cx="7071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 Drop analysis for VIN 4.5V@2A at TOP Layer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953854" y="2765810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Source TP1 </a:t>
            </a:r>
            <a:endParaRPr lang="en-US" sz="12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955484" y="2904310"/>
            <a:ext cx="1210857" cy="158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63279" y="4181901"/>
            <a:ext cx="792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Load U1</a:t>
            </a:r>
            <a:endParaRPr lang="en-US" sz="12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955484" y="3977640"/>
            <a:ext cx="4407216" cy="33528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9600" y="6338986"/>
            <a:ext cx="8626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Max DC Drop 1.93mV &lt; 90 mV (2% tolerance of 4.5V) </a:t>
            </a:r>
            <a:r>
              <a:rPr lang="en-US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 Copper planes for VIN is OK</a:t>
            </a:r>
            <a:endParaRPr lang="en-US" sz="14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839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0000" y="2069937"/>
            <a:ext cx="5298596" cy="3958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2844800" cy="365125"/>
          </a:xfrm>
        </p:spPr>
        <p:txBody>
          <a:bodyPr/>
          <a:lstStyle/>
          <a:p>
            <a:fld id="{A42F740A-ACE7-CD4A-90CE-5BB47EC667F3}" type="datetime1">
              <a:rPr lang="en-US" smtClean="0"/>
              <a:pPr/>
              <a:t>10/3/2014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5"/>
            <a:ext cx="3860800" cy="365125"/>
          </a:xfrm>
        </p:spPr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2875"/>
            <a:ext cx="2844800" cy="365125"/>
          </a:xfrm>
        </p:spPr>
        <p:txBody>
          <a:bodyPr/>
          <a:lstStyle/>
          <a:p>
            <a:fld id="{40C8547F-BE3A-274F-AEF6-516794FFB7E0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417177"/>
            <a:ext cx="8143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Density analysis for VIN 4.5V@2A at TOP Layer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198120" y="6185098"/>
            <a:ext cx="11742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Max Current Density 8.57mA/mil</a:t>
            </a:r>
            <a:r>
              <a:rPr lang="en-US" sz="1400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&lt;40mA/mil</a:t>
            </a:r>
            <a:r>
              <a:rPr lang="en-US" sz="1400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(This rule limit 10 Celsius degree of temperature rise above ambient) </a:t>
            </a:r>
            <a:r>
              <a:rPr lang="en-US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 Copper plane for VIN is OK</a:t>
            </a:r>
            <a:endParaRPr lang="en-US" sz="14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60242" y="2711380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Source TP1 </a:t>
            </a:r>
            <a:endParaRPr lang="en-US" sz="12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12384" y="4320401"/>
            <a:ext cx="792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Load U1</a:t>
            </a:r>
            <a:endParaRPr lang="en-US" sz="12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Arrow Connector 20"/>
          <p:cNvCxnSpPr>
            <a:stCxn id="19" idx="3"/>
          </p:cNvCxnSpPr>
          <p:nvPr/>
        </p:nvCxnSpPr>
        <p:spPr>
          <a:xfrm>
            <a:off x="2334575" y="2849880"/>
            <a:ext cx="807726" cy="158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3"/>
          </p:cNvCxnSpPr>
          <p:nvPr/>
        </p:nvCxnSpPr>
        <p:spPr>
          <a:xfrm flipV="1">
            <a:off x="2204589" y="3764280"/>
            <a:ext cx="3830451" cy="694621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03328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59199" y="2150998"/>
            <a:ext cx="5065713" cy="3960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2844800" cy="365125"/>
          </a:xfrm>
        </p:spPr>
        <p:txBody>
          <a:bodyPr/>
          <a:lstStyle/>
          <a:p>
            <a:fld id="{A42F740A-ACE7-CD4A-90CE-5BB47EC667F3}" type="datetime1">
              <a:rPr lang="en-US" smtClean="0"/>
              <a:pPr/>
              <a:t>10/3/2014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5"/>
            <a:ext cx="3860800" cy="365125"/>
          </a:xfrm>
        </p:spPr>
        <p:txBody>
          <a:bodyPr/>
          <a:lstStyle/>
          <a:p>
            <a:r>
              <a:rPr lang="en-US" dirty="0" smtClean="0"/>
              <a:t>PTH Solutions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2875"/>
            <a:ext cx="2844800" cy="365125"/>
          </a:xfrm>
        </p:spPr>
        <p:txBody>
          <a:bodyPr/>
          <a:lstStyle/>
          <a:p>
            <a:fld id="{40C8547F-BE3A-274F-AEF6-516794FFB7E0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417177"/>
            <a:ext cx="6576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 Drop analysis for VOUT@3A at TOP layer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2054933" y="4554150"/>
            <a:ext cx="878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Load TP3</a:t>
            </a:r>
            <a:endParaRPr lang="en-US" sz="12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933700" y="3338423"/>
            <a:ext cx="4683425" cy="1354227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989211" y="2585650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Source L1</a:t>
            </a:r>
            <a:endParaRPr lang="en-US" sz="12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933700" y="2724150"/>
            <a:ext cx="2355850" cy="5080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688726" y="6338986"/>
            <a:ext cx="8072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Max DC Drop 5.3mV &lt; 36mV (2% tolerance of 1.8V) </a:t>
            </a:r>
            <a:r>
              <a:rPr lang="en-US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 Copper planes for VOUT is OK</a:t>
            </a:r>
            <a:endParaRPr lang="en-US" sz="14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3554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824</Words>
  <Application>Microsoft Office PowerPoint</Application>
  <PresentationFormat>Custom</PresentationFormat>
  <Paragraphs>219</Paragraphs>
  <Slides>16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2013-08-16T09:24:03Z</dcterms:created>
  <dcterms:modified xsi:type="dcterms:W3CDTF">2014-10-03T10:50:30Z</dcterms:modified>
</cp:coreProperties>
</file>