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9" r:id="rId2"/>
    <p:sldId id="328" r:id="rId3"/>
    <p:sldId id="354" r:id="rId4"/>
    <p:sldId id="373" r:id="rId5"/>
    <p:sldId id="372" r:id="rId6"/>
    <p:sldId id="374" r:id="rId7"/>
    <p:sldId id="331" r:id="rId8"/>
    <p:sldId id="375" r:id="rId9"/>
    <p:sldId id="376" r:id="rId10"/>
    <p:sldId id="332" r:id="rId11"/>
    <p:sldId id="333" r:id="rId12"/>
    <p:sldId id="334" r:id="rId13"/>
    <p:sldId id="363" r:id="rId14"/>
    <p:sldId id="336" r:id="rId15"/>
    <p:sldId id="3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3" autoAdjust="0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ign\Rohms\18-Firebird-BD9E151NUX-E2EVK-101\Measurement\20140915\BD9E151NUV-E2EVK-101_Circuit_Quiescent_Current_Measure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esign\Rohms\18-Firebird-BD9E151NUX-E2EVK-101\Measurement\20140915\BD9E151NUX-E2EVK-101_Efficiency_Measurement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Quiescent Current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temp!$B$1:$BF$1</c:f>
              <c:numCache>
                <c:formatCode>General</c:formatCode>
                <c:ptCount val="57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</c:numCache>
            </c:numRef>
          </c:xVal>
          <c:yVal>
            <c:numRef>
              <c:f>temp!$B$2:$BF$2</c:f>
              <c:numCache>
                <c:formatCode>#,##0.0</c:formatCode>
                <c:ptCount val="57"/>
                <c:pt idx="0">
                  <c:v>0</c:v>
                </c:pt>
                <c:pt idx="1">
                  <c:v>0.5</c:v>
                </c:pt>
                <c:pt idx="2">
                  <c:v>1.1000000000000001</c:v>
                </c:pt>
                <c:pt idx="3">
                  <c:v>8.1999999999999993</c:v>
                </c:pt>
                <c:pt idx="4">
                  <c:v>31.6</c:v>
                </c:pt>
                <c:pt idx="5">
                  <c:v>99.4</c:v>
                </c:pt>
                <c:pt idx="6">
                  <c:v>130.1</c:v>
                </c:pt>
                <c:pt idx="7">
                  <c:v>196.2</c:v>
                </c:pt>
                <c:pt idx="8">
                  <c:v>266.8</c:v>
                </c:pt>
                <c:pt idx="9">
                  <c:v>390.5</c:v>
                </c:pt>
                <c:pt idx="10">
                  <c:v>472.6</c:v>
                </c:pt>
                <c:pt idx="11">
                  <c:v>950</c:v>
                </c:pt>
                <c:pt idx="12">
                  <c:v>1006</c:v>
                </c:pt>
                <c:pt idx="13">
                  <c:v>1084</c:v>
                </c:pt>
                <c:pt idx="14">
                  <c:v>1254</c:v>
                </c:pt>
                <c:pt idx="15">
                  <c:v>1331</c:v>
                </c:pt>
                <c:pt idx="16">
                  <c:v>1348</c:v>
                </c:pt>
                <c:pt idx="17">
                  <c:v>1248</c:v>
                </c:pt>
                <c:pt idx="18">
                  <c:v>1102</c:v>
                </c:pt>
                <c:pt idx="19">
                  <c:v>1105</c:v>
                </c:pt>
                <c:pt idx="20">
                  <c:v>1107</c:v>
                </c:pt>
                <c:pt idx="21">
                  <c:v>1102</c:v>
                </c:pt>
                <c:pt idx="22">
                  <c:v>1092</c:v>
                </c:pt>
                <c:pt idx="23">
                  <c:v>1083</c:v>
                </c:pt>
                <c:pt idx="24">
                  <c:v>1073</c:v>
                </c:pt>
                <c:pt idx="25">
                  <c:v>1062</c:v>
                </c:pt>
                <c:pt idx="26">
                  <c:v>1053</c:v>
                </c:pt>
                <c:pt idx="27">
                  <c:v>1044</c:v>
                </c:pt>
                <c:pt idx="28">
                  <c:v>1037</c:v>
                </c:pt>
                <c:pt idx="29" formatCode="0.0">
                  <c:v>1030</c:v>
                </c:pt>
                <c:pt idx="30" formatCode="0.0">
                  <c:v>1024</c:v>
                </c:pt>
                <c:pt idx="31" formatCode="0.0">
                  <c:v>1021</c:v>
                </c:pt>
                <c:pt idx="32" formatCode="0.0">
                  <c:v>1018</c:v>
                </c:pt>
                <c:pt idx="33" formatCode="0.0">
                  <c:v>1015</c:v>
                </c:pt>
                <c:pt idx="34" formatCode="0.0">
                  <c:v>1013</c:v>
                </c:pt>
                <c:pt idx="35" formatCode="0.0">
                  <c:v>1014</c:v>
                </c:pt>
                <c:pt idx="36" formatCode="0.0">
                  <c:v>1012</c:v>
                </c:pt>
                <c:pt idx="37" formatCode="0.0">
                  <c:v>1010</c:v>
                </c:pt>
                <c:pt idx="38" formatCode="0.0">
                  <c:v>1008</c:v>
                </c:pt>
                <c:pt idx="39" formatCode="0.0">
                  <c:v>1004</c:v>
                </c:pt>
                <c:pt idx="40" formatCode="0.0">
                  <c:v>1001</c:v>
                </c:pt>
                <c:pt idx="41" formatCode="0.0">
                  <c:v>999</c:v>
                </c:pt>
                <c:pt idx="42" formatCode="0.0">
                  <c:v>994</c:v>
                </c:pt>
                <c:pt idx="43" formatCode="0.0">
                  <c:v>990</c:v>
                </c:pt>
                <c:pt idx="44" formatCode="0.0">
                  <c:v>987</c:v>
                </c:pt>
                <c:pt idx="45" formatCode="0.0">
                  <c:v>983</c:v>
                </c:pt>
                <c:pt idx="46" formatCode="0.0">
                  <c:v>980</c:v>
                </c:pt>
                <c:pt idx="47" formatCode="0.0">
                  <c:v>978</c:v>
                </c:pt>
                <c:pt idx="48" formatCode="0.0">
                  <c:v>977</c:v>
                </c:pt>
                <c:pt idx="49" formatCode="0.0">
                  <c:v>976</c:v>
                </c:pt>
                <c:pt idx="50" formatCode="0.0">
                  <c:v>976</c:v>
                </c:pt>
                <c:pt idx="51" formatCode="0.0">
                  <c:v>975</c:v>
                </c:pt>
                <c:pt idx="52" formatCode="0.0">
                  <c:v>976</c:v>
                </c:pt>
                <c:pt idx="53" formatCode="0.0">
                  <c:v>976</c:v>
                </c:pt>
                <c:pt idx="54" formatCode="0.0">
                  <c:v>976</c:v>
                </c:pt>
                <c:pt idx="55" formatCode="0.0">
                  <c:v>976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720024"/>
        <c:axId val="58743368"/>
      </c:scatterChart>
      <c:valAx>
        <c:axId val="58720024"/>
        <c:scaling>
          <c:orientation val="minMax"/>
          <c:max val="2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Vcc(V)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43368"/>
        <c:crosses val="autoZero"/>
        <c:crossBetween val="midCat"/>
        <c:majorUnit val="1"/>
      </c:valAx>
      <c:valAx>
        <c:axId val="58743368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Icc(uA)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20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8575"/>
          </c:spPr>
          <c:marker>
            <c:symbol val="none"/>
          </c:marker>
          <c:xVal>
            <c:numRef>
              <c:f>'BD9B300MUV-E2EVK-101'!$D$2:$D$27</c:f>
              <c:numCache>
                <c:formatCode>General</c:formatCode>
                <c:ptCount val="26"/>
                <c:pt idx="0">
                  <c:v>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  <c:pt idx="6">
                  <c:v>250</c:v>
                </c:pt>
                <c:pt idx="7">
                  <c:v>300</c:v>
                </c:pt>
                <c:pt idx="8">
                  <c:v>350</c:v>
                </c:pt>
                <c:pt idx="9">
                  <c:v>400</c:v>
                </c:pt>
                <c:pt idx="10">
                  <c:v>450</c:v>
                </c:pt>
                <c:pt idx="11">
                  <c:v>500</c:v>
                </c:pt>
                <c:pt idx="12">
                  <c:v>550</c:v>
                </c:pt>
                <c:pt idx="13">
                  <c:v>600</c:v>
                </c:pt>
                <c:pt idx="14">
                  <c:v>650</c:v>
                </c:pt>
                <c:pt idx="15">
                  <c:v>700</c:v>
                </c:pt>
                <c:pt idx="16">
                  <c:v>750</c:v>
                </c:pt>
                <c:pt idx="17">
                  <c:v>800</c:v>
                </c:pt>
                <c:pt idx="18">
                  <c:v>850</c:v>
                </c:pt>
                <c:pt idx="19">
                  <c:v>900</c:v>
                </c:pt>
                <c:pt idx="20">
                  <c:v>950</c:v>
                </c:pt>
                <c:pt idx="21">
                  <c:v>1000</c:v>
                </c:pt>
                <c:pt idx="22">
                  <c:v>1050</c:v>
                </c:pt>
                <c:pt idx="23">
                  <c:v>1100</c:v>
                </c:pt>
                <c:pt idx="24">
                  <c:v>1150</c:v>
                </c:pt>
                <c:pt idx="25">
                  <c:v>1200</c:v>
                </c:pt>
              </c:numCache>
            </c:numRef>
          </c:xVal>
          <c:yVal>
            <c:numRef>
              <c:f>'BD9B300MUV-E2EVK-101'!$G$2:$G$27</c:f>
              <c:numCache>
                <c:formatCode>#,##0.00</c:formatCode>
                <c:ptCount val="26"/>
                <c:pt idx="0" formatCode="General">
                  <c:v>0</c:v>
                </c:pt>
                <c:pt idx="1">
                  <c:v>76.2</c:v>
                </c:pt>
                <c:pt idx="2">
                  <c:v>84.7</c:v>
                </c:pt>
                <c:pt idx="3">
                  <c:v>89.7</c:v>
                </c:pt>
                <c:pt idx="4">
                  <c:v>91</c:v>
                </c:pt>
                <c:pt idx="5">
                  <c:v>92</c:v>
                </c:pt>
                <c:pt idx="6">
                  <c:v>92.3</c:v>
                </c:pt>
                <c:pt idx="7">
                  <c:v>93.1</c:v>
                </c:pt>
                <c:pt idx="8">
                  <c:v>93.2</c:v>
                </c:pt>
                <c:pt idx="9">
                  <c:v>93</c:v>
                </c:pt>
                <c:pt idx="10">
                  <c:v>93.3</c:v>
                </c:pt>
                <c:pt idx="11">
                  <c:v>93</c:v>
                </c:pt>
                <c:pt idx="12">
                  <c:v>93.4</c:v>
                </c:pt>
                <c:pt idx="13">
                  <c:v>93.2</c:v>
                </c:pt>
                <c:pt idx="14">
                  <c:v>93.4</c:v>
                </c:pt>
                <c:pt idx="15">
                  <c:v>92.9</c:v>
                </c:pt>
                <c:pt idx="16">
                  <c:v>93.1</c:v>
                </c:pt>
                <c:pt idx="17">
                  <c:v>93</c:v>
                </c:pt>
                <c:pt idx="18">
                  <c:v>92.6</c:v>
                </c:pt>
                <c:pt idx="19">
                  <c:v>92.6</c:v>
                </c:pt>
                <c:pt idx="20">
                  <c:v>92.5</c:v>
                </c:pt>
                <c:pt idx="21">
                  <c:v>92.4</c:v>
                </c:pt>
                <c:pt idx="22">
                  <c:v>92.3</c:v>
                </c:pt>
                <c:pt idx="23">
                  <c:v>91.8</c:v>
                </c:pt>
                <c:pt idx="24">
                  <c:v>91.8</c:v>
                </c:pt>
                <c:pt idx="25">
                  <c:v>91.8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'BD9B300MUV-E2EVK-101'!#REF!</c:f>
            </c:numRef>
          </c:xVal>
          <c:yVal>
            <c:numRef>
              <c:f>'BD9B300MUV-E2EVK-101'!#REF!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'BD9B300MUV-E2EVK-101'!#REF!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</c:extLst>
        </c:ser>
        <c:ser>
          <c:idx val="2"/>
          <c:order val="2"/>
          <c:marker>
            <c:symbol val="none"/>
          </c:marker>
          <c:xVal>
            <c:numRef>
              <c:f>'BD9B300MUV-E2EVK-101'!#REF!</c:f>
            </c:numRef>
          </c:xVal>
          <c:yVal>
            <c:numRef>
              <c:f>'BD9B300MUV-E2EVK-101'!#REF!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'BD9B300MUV-E2EVK-101'!#REF!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</c:extLst>
        </c:ser>
        <c:ser>
          <c:idx val="3"/>
          <c:order val="3"/>
          <c:marker>
            <c:symbol val="none"/>
          </c:marker>
          <c:xVal>
            <c:numRef>
              <c:f>'BD9B300MUV-E2EVK-101'!#REF!</c:f>
            </c:numRef>
          </c:xVal>
          <c:yVal>
            <c:numRef>
              <c:f>'BD9B300MUV-E2EVK-101'!#REF!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'BD9B300MUV-E2EVK-101'!#REF!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476592"/>
        <c:axId val="58476976"/>
      </c:scatterChart>
      <c:valAx>
        <c:axId val="58476592"/>
        <c:scaling>
          <c:orientation val="minMax"/>
          <c:max val="120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/>
                  <a:t>I</a:t>
                </a:r>
                <a:r>
                  <a:rPr lang="en-US" sz="1600"/>
                  <a:t>OUT</a:t>
                </a:r>
                <a:r>
                  <a:rPr lang="en-US"/>
                  <a:t> (mA)</a:t>
                </a:r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58476976"/>
        <c:crosses val="autoZero"/>
        <c:crossBetween val="midCat"/>
        <c:majorUnit val="100"/>
        <c:minorUnit val="100"/>
      </c:valAx>
      <c:valAx>
        <c:axId val="58476976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/>
                  <a:t>Efficiency (%)</a:t>
                </a:r>
              </a:p>
            </c:rich>
          </c:tx>
          <c:overlay val="0"/>
        </c:title>
        <c:numFmt formatCode="General" sourceLinked="1"/>
        <c:majorTickMark val="out"/>
        <c:minorTickMark val="in"/>
        <c:tickLblPos val="nextTo"/>
        <c:txPr>
          <a:bodyPr/>
          <a:lstStyle/>
          <a:p>
            <a:pPr>
              <a:defRPr sz="1600" b="1" i="0" baseline="0"/>
            </a:pPr>
            <a:endParaRPr lang="en-US"/>
          </a:p>
        </c:txPr>
        <c:crossAx val="58476592"/>
        <c:crosses val="autoZero"/>
        <c:crossBetween val="midCat"/>
        <c:majorUnit val="10"/>
        <c:minorUnit val="10"/>
      </c:valAx>
      <c:spPr>
        <a:ln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A47-841A-6341-8EAE-CC54B7D6EC9A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2689650"/>
            <a:ext cx="11146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/>
              <a:t>BD9E151NUX-E2EVK-101 Measurement </a:t>
            </a:r>
            <a:r>
              <a:rPr lang="en-US" sz="4400" b="1" i="1" dirty="0"/>
              <a:t>Report</a:t>
            </a:r>
          </a:p>
          <a:p>
            <a:r>
              <a:rPr lang="en-US" sz="2400" b="1" i="1" dirty="0" smtClean="0"/>
              <a:t>September 22, 2014</a:t>
            </a:r>
            <a:endParaRPr lang="en-US" sz="2400" b="1" i="1" dirty="0"/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Dang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886258"/>
              </p:ext>
            </p:extLst>
          </p:nvPr>
        </p:nvGraphicFramePr>
        <p:xfrm>
          <a:off x="876300" y="2946962"/>
          <a:ext cx="9806988" cy="340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63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sz="2800" b="1" dirty="0"/>
              <a:t>Circuit Quiescent </a:t>
            </a:r>
            <a:r>
              <a:rPr lang="fr-FR" sz="2800" b="1" dirty="0" smtClean="0"/>
              <a:t>Current </a:t>
            </a:r>
            <a:r>
              <a:rPr lang="fr-FR" sz="2800" b="1" dirty="0"/>
              <a:t>Measurement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2311" y="20548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0-28V.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0257" y="6858000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4442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Efficiency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4246098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condition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12V.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 5V.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With </a:t>
            </a:r>
            <a:r>
              <a:rPr lang="en-US" sz="2000" dirty="0" smtClean="0"/>
              <a:t>SMAJ26A.</a:t>
            </a:r>
            <a:endParaRPr lang="en-US" sz="2000" baseline="-25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Room temperature 25</a:t>
            </a:r>
            <a:r>
              <a:rPr lang="en-US" sz="2000" baseline="30000" dirty="0" smtClean="0"/>
              <a:t>o</a:t>
            </a:r>
            <a:r>
              <a:rPr lang="en-US" sz="2000" dirty="0" smtClean="0"/>
              <a:t>C.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778333"/>
              </p:ext>
            </p:extLst>
          </p:nvPr>
        </p:nvGraphicFramePr>
        <p:xfrm>
          <a:off x="4006483" y="2465420"/>
          <a:ext cx="8039833" cy="368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22" y="2089248"/>
            <a:ext cx="6334590" cy="426710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24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=5V,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=0A </a:t>
            </a:r>
            <a:r>
              <a:rPr lang="en-US" sz="2400" dirty="0" smtClean="0">
                <a:sym typeface="Wingdings" panose="05000000000000000000" pitchFamily="2" charset="2"/>
              </a:rPr>
              <a:t> 1.2A)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295004" y="2868827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95004" y="4588858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42013" y="5380550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Time 10ms/Div.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370" y="2144279"/>
            <a:ext cx="6118265" cy="421207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39" y="1645920"/>
            <a:ext cx="642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Load Response </a:t>
            </a:r>
            <a:r>
              <a:rPr lang="en-US" sz="2800" b="1" dirty="0" smtClean="0"/>
              <a:t>Measurements (</a:t>
            </a:r>
            <a:r>
              <a:rPr lang="en-US" sz="2800" b="1" dirty="0"/>
              <a:t>cont</a:t>
            </a:r>
            <a:r>
              <a:rPr lang="en-US" sz="2800" b="1" dirty="0" smtClean="0"/>
              <a:t>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Load response characteristic</a:t>
            </a:r>
          </a:p>
          <a:p>
            <a:r>
              <a:rPr lang="en-US" sz="2400" dirty="0" smtClean="0"/>
              <a:t>(V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=12V, 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=5V, 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=1.2A </a:t>
            </a:r>
            <a:r>
              <a:rPr lang="en-US" sz="2400" dirty="0" smtClean="0">
                <a:sym typeface="Wingdings" panose="05000000000000000000" pitchFamily="2" charset="2"/>
              </a:rPr>
              <a:t> 0A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427109" y="3303997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7109" y="5208834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0.5A/Div.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8912" y="5782592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Time 10ms/Div.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99" y="2169140"/>
            <a:ext cx="6189374" cy="425616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5476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</a:t>
            </a:r>
            <a:r>
              <a:rPr lang="en-US" sz="2400" dirty="0" smtClean="0">
                <a:sym typeface="Wingdings" panose="05000000000000000000" pitchFamily="2" charset="2"/>
              </a:rPr>
              <a:t>0A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478469" y="2637994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8469" y="4626602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8469" y="5720433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Time 2ms/Div.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33" y="2169139"/>
            <a:ext cx="6123891" cy="418721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6534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Ripple Response Measurements (cont.)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2222496"/>
            <a:ext cx="569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</a:t>
            </a:r>
            <a:r>
              <a:rPr lang="en-US" sz="2400" dirty="0"/>
              <a:t>Ripple </a:t>
            </a:r>
            <a:r>
              <a:rPr lang="en-US" sz="2400" dirty="0" smtClean="0"/>
              <a:t>voltage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=12V</a:t>
            </a:r>
            <a:r>
              <a:rPr lang="en-US" sz="2400" dirty="0"/>
              <a:t>,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=5V</a:t>
            </a:r>
            <a:r>
              <a:rPr lang="en-US" sz="2400" dirty="0"/>
              <a:t>,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=</a:t>
            </a:r>
            <a:r>
              <a:rPr lang="en-US" sz="2400" dirty="0" smtClean="0">
                <a:sym typeface="Wingdings" panose="05000000000000000000" pitchFamily="2" charset="2"/>
              </a:rPr>
              <a:t>1.2A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61170" y="2684161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SW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61170" y="4523101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10mV/Div.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61170" y="5630844"/>
            <a:ext cx="23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Time 2ms/Div.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76585"/>
            <a:ext cx="232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Equipment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2025226"/>
            <a:ext cx="9013050" cy="4375572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Regulated DC Power Supply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QJE QJ3005XE (0-30V/5A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Multimeter: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87V True </a:t>
            </a:r>
            <a:r>
              <a:rPr lang="en-US" sz="2000" dirty="0" smtClean="0"/>
              <a:t>RMS.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Fluke </a:t>
            </a:r>
            <a:r>
              <a:rPr lang="en-US" sz="2000" dirty="0" smtClean="0"/>
              <a:t>106.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Oscilloscope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Rigol</a:t>
            </a:r>
            <a:r>
              <a:rPr lang="en-US" sz="2000" dirty="0"/>
              <a:t> </a:t>
            </a:r>
            <a:r>
              <a:rPr lang="en-US" sz="2000" dirty="0" smtClean="0"/>
              <a:t>DS1102E.</a:t>
            </a:r>
            <a:endParaRPr lang="en-US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Electronic Load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B&amp;K BK8500.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Current probe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RP1001C.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85" y="1738195"/>
            <a:ext cx="6476372" cy="36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3" name="Picture 12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8640" y="1645920"/>
            <a:ext cx="3030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</a:t>
            </a:r>
            <a:endParaRPr lang="en-US" sz="28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466343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Test case 1 </a:t>
            </a:r>
            <a:r>
              <a:rPr lang="en-US" sz="2000" dirty="0" smtClean="0"/>
              <a:t>procedure with electronic load BK8500</a:t>
            </a:r>
            <a:endParaRPr lang="en-US" sz="2000" dirty="0" smtClean="0"/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the DC Supply. </a:t>
            </a:r>
            <a:r>
              <a:rPr lang="en-US" sz="2000" dirty="0"/>
              <a:t>Set output of </a:t>
            </a:r>
            <a:r>
              <a:rPr lang="en-US" sz="2000" dirty="0" smtClean="0"/>
              <a:t>the DC </a:t>
            </a:r>
            <a:r>
              <a:rPr lang="en-US" sz="2000" dirty="0"/>
              <a:t>Supply in range </a:t>
            </a:r>
            <a:r>
              <a:rPr lang="en-US" sz="2000" dirty="0" smtClean="0"/>
              <a:t>from 6V to 28V </a:t>
            </a:r>
            <a:r>
              <a:rPr lang="en-US" sz="2000" dirty="0"/>
              <a:t>and turn it off. Connect DC </a:t>
            </a:r>
            <a:r>
              <a:rPr lang="en-US" sz="2000" dirty="0" smtClean="0"/>
              <a:t>the Supply </a:t>
            </a:r>
            <a:r>
              <a:rPr lang="en-US" sz="2000" dirty="0"/>
              <a:t>to: [+]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(TP1) </a:t>
            </a:r>
            <a:r>
              <a:rPr lang="en-US" sz="2000" dirty="0"/>
              <a:t>and [-]</a:t>
            </a:r>
            <a:r>
              <a:rPr lang="en-US" sz="2000" dirty="0" smtClean="0"/>
              <a:t>GND(TP2) of evaluation board.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Electronic Load to: [+]V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(TP3) and [-]GND(TP4). Power on Electronic Load, set input of Electronic Load  to 1.2A.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</a:t>
            </a:r>
            <a:r>
              <a:rPr lang="en-US" sz="2000" dirty="0"/>
              <a:t>the DC </a:t>
            </a:r>
            <a:r>
              <a:rPr lang="en-US" sz="2000" dirty="0" smtClean="0"/>
              <a:t>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load.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Move </a:t>
            </a:r>
            <a:r>
              <a:rPr lang="en-US" sz="2000" dirty="0"/>
              <a:t>header J1 to turn EN on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Result: 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 = 6V to </a:t>
            </a:r>
            <a:r>
              <a:rPr lang="en-US" sz="2000" dirty="0" smtClean="0"/>
              <a:t>28V.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err="1" smtClean="0"/>
              <a:t>Vout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0V/ 0.02A. </a:t>
            </a:r>
            <a:r>
              <a:rPr lang="en-US" sz="2000" dirty="0" smtClean="0">
                <a:solidFill>
                  <a:srgbClr val="FF0000"/>
                </a:solidFill>
              </a:rPr>
              <a:t>Test fail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i="1" dirty="0"/>
              <a:t>The output current with electronic </a:t>
            </a:r>
            <a:r>
              <a:rPr lang="en-US" sz="2000" b="1" i="1" dirty="0" smtClean="0"/>
              <a:t>load BK8500 exceed ~1.75A that cause OCP (over current protection) active and shut down IC. See next slide for output current measurement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99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60" y="2115633"/>
            <a:ext cx="6248663" cy="4240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48389" y="4311731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1A/Div.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8389" y="2636443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EN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883" y="5802353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Time 2ms/Div.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084265" y="4381779"/>
            <a:ext cx="1762078" cy="627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6342" y="4067033"/>
            <a:ext cx="295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current ~1.75A which cause OCP active and shut down IC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2F740A-ACE7-CD4A-90CE-5BB47EC667F3}" type="datetime1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C8547F-BE3A-274F-AEF6-516794FFB7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11033760" cy="466343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Test case 2 </a:t>
            </a:r>
            <a:r>
              <a:rPr lang="en-US" sz="2000" dirty="0" smtClean="0"/>
              <a:t>procedure with power resistor load 4.6 Ohms:</a:t>
            </a:r>
            <a:endParaRPr lang="en-US" sz="2000" dirty="0" smtClean="0"/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the DC Supply. </a:t>
            </a:r>
            <a:r>
              <a:rPr lang="en-US" sz="2000" dirty="0"/>
              <a:t>Set output of </a:t>
            </a:r>
            <a:r>
              <a:rPr lang="en-US" sz="2000" dirty="0" smtClean="0"/>
              <a:t>the DC </a:t>
            </a:r>
            <a:r>
              <a:rPr lang="en-US" sz="2000" dirty="0"/>
              <a:t>Supply in range </a:t>
            </a:r>
            <a:r>
              <a:rPr lang="en-US" sz="2000" dirty="0" smtClean="0"/>
              <a:t>from 6V to 28V </a:t>
            </a:r>
            <a:r>
              <a:rPr lang="en-US" sz="2000" dirty="0"/>
              <a:t>and turn it off. Connect DC </a:t>
            </a:r>
            <a:r>
              <a:rPr lang="en-US" sz="2000" dirty="0" smtClean="0"/>
              <a:t>the Supply </a:t>
            </a:r>
            <a:r>
              <a:rPr lang="en-US" sz="2000" dirty="0"/>
              <a:t>to: [+]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(TP1) </a:t>
            </a:r>
            <a:r>
              <a:rPr lang="en-US" sz="2000" dirty="0"/>
              <a:t>and [-]</a:t>
            </a:r>
            <a:r>
              <a:rPr lang="en-US" sz="2000" dirty="0" smtClean="0"/>
              <a:t>GND(TP2) of evaluation board.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Connect 4.6 Ohm Resistor to: [+]V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(TP3) and [-]GND(TP4).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Turn on </a:t>
            </a:r>
            <a:r>
              <a:rPr lang="en-US" sz="2000" dirty="0"/>
              <a:t>the DC </a:t>
            </a:r>
            <a:r>
              <a:rPr lang="en-US" sz="2000" dirty="0" smtClean="0"/>
              <a:t>Supply.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/>
              <a:t>Move </a:t>
            </a:r>
            <a:r>
              <a:rPr lang="en-US" sz="2000" dirty="0"/>
              <a:t>header J1 to turn EN on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Result: 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 = 6V to </a:t>
            </a:r>
            <a:r>
              <a:rPr lang="en-US" sz="2000" dirty="0" smtClean="0"/>
              <a:t>28V.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err="1" smtClean="0"/>
              <a:t>Vout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4.95V/ 1.1A.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Test pass</a:t>
            </a:r>
            <a:r>
              <a:rPr lang="en-US" sz="2000" dirty="0" smtClean="0"/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i="1" dirty="0" smtClean="0"/>
              <a:t>No output current glitch with power resistor load 4.6 Ohms. So the OCP is not active like test case 1. See next slide for measurement result</a:t>
            </a:r>
            <a:endParaRPr lang="en-US" sz="2000" b="1" i="1" dirty="0"/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42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54" y="2169140"/>
            <a:ext cx="6123892" cy="4187211"/>
          </a:xfrm>
          <a:prstGeom prst="rect">
            <a:avLst/>
          </a:prstGeom>
        </p:spPr>
      </p:pic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0" y="1645920"/>
            <a:ext cx="399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Functional </a:t>
            </a:r>
            <a:r>
              <a:rPr lang="en-US" sz="2800" b="1" dirty="0" smtClean="0"/>
              <a:t>Test (cont.)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51883" y="4781052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OUT</a:t>
            </a:r>
            <a:r>
              <a:rPr lang="en-US" b="1" dirty="0" smtClean="0">
                <a:solidFill>
                  <a:schemeClr val="bg1"/>
                </a:solidFill>
              </a:rPr>
              <a:t> 1A/Div.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8389" y="2636443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EN</a:t>
            </a:r>
            <a:r>
              <a:rPr lang="en-US" b="1" dirty="0" smtClean="0">
                <a:solidFill>
                  <a:schemeClr val="bg1"/>
                </a:solidFill>
              </a:rPr>
              <a:t> 5V/Div.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883" y="5802353"/>
            <a:ext cx="22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Time 20ms/Div.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698" y="402968"/>
            <a:ext cx="6269701" cy="450978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740A-ACE7-CD4A-90CE-5BB47EC667F3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645920"/>
            <a:ext cx="335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case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22V.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1.2A.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diode D2: SMAJ20A.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IN_MAX</a:t>
            </a:r>
            <a:r>
              <a:rPr lang="en-US" sz="2000" dirty="0" smtClean="0"/>
              <a:t>= 99.2A.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peak transient voltage is 31V </a:t>
            </a:r>
            <a:r>
              <a:rPr lang="en-US" sz="2000" dirty="0"/>
              <a:t>&gt;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Maximum Rating (30V). </a:t>
            </a:r>
            <a:r>
              <a:rPr lang="en-US" sz="2000" dirty="0" smtClean="0">
                <a:solidFill>
                  <a:srgbClr val="FF0000"/>
                </a:solidFill>
              </a:rPr>
              <a:t>Test fail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737600" y="2833479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10V/Div.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07402" y="3885749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20A/Div.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7600" y="4731950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Time 5us/Div.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18" y="994123"/>
            <a:ext cx="6558568" cy="47608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2F740A-ACE7-CD4A-90CE-5BB47EC667F3}" type="datetime1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640" y="1645920"/>
            <a:ext cx="436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Test( Cont.)</a:t>
            </a:r>
            <a:endParaRPr lang="en-US" sz="28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case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22V.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</a:t>
            </a:r>
            <a:r>
              <a:rPr lang="en-US" sz="2000" dirty="0"/>
              <a:t>= 0</a:t>
            </a:r>
            <a:r>
              <a:rPr lang="en-US" sz="2000" dirty="0" smtClean="0"/>
              <a:t>A.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diode D2: SMAJ20A.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IN_MAX</a:t>
            </a:r>
            <a:r>
              <a:rPr lang="en-US" sz="2000" dirty="0" smtClean="0"/>
              <a:t>= 102A.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peak transient voltage is 31V </a:t>
            </a:r>
            <a:r>
              <a:rPr lang="en-US" sz="2000" dirty="0"/>
              <a:t>&gt;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Maximum Rating (30V). </a:t>
            </a:r>
            <a:r>
              <a:rPr lang="en-US" sz="2000" dirty="0" smtClean="0">
                <a:solidFill>
                  <a:srgbClr val="FF0000"/>
                </a:solidFill>
              </a:rPr>
              <a:t>Test fail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16384" y="2828224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10V/Div.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6384" y="3988199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20A/Div.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16384" y="4846991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Time 5us/Div.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6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75" y="1420342"/>
            <a:ext cx="6246125" cy="43906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57D392-1C2D-0D4C-9085-496590DF94D6}" type="datetime1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C8547F-BE3A-274F-AEF6-516794FFB7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2F740A-ACE7-CD4A-90CE-5BB47EC667F3}" type="datetime1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C8547F-BE3A-274F-AEF6-516794FFB7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4" name="Picture 13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8640" y="1645920"/>
            <a:ext cx="436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Hot </a:t>
            </a:r>
            <a:r>
              <a:rPr lang="en-US" sz="2800" b="1" dirty="0" smtClean="0"/>
              <a:t>Plugging Test( Cont.)</a:t>
            </a:r>
            <a:endParaRPr lang="en-US" sz="28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8640" y="2194561"/>
            <a:ext cx="5760720" cy="3956609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Test case </a:t>
            </a:r>
            <a:r>
              <a:rPr lang="en-US" sz="2000" dirty="0" smtClean="0"/>
              <a:t>3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21V.</a:t>
            </a:r>
            <a:endParaRPr lang="en-US" sz="20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OUT</a:t>
            </a:r>
            <a:r>
              <a:rPr lang="en-US" sz="2000" dirty="0" smtClean="0"/>
              <a:t> =1.2A.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With diode D2: SMAJ22A.</a:t>
            </a:r>
            <a:endParaRPr lang="en-US" sz="2000" baseline="-25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Result: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</a:t>
            </a:r>
            <a:r>
              <a:rPr lang="en-US" sz="2000" baseline="-25000" dirty="0" smtClean="0"/>
              <a:t>IN_MAX</a:t>
            </a:r>
            <a:r>
              <a:rPr lang="en-US" sz="2000" dirty="0" smtClean="0"/>
              <a:t>= 94.4A.</a:t>
            </a:r>
          </a:p>
          <a:p>
            <a:pPr marL="7429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peak transient voltage is 32V </a:t>
            </a:r>
            <a:r>
              <a:rPr lang="en-US" sz="2000" dirty="0"/>
              <a:t>&gt;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 Maximum Rating (30V). </a:t>
            </a:r>
            <a:r>
              <a:rPr lang="en-US" sz="2000" dirty="0" smtClean="0">
                <a:solidFill>
                  <a:srgbClr val="FF0000"/>
                </a:solidFill>
              </a:rPr>
              <a:t>Test fail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879656" y="3158977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10V/Div. (DC)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79656" y="4172865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b="1" baseline="-25000" dirty="0" smtClean="0">
                <a:solidFill>
                  <a:schemeClr val="bg1"/>
                </a:solidFill>
              </a:rPr>
              <a:t>IN</a:t>
            </a:r>
            <a:r>
              <a:rPr lang="en-US" b="1" dirty="0" smtClean="0">
                <a:solidFill>
                  <a:schemeClr val="bg1"/>
                </a:solidFill>
              </a:rPr>
              <a:t> 20A/Div. (AC)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79656" y="5002087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Time 5us/Div.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0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2014-09-22T15:21:50Z</dcterms:modified>
</cp:coreProperties>
</file>