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90" d="100"/>
          <a:sy n="90" d="100"/>
        </p:scale>
        <p:origin x="-804" y="-10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132CE18-1716-4AB2-9222-B98AEC0BD07D}" type="datetimeFigureOut">
              <a:rPr lang="en-US" smtClean="0"/>
              <a:t>3/15/2013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B05C59-A48A-47C9-BAC1-235B4A114D68}" type="slidenum">
              <a:rPr lang="en-US" smtClean="0"/>
              <a:t>‹#›</a:t>
            </a:fld>
            <a:endParaRPr lang="en-US"/>
          </a:p>
        </p:txBody>
      </p:sp>
    </p:spTree>
    <p:extLst>
      <p:ext uri="{BB962C8B-B14F-4D97-AF65-F5344CB8AC3E}">
        <p14:creationId xmlns:p14="http://schemas.microsoft.com/office/powerpoint/2010/main" val="35146554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132CE18-1716-4AB2-9222-B98AEC0BD07D}" type="datetimeFigureOut">
              <a:rPr lang="en-US" smtClean="0"/>
              <a:t>3/15/2013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B05C59-A48A-47C9-BAC1-235B4A114D68}" type="slidenum">
              <a:rPr lang="en-US" smtClean="0"/>
              <a:t>‹#›</a:t>
            </a:fld>
            <a:endParaRPr lang="en-US"/>
          </a:p>
        </p:txBody>
      </p:sp>
    </p:spTree>
    <p:extLst>
      <p:ext uri="{BB962C8B-B14F-4D97-AF65-F5344CB8AC3E}">
        <p14:creationId xmlns:p14="http://schemas.microsoft.com/office/powerpoint/2010/main" val="33394592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132CE18-1716-4AB2-9222-B98AEC0BD07D}" type="datetimeFigureOut">
              <a:rPr lang="en-US" smtClean="0"/>
              <a:t>3/15/2013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B05C59-A48A-47C9-BAC1-235B4A114D68}" type="slidenum">
              <a:rPr lang="en-US" smtClean="0"/>
              <a:t>‹#›</a:t>
            </a:fld>
            <a:endParaRPr lang="en-US"/>
          </a:p>
        </p:txBody>
      </p:sp>
    </p:spTree>
    <p:extLst>
      <p:ext uri="{BB962C8B-B14F-4D97-AF65-F5344CB8AC3E}">
        <p14:creationId xmlns:p14="http://schemas.microsoft.com/office/powerpoint/2010/main" val="15966176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132CE18-1716-4AB2-9222-B98AEC0BD07D}" type="datetimeFigureOut">
              <a:rPr lang="en-US" smtClean="0"/>
              <a:t>3/15/2013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B05C59-A48A-47C9-BAC1-235B4A114D68}" type="slidenum">
              <a:rPr lang="en-US" smtClean="0"/>
              <a:t>‹#›</a:t>
            </a:fld>
            <a:endParaRPr lang="en-US"/>
          </a:p>
        </p:txBody>
      </p:sp>
    </p:spTree>
    <p:extLst>
      <p:ext uri="{BB962C8B-B14F-4D97-AF65-F5344CB8AC3E}">
        <p14:creationId xmlns:p14="http://schemas.microsoft.com/office/powerpoint/2010/main" val="2706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132CE18-1716-4AB2-9222-B98AEC0BD07D}" type="datetimeFigureOut">
              <a:rPr lang="en-US" smtClean="0"/>
              <a:t>3/15/2013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B05C59-A48A-47C9-BAC1-235B4A114D68}" type="slidenum">
              <a:rPr lang="en-US" smtClean="0"/>
              <a:t>‹#›</a:t>
            </a:fld>
            <a:endParaRPr lang="en-US"/>
          </a:p>
        </p:txBody>
      </p:sp>
    </p:spTree>
    <p:extLst>
      <p:ext uri="{BB962C8B-B14F-4D97-AF65-F5344CB8AC3E}">
        <p14:creationId xmlns:p14="http://schemas.microsoft.com/office/powerpoint/2010/main" val="19771168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132CE18-1716-4AB2-9222-B98AEC0BD07D}" type="datetimeFigureOut">
              <a:rPr lang="en-US" smtClean="0"/>
              <a:t>3/15/2013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B05C59-A48A-47C9-BAC1-235B4A114D68}" type="slidenum">
              <a:rPr lang="en-US" smtClean="0"/>
              <a:t>‹#›</a:t>
            </a:fld>
            <a:endParaRPr lang="en-US"/>
          </a:p>
        </p:txBody>
      </p:sp>
    </p:spTree>
    <p:extLst>
      <p:ext uri="{BB962C8B-B14F-4D97-AF65-F5344CB8AC3E}">
        <p14:creationId xmlns:p14="http://schemas.microsoft.com/office/powerpoint/2010/main" val="17514061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132CE18-1716-4AB2-9222-B98AEC0BD07D}" type="datetimeFigureOut">
              <a:rPr lang="en-US" smtClean="0"/>
              <a:t>3/15/2013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2B05C59-A48A-47C9-BAC1-235B4A114D68}" type="slidenum">
              <a:rPr lang="en-US" smtClean="0"/>
              <a:t>‹#›</a:t>
            </a:fld>
            <a:endParaRPr lang="en-US"/>
          </a:p>
        </p:txBody>
      </p:sp>
    </p:spTree>
    <p:extLst>
      <p:ext uri="{BB962C8B-B14F-4D97-AF65-F5344CB8AC3E}">
        <p14:creationId xmlns:p14="http://schemas.microsoft.com/office/powerpoint/2010/main" val="30057942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132CE18-1716-4AB2-9222-B98AEC0BD07D}" type="datetimeFigureOut">
              <a:rPr lang="en-US" smtClean="0"/>
              <a:t>3/15/2013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2B05C59-A48A-47C9-BAC1-235B4A114D68}" type="slidenum">
              <a:rPr lang="en-US" smtClean="0"/>
              <a:t>‹#›</a:t>
            </a:fld>
            <a:endParaRPr lang="en-US"/>
          </a:p>
        </p:txBody>
      </p:sp>
    </p:spTree>
    <p:extLst>
      <p:ext uri="{BB962C8B-B14F-4D97-AF65-F5344CB8AC3E}">
        <p14:creationId xmlns:p14="http://schemas.microsoft.com/office/powerpoint/2010/main" val="18024908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132CE18-1716-4AB2-9222-B98AEC0BD07D}" type="datetimeFigureOut">
              <a:rPr lang="en-US" smtClean="0"/>
              <a:t>3/15/2013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2B05C59-A48A-47C9-BAC1-235B4A114D68}" type="slidenum">
              <a:rPr lang="en-US" smtClean="0"/>
              <a:t>‹#›</a:t>
            </a:fld>
            <a:endParaRPr lang="en-US"/>
          </a:p>
        </p:txBody>
      </p:sp>
    </p:spTree>
    <p:extLst>
      <p:ext uri="{BB962C8B-B14F-4D97-AF65-F5344CB8AC3E}">
        <p14:creationId xmlns:p14="http://schemas.microsoft.com/office/powerpoint/2010/main" val="12986292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132CE18-1716-4AB2-9222-B98AEC0BD07D}" type="datetimeFigureOut">
              <a:rPr lang="en-US" smtClean="0"/>
              <a:t>3/15/2013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B05C59-A48A-47C9-BAC1-235B4A114D68}" type="slidenum">
              <a:rPr lang="en-US" smtClean="0"/>
              <a:t>‹#›</a:t>
            </a:fld>
            <a:endParaRPr lang="en-US"/>
          </a:p>
        </p:txBody>
      </p:sp>
    </p:spTree>
    <p:extLst>
      <p:ext uri="{BB962C8B-B14F-4D97-AF65-F5344CB8AC3E}">
        <p14:creationId xmlns:p14="http://schemas.microsoft.com/office/powerpoint/2010/main" val="30922973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132CE18-1716-4AB2-9222-B98AEC0BD07D}" type="datetimeFigureOut">
              <a:rPr lang="en-US" smtClean="0"/>
              <a:t>3/15/2013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B05C59-A48A-47C9-BAC1-235B4A114D68}" type="slidenum">
              <a:rPr lang="en-US" smtClean="0"/>
              <a:t>‹#›</a:t>
            </a:fld>
            <a:endParaRPr lang="en-US"/>
          </a:p>
        </p:txBody>
      </p:sp>
    </p:spTree>
    <p:extLst>
      <p:ext uri="{BB962C8B-B14F-4D97-AF65-F5344CB8AC3E}">
        <p14:creationId xmlns:p14="http://schemas.microsoft.com/office/powerpoint/2010/main" val="24029130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132CE18-1716-4AB2-9222-B98AEC0BD07D}" type="datetimeFigureOut">
              <a:rPr lang="en-US" smtClean="0"/>
              <a:t>3/15/2013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B05C59-A48A-47C9-BAC1-235B4A114D68}" type="slidenum">
              <a:rPr lang="en-US" smtClean="0"/>
              <a:t>‹#›</a:t>
            </a:fld>
            <a:endParaRPr lang="en-US"/>
          </a:p>
        </p:txBody>
      </p:sp>
    </p:spTree>
    <p:extLst>
      <p:ext uri="{BB962C8B-B14F-4D97-AF65-F5344CB8AC3E}">
        <p14:creationId xmlns:p14="http://schemas.microsoft.com/office/powerpoint/2010/main" val="8128120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85800" y="381000"/>
            <a:ext cx="7467600" cy="369332"/>
          </a:xfrm>
          <a:prstGeom prst="rect">
            <a:avLst/>
          </a:prstGeom>
          <a:noFill/>
        </p:spPr>
        <p:txBody>
          <a:bodyPr wrap="square" rtlCol="0">
            <a:spAutoFit/>
          </a:bodyPr>
          <a:lstStyle/>
          <a:p>
            <a:r>
              <a:rPr lang="en-US" b="1" dirty="0" smtClean="0"/>
              <a:t>TVS Diode to prevent transient spikes at </a:t>
            </a:r>
            <a:r>
              <a:rPr lang="en-US" b="1" dirty="0" err="1" smtClean="0"/>
              <a:t>Vcc</a:t>
            </a:r>
            <a:r>
              <a:rPr lang="en-US" b="1" dirty="0"/>
              <a:t> </a:t>
            </a:r>
            <a:r>
              <a:rPr lang="en-US" b="1" dirty="0" smtClean="0"/>
              <a:t>with BD9G101G Eval board </a:t>
            </a:r>
            <a:endParaRPr lang="en-US" b="1"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1451897"/>
            <a:ext cx="4847096" cy="36552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820478" y="1143000"/>
            <a:ext cx="6494722" cy="276999"/>
          </a:xfrm>
          <a:prstGeom prst="rect">
            <a:avLst/>
          </a:prstGeom>
          <a:noFill/>
        </p:spPr>
        <p:txBody>
          <a:bodyPr wrap="square" rtlCol="0">
            <a:spAutoFit/>
          </a:bodyPr>
          <a:lstStyle/>
          <a:p>
            <a:pPr marL="171450" indent="-171450">
              <a:buFont typeface="Arial" pitchFamily="34" charset="0"/>
              <a:buChar char="•"/>
            </a:pPr>
            <a:r>
              <a:rPr lang="en-US" sz="1200" dirty="0" smtClean="0"/>
              <a:t> </a:t>
            </a:r>
            <a:r>
              <a:rPr lang="en-US" sz="1200" dirty="0" err="1" smtClean="0"/>
              <a:t>Vcc</a:t>
            </a:r>
            <a:r>
              <a:rPr lang="en-US" sz="1200" dirty="0" smtClean="0"/>
              <a:t> = 35V, ceramic cap only, 72V transient spike (cursors show 45V max limit), </a:t>
            </a:r>
            <a:r>
              <a:rPr lang="en-US" sz="1200" b="1" dirty="0" smtClean="0">
                <a:solidFill>
                  <a:srgbClr val="FF0000"/>
                </a:solidFill>
              </a:rPr>
              <a:t>NOT GOOD</a:t>
            </a:r>
            <a:endParaRPr lang="en-US" sz="1200" b="1" dirty="0">
              <a:solidFill>
                <a:srgbClr val="FF0000"/>
              </a:solidFill>
            </a:endParaRPr>
          </a:p>
        </p:txBody>
      </p:sp>
      <p:sp>
        <p:nvSpPr>
          <p:cNvPr id="6" name="TextBox 5"/>
          <p:cNvSpPr txBox="1"/>
          <p:nvPr/>
        </p:nvSpPr>
        <p:spPr>
          <a:xfrm>
            <a:off x="732296" y="750332"/>
            <a:ext cx="6582904" cy="369332"/>
          </a:xfrm>
          <a:prstGeom prst="rect">
            <a:avLst/>
          </a:prstGeom>
          <a:noFill/>
        </p:spPr>
        <p:txBody>
          <a:bodyPr wrap="square" rtlCol="0">
            <a:spAutoFit/>
          </a:bodyPr>
          <a:lstStyle/>
          <a:p>
            <a:r>
              <a:rPr lang="en-US" dirty="0" smtClean="0"/>
              <a:t>BD9G101G: VCC(max): 45V, 42V (operating)</a:t>
            </a:r>
            <a:endParaRPr lang="en-US" dirty="0"/>
          </a:p>
        </p:txBody>
      </p:sp>
    </p:spTree>
    <p:extLst>
      <p:ext uri="{BB962C8B-B14F-4D97-AF65-F5344CB8AC3E}">
        <p14:creationId xmlns:p14="http://schemas.microsoft.com/office/powerpoint/2010/main" val="233722932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4406" y="914400"/>
            <a:ext cx="3409862" cy="25562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39832" y="896679"/>
            <a:ext cx="3505200" cy="26301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0862" y="4038600"/>
            <a:ext cx="3718728" cy="27852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3"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14112" y="4038600"/>
            <a:ext cx="3698408" cy="27852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344406" y="608111"/>
            <a:ext cx="3409862" cy="307777"/>
          </a:xfrm>
          <a:prstGeom prst="rect">
            <a:avLst/>
          </a:prstGeom>
          <a:noFill/>
        </p:spPr>
        <p:txBody>
          <a:bodyPr wrap="square" rtlCol="0">
            <a:spAutoFit/>
          </a:bodyPr>
          <a:lstStyle/>
          <a:p>
            <a:r>
              <a:rPr lang="en-US" sz="1400" dirty="0" smtClean="0"/>
              <a:t>A. </a:t>
            </a:r>
            <a:r>
              <a:rPr lang="en-US" sz="1400" dirty="0" err="1" smtClean="0"/>
              <a:t>Vcc</a:t>
            </a:r>
            <a:r>
              <a:rPr lang="en-US" sz="1400" dirty="0" smtClean="0"/>
              <a:t>=35V, 44Vpk clamp, </a:t>
            </a:r>
            <a:r>
              <a:rPr lang="en-US" sz="1400" b="1" dirty="0" smtClean="0">
                <a:solidFill>
                  <a:srgbClr val="00B050"/>
                </a:solidFill>
              </a:rPr>
              <a:t>GOOD</a:t>
            </a:r>
            <a:endParaRPr lang="en-US" sz="1400" b="1" dirty="0">
              <a:solidFill>
                <a:srgbClr val="00B050"/>
              </a:solidFill>
            </a:endParaRPr>
          </a:p>
        </p:txBody>
      </p:sp>
      <p:sp>
        <p:nvSpPr>
          <p:cNvPr id="6" name="TextBox 5"/>
          <p:cNvSpPr txBox="1"/>
          <p:nvPr/>
        </p:nvSpPr>
        <p:spPr>
          <a:xfrm>
            <a:off x="340862" y="76200"/>
            <a:ext cx="6059938" cy="369332"/>
          </a:xfrm>
          <a:prstGeom prst="rect">
            <a:avLst/>
          </a:prstGeom>
          <a:noFill/>
        </p:spPr>
        <p:txBody>
          <a:bodyPr wrap="square" rtlCol="0">
            <a:spAutoFit/>
          </a:bodyPr>
          <a:lstStyle/>
          <a:p>
            <a:r>
              <a:rPr lang="en-US" b="1" dirty="0" smtClean="0"/>
              <a:t>TVS Diode 30V 400W 5% Results: </a:t>
            </a:r>
            <a:endParaRPr lang="en-US" b="1" dirty="0"/>
          </a:p>
        </p:txBody>
      </p:sp>
      <p:sp>
        <p:nvSpPr>
          <p:cNvPr id="11" name="TextBox 10"/>
          <p:cNvSpPr txBox="1"/>
          <p:nvPr/>
        </p:nvSpPr>
        <p:spPr>
          <a:xfrm>
            <a:off x="5014112" y="608111"/>
            <a:ext cx="3409862" cy="307777"/>
          </a:xfrm>
          <a:prstGeom prst="rect">
            <a:avLst/>
          </a:prstGeom>
          <a:noFill/>
        </p:spPr>
        <p:txBody>
          <a:bodyPr wrap="square" rtlCol="0">
            <a:spAutoFit/>
          </a:bodyPr>
          <a:lstStyle/>
          <a:p>
            <a:r>
              <a:rPr lang="en-US" sz="1400" dirty="0"/>
              <a:t>B</a:t>
            </a:r>
            <a:r>
              <a:rPr lang="en-US" sz="1400" dirty="0" smtClean="0"/>
              <a:t>. </a:t>
            </a:r>
            <a:r>
              <a:rPr lang="en-US" sz="1400" dirty="0" err="1" smtClean="0"/>
              <a:t>Vcc</a:t>
            </a:r>
            <a:r>
              <a:rPr lang="en-US" sz="1400" dirty="0" smtClean="0"/>
              <a:t>=30V, 40Vpk transient, </a:t>
            </a:r>
            <a:r>
              <a:rPr lang="en-US" sz="1400" b="1" dirty="0" smtClean="0">
                <a:solidFill>
                  <a:srgbClr val="00B050"/>
                </a:solidFill>
              </a:rPr>
              <a:t>GOOD</a:t>
            </a:r>
            <a:endParaRPr lang="en-US" sz="1400" b="1" dirty="0">
              <a:solidFill>
                <a:srgbClr val="00B050"/>
              </a:solidFill>
            </a:endParaRPr>
          </a:p>
        </p:txBody>
      </p:sp>
      <p:sp>
        <p:nvSpPr>
          <p:cNvPr id="12" name="TextBox 11"/>
          <p:cNvSpPr txBox="1"/>
          <p:nvPr/>
        </p:nvSpPr>
        <p:spPr>
          <a:xfrm>
            <a:off x="340862" y="3730823"/>
            <a:ext cx="3409862" cy="307777"/>
          </a:xfrm>
          <a:prstGeom prst="rect">
            <a:avLst/>
          </a:prstGeom>
          <a:noFill/>
        </p:spPr>
        <p:txBody>
          <a:bodyPr wrap="square" rtlCol="0">
            <a:spAutoFit/>
          </a:bodyPr>
          <a:lstStyle/>
          <a:p>
            <a:r>
              <a:rPr lang="en-US" sz="1400" dirty="0" smtClean="0"/>
              <a:t>C. </a:t>
            </a:r>
            <a:r>
              <a:rPr lang="en-US" sz="1400" dirty="0" err="1" smtClean="0"/>
              <a:t>Vcc</a:t>
            </a:r>
            <a:r>
              <a:rPr lang="en-US" sz="1400" dirty="0" smtClean="0"/>
              <a:t>=25V, 40Vpk transient, </a:t>
            </a:r>
            <a:r>
              <a:rPr lang="en-US" sz="1400" b="1" dirty="0" smtClean="0">
                <a:solidFill>
                  <a:srgbClr val="00B050"/>
                </a:solidFill>
              </a:rPr>
              <a:t>GOOD</a:t>
            </a:r>
            <a:endParaRPr lang="en-US" sz="1400" b="1" dirty="0">
              <a:solidFill>
                <a:srgbClr val="00B050"/>
              </a:solidFill>
            </a:endParaRPr>
          </a:p>
        </p:txBody>
      </p:sp>
      <p:sp>
        <p:nvSpPr>
          <p:cNvPr id="13" name="TextBox 12"/>
          <p:cNvSpPr txBox="1"/>
          <p:nvPr/>
        </p:nvSpPr>
        <p:spPr>
          <a:xfrm>
            <a:off x="5039832" y="3730822"/>
            <a:ext cx="3409862" cy="307777"/>
          </a:xfrm>
          <a:prstGeom prst="rect">
            <a:avLst/>
          </a:prstGeom>
          <a:noFill/>
        </p:spPr>
        <p:txBody>
          <a:bodyPr wrap="square" rtlCol="0">
            <a:spAutoFit/>
          </a:bodyPr>
          <a:lstStyle/>
          <a:p>
            <a:r>
              <a:rPr lang="en-US" sz="1400" dirty="0"/>
              <a:t>D</a:t>
            </a:r>
            <a:r>
              <a:rPr lang="en-US" sz="1400" dirty="0" smtClean="0"/>
              <a:t>. </a:t>
            </a:r>
            <a:r>
              <a:rPr lang="en-US" sz="1400" dirty="0" err="1" smtClean="0"/>
              <a:t>Vcc</a:t>
            </a:r>
            <a:r>
              <a:rPr lang="en-US" sz="1400" dirty="0" smtClean="0"/>
              <a:t>=20V, 28Vpk transient, </a:t>
            </a:r>
            <a:r>
              <a:rPr lang="en-US" sz="1400" b="1" dirty="0" smtClean="0">
                <a:solidFill>
                  <a:srgbClr val="00B050"/>
                </a:solidFill>
              </a:rPr>
              <a:t>GOOD</a:t>
            </a:r>
            <a:endParaRPr lang="en-US" sz="1400" b="1" dirty="0">
              <a:solidFill>
                <a:srgbClr val="00B050"/>
              </a:solidFill>
            </a:endParaRPr>
          </a:p>
        </p:txBody>
      </p:sp>
    </p:spTree>
    <p:extLst>
      <p:ext uri="{BB962C8B-B14F-4D97-AF65-F5344CB8AC3E}">
        <p14:creationId xmlns:p14="http://schemas.microsoft.com/office/powerpoint/2010/main" val="267330641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777559316"/>
              </p:ext>
            </p:extLst>
          </p:nvPr>
        </p:nvGraphicFramePr>
        <p:xfrm>
          <a:off x="492726" y="826532"/>
          <a:ext cx="4231675" cy="2865120"/>
        </p:xfrm>
        <a:graphic>
          <a:graphicData uri="http://schemas.openxmlformats.org/drawingml/2006/table">
            <a:tbl>
              <a:tblPr firstRow="1" bandRow="1">
                <a:tableStyleId>{5C22544A-7EE6-4342-B048-85BDC9FD1C3A}</a:tableStyleId>
              </a:tblPr>
              <a:tblGrid>
                <a:gridCol w="523275"/>
                <a:gridCol w="927100"/>
                <a:gridCol w="927100"/>
                <a:gridCol w="927100"/>
                <a:gridCol w="927100"/>
              </a:tblGrid>
              <a:tr h="418242">
                <a:tc>
                  <a:txBody>
                    <a:bodyPr/>
                    <a:lstStyle/>
                    <a:p>
                      <a:pPr algn="ctr"/>
                      <a:r>
                        <a:rPr lang="en-US" sz="1400" dirty="0" err="1" smtClean="0"/>
                        <a:t>Vcc</a:t>
                      </a:r>
                      <a:r>
                        <a:rPr lang="en-US" sz="1400" dirty="0" smtClean="0"/>
                        <a:t> (V)</a:t>
                      </a:r>
                    </a:p>
                  </a:txBody>
                  <a:tcPr/>
                </a:tc>
                <a:tc gridSpan="4">
                  <a:txBody>
                    <a:bodyPr/>
                    <a:lstStyle/>
                    <a:p>
                      <a:pPr algn="ctr"/>
                      <a:r>
                        <a:rPr lang="en-US" sz="1400" dirty="0" smtClean="0"/>
                        <a:t>Transient Peak Voltage</a:t>
                      </a:r>
                      <a:endParaRPr lang="en-US" sz="1400" dirty="0"/>
                    </a:p>
                  </a:txBody>
                  <a:tcPr/>
                </a:tc>
                <a:tc hMerge="1">
                  <a:txBody>
                    <a:bodyPr/>
                    <a:lstStyle/>
                    <a:p>
                      <a:endParaRPr lang="en-US"/>
                    </a:p>
                  </a:txBody>
                  <a:tcPr/>
                </a:tc>
                <a:tc hMerge="1">
                  <a:txBody>
                    <a:bodyPr/>
                    <a:lstStyle/>
                    <a:p>
                      <a:endParaRPr lang="en-US" dirty="0"/>
                    </a:p>
                  </a:txBody>
                  <a:tcPr/>
                </a:tc>
                <a:tc hMerge="1">
                  <a:txBody>
                    <a:bodyPr/>
                    <a:lstStyle/>
                    <a:p>
                      <a:pPr algn="ctr"/>
                      <a:endParaRPr lang="en-US" sz="1400" dirty="0"/>
                    </a:p>
                  </a:txBody>
                  <a:tcPr/>
                </a:tc>
              </a:tr>
              <a:tr h="418242">
                <a:tc>
                  <a:txBody>
                    <a:bodyPr/>
                    <a:lstStyle/>
                    <a:p>
                      <a:pPr algn="ctr"/>
                      <a:endParaRPr lang="en-US" sz="1400" dirty="0" smtClean="0"/>
                    </a:p>
                  </a:txBody>
                  <a:tcPr/>
                </a:tc>
                <a:tc>
                  <a:txBody>
                    <a:bodyPr/>
                    <a:lstStyle/>
                    <a:p>
                      <a:pPr algn="ctr"/>
                      <a:r>
                        <a:rPr lang="en-US" sz="1400" dirty="0" smtClean="0"/>
                        <a:t>40V TVS Diode</a:t>
                      </a:r>
                      <a:endParaRPr lang="en-US" sz="1400" dirty="0"/>
                    </a:p>
                  </a:txBody>
                  <a:tcPr/>
                </a:tc>
                <a:tc>
                  <a:txBody>
                    <a:bodyPr/>
                    <a:lstStyle/>
                    <a:p>
                      <a:pPr algn="ctr"/>
                      <a:r>
                        <a:rPr lang="en-US" sz="1400" dirty="0" smtClean="0"/>
                        <a:t>IC Status</a:t>
                      </a:r>
                      <a:endParaRPr lang="en-US" sz="1400" dirty="0"/>
                    </a:p>
                  </a:txBody>
                  <a:tcPr/>
                </a:tc>
                <a:tc>
                  <a:txBody>
                    <a:bodyPr/>
                    <a:lstStyle/>
                    <a:p>
                      <a:pPr algn="ctr"/>
                      <a:r>
                        <a:rPr lang="en-US" sz="1400" dirty="0" smtClean="0"/>
                        <a:t>30V TVS Diode</a:t>
                      </a:r>
                      <a:endParaRPr lang="en-US" sz="1400" dirty="0"/>
                    </a:p>
                  </a:txBody>
                  <a:tcPr/>
                </a:tc>
                <a:tc>
                  <a:txBody>
                    <a:bodyPr/>
                    <a:lstStyle/>
                    <a:p>
                      <a:pPr algn="ctr"/>
                      <a:r>
                        <a:rPr lang="en-US" sz="1400" dirty="0" smtClean="0"/>
                        <a:t>IC Status</a:t>
                      </a:r>
                      <a:endParaRPr lang="en-US" sz="1400" dirty="0"/>
                    </a:p>
                  </a:txBody>
                  <a:tcPr/>
                </a:tc>
              </a:tr>
              <a:tr h="246025">
                <a:tc>
                  <a:txBody>
                    <a:bodyPr/>
                    <a:lstStyle/>
                    <a:p>
                      <a:pPr algn="ctr"/>
                      <a:r>
                        <a:rPr lang="en-US" sz="1400" dirty="0" smtClean="0"/>
                        <a:t>20</a:t>
                      </a:r>
                    </a:p>
                  </a:txBody>
                  <a:tcPr/>
                </a:tc>
                <a:tc>
                  <a:txBody>
                    <a:bodyPr/>
                    <a:lstStyle/>
                    <a:p>
                      <a:pPr algn="ctr"/>
                      <a:r>
                        <a:rPr lang="en-US" sz="1400" dirty="0" smtClean="0"/>
                        <a:t>40</a:t>
                      </a:r>
                      <a:endParaRPr lang="en-US" sz="1400" dirty="0"/>
                    </a:p>
                  </a:txBody>
                  <a:tcPr/>
                </a:tc>
                <a:tc>
                  <a:txBody>
                    <a:bodyPr/>
                    <a:lstStyle/>
                    <a:p>
                      <a:pPr algn="ctr"/>
                      <a:r>
                        <a:rPr lang="en-US" sz="1400" dirty="0" smtClean="0"/>
                        <a:t>OK</a:t>
                      </a:r>
                      <a:endParaRPr lang="en-US" sz="1400" dirty="0"/>
                    </a:p>
                  </a:txBody>
                  <a:tcPr/>
                </a:tc>
                <a:tc>
                  <a:txBody>
                    <a:bodyPr/>
                    <a:lstStyle/>
                    <a:p>
                      <a:pPr algn="ctr"/>
                      <a:r>
                        <a:rPr lang="en-US" sz="1400" dirty="0" smtClean="0"/>
                        <a:t>30</a:t>
                      </a:r>
                      <a:endParaRPr lang="en-US" sz="1400" dirty="0"/>
                    </a:p>
                  </a:txBody>
                  <a:tcPr/>
                </a:tc>
                <a:tc>
                  <a:txBody>
                    <a:bodyPr/>
                    <a:lstStyle/>
                    <a:p>
                      <a:pPr algn="ctr"/>
                      <a:r>
                        <a:rPr lang="en-US" sz="1400" dirty="0" smtClean="0"/>
                        <a:t>OK</a:t>
                      </a:r>
                      <a:endParaRPr lang="en-US" sz="1400" dirty="0"/>
                    </a:p>
                  </a:txBody>
                  <a:tcPr/>
                </a:tc>
              </a:tr>
              <a:tr h="246025">
                <a:tc>
                  <a:txBody>
                    <a:bodyPr/>
                    <a:lstStyle/>
                    <a:p>
                      <a:pPr algn="ctr"/>
                      <a:r>
                        <a:rPr lang="en-US" sz="1400" dirty="0" smtClean="0"/>
                        <a:t>25</a:t>
                      </a:r>
                      <a:endParaRPr lang="en-US" sz="1400" dirty="0"/>
                    </a:p>
                  </a:txBody>
                  <a:tcPr/>
                </a:tc>
                <a:tc>
                  <a:txBody>
                    <a:bodyPr/>
                    <a:lstStyle/>
                    <a:p>
                      <a:pPr algn="ctr"/>
                      <a:r>
                        <a:rPr lang="en-US" sz="1400" dirty="0" smtClean="0"/>
                        <a:t>50</a:t>
                      </a:r>
                      <a:endParaRPr lang="en-US" sz="1400" dirty="0"/>
                    </a:p>
                  </a:txBody>
                  <a:tcPr/>
                </a:tc>
                <a:tc>
                  <a:txBody>
                    <a:bodyPr/>
                    <a:lstStyle/>
                    <a:p>
                      <a:pPr algn="ctr"/>
                      <a:r>
                        <a:rPr lang="en-US" sz="1400" dirty="0" smtClean="0"/>
                        <a:t>OK</a:t>
                      </a:r>
                    </a:p>
                  </a:txBody>
                  <a:tcPr/>
                </a:tc>
                <a:tc>
                  <a:txBody>
                    <a:bodyPr/>
                    <a:lstStyle/>
                    <a:p>
                      <a:pPr algn="ctr"/>
                      <a:r>
                        <a:rPr lang="en-US" sz="1400" dirty="0" smtClean="0"/>
                        <a:t>40</a:t>
                      </a:r>
                      <a:endParaRPr lang="en-US" sz="1400" dirty="0"/>
                    </a:p>
                  </a:txBody>
                  <a:tcPr/>
                </a:tc>
                <a:tc>
                  <a:txBody>
                    <a:bodyPr/>
                    <a:lstStyle/>
                    <a:p>
                      <a:pPr algn="ctr"/>
                      <a:r>
                        <a:rPr lang="en-US" sz="1400" dirty="0" smtClean="0"/>
                        <a:t>OK</a:t>
                      </a:r>
                      <a:endParaRPr lang="en-US" sz="1400" dirty="0"/>
                    </a:p>
                  </a:txBody>
                  <a:tcPr/>
                </a:tc>
              </a:tr>
              <a:tr h="246025">
                <a:tc>
                  <a:txBody>
                    <a:bodyPr/>
                    <a:lstStyle/>
                    <a:p>
                      <a:pPr algn="ctr"/>
                      <a:r>
                        <a:rPr lang="en-US" sz="1400" dirty="0" smtClean="0"/>
                        <a:t>30</a:t>
                      </a:r>
                      <a:endParaRPr lang="en-US" sz="1400" dirty="0"/>
                    </a:p>
                  </a:txBody>
                  <a:tcPr/>
                </a:tc>
                <a:tc>
                  <a:txBody>
                    <a:bodyPr/>
                    <a:lstStyle/>
                    <a:p>
                      <a:pPr algn="ctr"/>
                      <a:r>
                        <a:rPr lang="en-US" sz="1400" dirty="0" smtClean="0"/>
                        <a:t>55</a:t>
                      </a:r>
                      <a:endParaRPr lang="en-US" sz="1400" dirty="0"/>
                    </a:p>
                  </a:txBody>
                  <a:tcPr/>
                </a:tc>
                <a:tc>
                  <a:txBody>
                    <a:bodyPr/>
                    <a:lstStyle/>
                    <a:p>
                      <a:pPr algn="ctr"/>
                      <a:r>
                        <a:rPr lang="en-US" sz="1400" dirty="0" smtClean="0"/>
                        <a:t>NG</a:t>
                      </a:r>
                      <a:endParaRPr lang="en-US" sz="1400" dirty="0"/>
                    </a:p>
                  </a:txBody>
                  <a:tcPr/>
                </a:tc>
                <a:tc>
                  <a:txBody>
                    <a:bodyPr/>
                    <a:lstStyle/>
                    <a:p>
                      <a:pPr algn="ctr"/>
                      <a:r>
                        <a:rPr lang="en-US" sz="1400" dirty="0" smtClean="0"/>
                        <a:t>40</a:t>
                      </a:r>
                      <a:endParaRPr lang="en-US" sz="1400" dirty="0"/>
                    </a:p>
                  </a:txBody>
                  <a:tcPr/>
                </a:tc>
                <a:tc>
                  <a:txBody>
                    <a:bodyPr/>
                    <a:lstStyle/>
                    <a:p>
                      <a:pPr algn="ctr"/>
                      <a:r>
                        <a:rPr lang="en-US" sz="1400" dirty="0" smtClean="0"/>
                        <a:t>OK</a:t>
                      </a:r>
                      <a:endParaRPr lang="en-US" sz="1400" dirty="0"/>
                    </a:p>
                  </a:txBody>
                  <a:tcPr/>
                </a:tc>
              </a:tr>
              <a:tr h="246025">
                <a:tc>
                  <a:txBody>
                    <a:bodyPr/>
                    <a:lstStyle/>
                    <a:p>
                      <a:pPr algn="ctr"/>
                      <a:r>
                        <a:rPr lang="en-US" sz="1400" dirty="0" smtClean="0"/>
                        <a:t>35</a:t>
                      </a:r>
                      <a:endParaRPr lang="en-US" sz="1400" dirty="0"/>
                    </a:p>
                  </a:txBody>
                  <a:tcPr/>
                </a:tc>
                <a:tc>
                  <a:txBody>
                    <a:bodyPr/>
                    <a:lstStyle/>
                    <a:p>
                      <a:pPr algn="ctr"/>
                      <a:r>
                        <a:rPr lang="en-US" sz="1400" dirty="0" smtClean="0"/>
                        <a:t>n/a</a:t>
                      </a:r>
                      <a:endParaRPr lang="en-US" sz="1400" dirty="0"/>
                    </a:p>
                  </a:txBody>
                  <a:tcPr/>
                </a:tc>
                <a:tc>
                  <a:txBody>
                    <a:bodyPr/>
                    <a:lstStyle/>
                    <a:p>
                      <a:pPr algn="ctr"/>
                      <a:r>
                        <a:rPr lang="en-US" sz="1400" dirty="0" smtClean="0"/>
                        <a:t>NG</a:t>
                      </a:r>
                      <a:endParaRPr lang="en-US" sz="1400" dirty="0"/>
                    </a:p>
                  </a:txBody>
                  <a:tcPr/>
                </a:tc>
                <a:tc>
                  <a:txBody>
                    <a:bodyPr/>
                    <a:lstStyle/>
                    <a:p>
                      <a:pPr algn="ctr"/>
                      <a:r>
                        <a:rPr lang="en-US" sz="1400" dirty="0" smtClean="0"/>
                        <a:t>44</a:t>
                      </a:r>
                      <a:endParaRPr lang="en-US" sz="1400" dirty="0"/>
                    </a:p>
                  </a:txBody>
                  <a:tcPr/>
                </a:tc>
                <a:tc>
                  <a:txBody>
                    <a:bodyPr/>
                    <a:lstStyle/>
                    <a:p>
                      <a:pPr algn="ctr"/>
                      <a:r>
                        <a:rPr lang="en-US" sz="1400" dirty="0" smtClean="0"/>
                        <a:t>OK</a:t>
                      </a:r>
                      <a:endParaRPr lang="en-US" sz="1400" dirty="0"/>
                    </a:p>
                  </a:txBody>
                  <a:tcPr/>
                </a:tc>
              </a:tr>
              <a:tr h="246025">
                <a:tc>
                  <a:txBody>
                    <a:bodyPr/>
                    <a:lstStyle/>
                    <a:p>
                      <a:pPr algn="ctr"/>
                      <a:r>
                        <a:rPr lang="en-US" sz="1400" dirty="0" smtClean="0"/>
                        <a:t>40</a:t>
                      </a:r>
                      <a:endParaRPr lang="en-US" sz="1400" dirty="0"/>
                    </a:p>
                  </a:txBody>
                  <a:tcPr/>
                </a:tc>
                <a:tc>
                  <a:txBody>
                    <a:bodyPr/>
                    <a:lstStyle/>
                    <a:p>
                      <a:pPr algn="ctr"/>
                      <a:r>
                        <a:rPr lang="en-US" sz="1400" dirty="0" smtClean="0"/>
                        <a:t>n/a</a:t>
                      </a:r>
                      <a:endParaRPr lang="en-US" sz="1400" dirty="0"/>
                    </a:p>
                  </a:txBody>
                  <a:tcPr/>
                </a:tc>
                <a:tc>
                  <a:txBody>
                    <a:bodyPr/>
                    <a:lstStyle/>
                    <a:p>
                      <a:pPr algn="ctr"/>
                      <a:r>
                        <a:rPr lang="en-US" sz="1400" dirty="0" smtClean="0"/>
                        <a:t>NG</a:t>
                      </a:r>
                      <a:endParaRPr lang="en-US" sz="1400" dirty="0"/>
                    </a:p>
                  </a:txBody>
                  <a:tcPr/>
                </a:tc>
                <a:tc>
                  <a:txBody>
                    <a:bodyPr/>
                    <a:lstStyle/>
                    <a:p>
                      <a:pPr algn="ctr"/>
                      <a:r>
                        <a:rPr lang="en-US" sz="1400" dirty="0" smtClean="0"/>
                        <a:t>46</a:t>
                      </a:r>
                      <a:endParaRPr lang="en-US" sz="1400" dirty="0"/>
                    </a:p>
                  </a:txBody>
                  <a:tcPr/>
                </a:tc>
                <a:tc>
                  <a:txBody>
                    <a:bodyPr/>
                    <a:lstStyle/>
                    <a:p>
                      <a:pPr algn="ctr"/>
                      <a:r>
                        <a:rPr lang="en-US" sz="1400" dirty="0" smtClean="0"/>
                        <a:t>OK</a:t>
                      </a:r>
                      <a:endParaRPr lang="en-US" sz="1400" dirty="0"/>
                    </a:p>
                  </a:txBody>
                  <a:tcPr/>
                </a:tc>
              </a:tr>
              <a:tr h="246025">
                <a:tc>
                  <a:txBody>
                    <a:bodyPr/>
                    <a:lstStyle/>
                    <a:p>
                      <a:pPr algn="ctr"/>
                      <a:r>
                        <a:rPr lang="en-US" sz="1400" dirty="0" smtClean="0"/>
                        <a:t>45</a:t>
                      </a:r>
                      <a:endParaRPr lang="en-US" sz="1400" dirty="0"/>
                    </a:p>
                  </a:txBody>
                  <a:tcPr/>
                </a:tc>
                <a:tc>
                  <a:txBody>
                    <a:bodyPr/>
                    <a:lstStyle/>
                    <a:p>
                      <a:pPr algn="ctr"/>
                      <a:r>
                        <a:rPr lang="en-US" sz="1400" dirty="0" smtClean="0"/>
                        <a:t>n/a</a:t>
                      </a:r>
                      <a:endParaRPr lang="en-US" sz="1400" dirty="0"/>
                    </a:p>
                  </a:txBody>
                  <a:tcPr/>
                </a:tc>
                <a:tc>
                  <a:txBody>
                    <a:bodyPr/>
                    <a:lstStyle/>
                    <a:p>
                      <a:pPr algn="ctr"/>
                      <a:r>
                        <a:rPr lang="en-US" sz="1400" dirty="0" smtClean="0"/>
                        <a:t>NG</a:t>
                      </a:r>
                      <a:endParaRPr lang="en-US" sz="1400" dirty="0"/>
                    </a:p>
                  </a:txBody>
                  <a:tcPr/>
                </a:tc>
                <a:tc>
                  <a:txBody>
                    <a:bodyPr/>
                    <a:lstStyle/>
                    <a:p>
                      <a:pPr algn="ctr"/>
                      <a:r>
                        <a:rPr lang="en-US" sz="1400" dirty="0" smtClean="0"/>
                        <a:t>50</a:t>
                      </a:r>
                      <a:endParaRPr lang="en-US" sz="1400" dirty="0"/>
                    </a:p>
                  </a:txBody>
                  <a:tcPr/>
                </a:tc>
                <a:tc>
                  <a:txBody>
                    <a:bodyPr/>
                    <a:lstStyle/>
                    <a:p>
                      <a:pPr algn="ctr"/>
                      <a:r>
                        <a:rPr lang="en-US" sz="1400" dirty="0" smtClean="0"/>
                        <a:t>OK</a:t>
                      </a:r>
                      <a:endParaRPr lang="en-US" sz="1400" dirty="0"/>
                    </a:p>
                  </a:txBody>
                  <a:tcPr/>
                </a:tc>
              </a:tr>
            </a:tbl>
          </a:graphicData>
        </a:graphic>
      </p:graphicFrame>
      <p:sp>
        <p:nvSpPr>
          <p:cNvPr id="5" name="TextBox 4"/>
          <p:cNvSpPr txBox="1"/>
          <p:nvPr/>
        </p:nvSpPr>
        <p:spPr>
          <a:xfrm>
            <a:off x="457200" y="457200"/>
            <a:ext cx="3581400" cy="338554"/>
          </a:xfrm>
          <a:prstGeom prst="rect">
            <a:avLst/>
          </a:prstGeom>
          <a:noFill/>
        </p:spPr>
        <p:txBody>
          <a:bodyPr wrap="square" rtlCol="0">
            <a:spAutoFit/>
          </a:bodyPr>
          <a:lstStyle/>
          <a:p>
            <a:r>
              <a:rPr lang="en-US" sz="1600" dirty="0" smtClean="0"/>
              <a:t>Data:</a:t>
            </a:r>
            <a:endParaRPr lang="en-US" sz="1600" dirty="0"/>
          </a:p>
        </p:txBody>
      </p:sp>
      <p:sp>
        <p:nvSpPr>
          <p:cNvPr id="6" name="TextBox 5"/>
          <p:cNvSpPr txBox="1"/>
          <p:nvPr/>
        </p:nvSpPr>
        <p:spPr>
          <a:xfrm>
            <a:off x="533400" y="3886200"/>
            <a:ext cx="8077200" cy="2308324"/>
          </a:xfrm>
          <a:prstGeom prst="rect">
            <a:avLst/>
          </a:prstGeom>
          <a:noFill/>
        </p:spPr>
        <p:txBody>
          <a:bodyPr wrap="square" rtlCol="0">
            <a:spAutoFit/>
          </a:bodyPr>
          <a:lstStyle/>
          <a:p>
            <a:r>
              <a:rPr lang="en-US" sz="1600" dirty="0" smtClean="0"/>
              <a:t>Previously, the IC was destroyed with a 27-30V hot plug on </a:t>
            </a:r>
            <a:r>
              <a:rPr lang="en-US" sz="1600" dirty="0" err="1" smtClean="0"/>
              <a:t>Vcc</a:t>
            </a:r>
            <a:r>
              <a:rPr lang="en-US" sz="1600" dirty="0" smtClean="0"/>
              <a:t>. Goal is to protect eval board from destruction while increasing </a:t>
            </a:r>
            <a:r>
              <a:rPr lang="en-US" sz="1600" dirty="0" err="1" smtClean="0"/>
              <a:t>Vcc</a:t>
            </a:r>
            <a:r>
              <a:rPr lang="en-US" sz="1600" dirty="0" smtClean="0"/>
              <a:t> operating range.</a:t>
            </a:r>
          </a:p>
          <a:p>
            <a:endParaRPr lang="en-US" sz="1600" dirty="0" smtClean="0"/>
          </a:p>
          <a:p>
            <a:r>
              <a:rPr lang="en-US" sz="1600" dirty="0" smtClean="0"/>
              <a:t>Conclusion:</a:t>
            </a:r>
          </a:p>
          <a:p>
            <a:r>
              <a:rPr lang="en-US" sz="1600" dirty="0" smtClean="0"/>
              <a:t>30V TVS diode should be used in parallel with the ceramic input cap to prevent 45V+ transient peaks at </a:t>
            </a:r>
            <a:r>
              <a:rPr lang="en-US" sz="1600" dirty="0" err="1" smtClean="0"/>
              <a:t>Vcc</a:t>
            </a:r>
            <a:r>
              <a:rPr lang="en-US" sz="1600" dirty="0" smtClean="0"/>
              <a:t>. </a:t>
            </a:r>
            <a:r>
              <a:rPr lang="en-US" sz="1600" dirty="0" smtClean="0"/>
              <a:t>A higher value diode can be used to increase the operating range, but this will increase the chances of the IC being destroyed  at those higher voltages. </a:t>
            </a:r>
            <a:r>
              <a:rPr lang="en-US" sz="1600" dirty="0" smtClean="0"/>
              <a:t>Eval board limit in manual will be 35Vin. In the lab, up to 45Vin was used on the board with the diode and the board survived after (20 hot plug tests). </a:t>
            </a:r>
            <a:endParaRPr lang="en-US" sz="1600" dirty="0"/>
          </a:p>
        </p:txBody>
      </p:sp>
    </p:spTree>
    <p:extLst>
      <p:ext uri="{BB962C8B-B14F-4D97-AF65-F5344CB8AC3E}">
        <p14:creationId xmlns:p14="http://schemas.microsoft.com/office/powerpoint/2010/main" val="329339146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TotalTime>
  <Words>248</Words>
  <Application>Microsoft Office PowerPoint</Application>
  <PresentationFormat>On-screen Show (4:3)</PresentationFormat>
  <Paragraphs>49</Paragraphs>
  <Slides>3</Slides>
  <Notes>0</Notes>
  <HiddenSlides>0</HiddenSlides>
  <MMClips>0</MMClips>
  <ScaleCrop>false</ScaleCrop>
  <HeadingPairs>
    <vt:vector size="4" baseType="variant">
      <vt:variant>
        <vt:lpstr>Theme</vt:lpstr>
      </vt:variant>
      <vt:variant>
        <vt:i4>1</vt:i4>
      </vt:variant>
      <vt:variant>
        <vt:lpstr>Slide Titles</vt:lpstr>
      </vt:variant>
      <vt:variant>
        <vt:i4>3</vt:i4>
      </vt:variant>
    </vt:vector>
  </HeadingPairs>
  <TitlesOfParts>
    <vt:vector size="4" baseType="lpstr">
      <vt:lpstr>Office Theme</vt:lpstr>
      <vt:lpstr>PowerPoint Presentation</vt:lpstr>
      <vt:lpstr>PowerPoint Presentation</vt:lpstr>
      <vt:lpstr>PowerPoint Presentation</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Jonathan Chen</dc:creator>
  <cp:lastModifiedBy>Jonathan Chen</cp:lastModifiedBy>
  <cp:revision>8</cp:revision>
  <dcterms:created xsi:type="dcterms:W3CDTF">2013-03-15T17:47:24Z</dcterms:created>
  <dcterms:modified xsi:type="dcterms:W3CDTF">2013-03-15T18:25:38Z</dcterms:modified>
</cp:coreProperties>
</file>