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29" r:id="rId2"/>
    <p:sldId id="328" r:id="rId3"/>
    <p:sldId id="354" r:id="rId4"/>
    <p:sldId id="353" r:id="rId5"/>
    <p:sldId id="352" r:id="rId6"/>
    <p:sldId id="330" r:id="rId7"/>
    <p:sldId id="355" r:id="rId8"/>
    <p:sldId id="331" r:id="rId9"/>
    <p:sldId id="332" r:id="rId10"/>
    <p:sldId id="346" r:id="rId11"/>
    <p:sldId id="333" r:id="rId12"/>
    <p:sldId id="334" r:id="rId13"/>
    <p:sldId id="347" r:id="rId14"/>
    <p:sldId id="348" r:id="rId15"/>
    <p:sldId id="349" r:id="rId16"/>
    <p:sldId id="336" r:id="rId17"/>
    <p:sldId id="350" r:id="rId18"/>
    <p:sldId id="351" r:id="rId19"/>
    <p:sldId id="356" r:id="rId20"/>
    <p:sldId id="357" r:id="rId21"/>
    <p:sldId id="358" r:id="rId22"/>
    <p:sldId id="35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43" autoAdjust="0"/>
  </p:normalViewPr>
  <p:slideViewPr>
    <p:cSldViewPr snapToGrid="0" snapToObjects="1">
      <p:cViewPr varScale="1">
        <p:scale>
          <a:sx n="83" d="100"/>
          <a:sy n="83" d="100"/>
        </p:scale>
        <p:origin x="-70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302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ROHM\DCDC_EVK_Testing\05_Longan_BU90003GWZEVK-101\Measurement\20140304\BU90003GWZEVK-101_Circuit_Quiescent_Current_Measuremen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ROHM\DCDC_EVK_Testing\05_Longan_BU90003GWZEVK-101\Measurement\20140304\BU90003GWZEVK-101_Circuit_Quiescent_Current_Measurement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D:\PROJECTS\ROHM\DCDC_EVK_Testing\05_Longan_BU90003GWZEVK-101\Measurement\20140304\BU90003GWZEVK-101_Efficiency_Measurement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ICC With P4SMA6.8A</c:v>
          </c:tx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'BU90003GWZEVK-101'!$B$1:$X$1</c:f>
              <c:numCache>
                <c:formatCode>General</c:formatCode>
                <c:ptCount val="23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</c:numCache>
            </c:numRef>
          </c:xVal>
          <c:yVal>
            <c:numRef>
              <c:f>'BU90003GWZEVK-101'!$B$2:$X$2</c:f>
              <c:numCache>
                <c:formatCode>#,##0.0</c:formatCode>
                <c:ptCount val="23"/>
                <c:pt idx="0">
                  <c:v>0</c:v>
                </c:pt>
                <c:pt idx="1">
                  <c:v>0.2</c:v>
                </c:pt>
                <c:pt idx="2">
                  <c:v>0.3</c:v>
                </c:pt>
                <c:pt idx="3">
                  <c:v>0.6</c:v>
                </c:pt>
                <c:pt idx="4">
                  <c:v>46.5</c:v>
                </c:pt>
                <c:pt idx="5">
                  <c:v>260.89999999999998</c:v>
                </c:pt>
                <c:pt idx="6">
                  <c:v>484.8</c:v>
                </c:pt>
                <c:pt idx="7">
                  <c:v>658</c:v>
                </c:pt>
                <c:pt idx="8">
                  <c:v>751</c:v>
                </c:pt>
                <c:pt idx="9">
                  <c:v>43</c:v>
                </c:pt>
                <c:pt idx="10">
                  <c:v>43.9</c:v>
                </c:pt>
                <c:pt idx="11">
                  <c:v>45</c:v>
                </c:pt>
                <c:pt idx="12">
                  <c:v>46</c:v>
                </c:pt>
                <c:pt idx="13">
                  <c:v>47.5</c:v>
                </c:pt>
                <c:pt idx="14">
                  <c:v>49</c:v>
                </c:pt>
                <c:pt idx="15">
                  <c:v>51</c:v>
                </c:pt>
                <c:pt idx="16">
                  <c:v>53.5</c:v>
                </c:pt>
                <c:pt idx="17">
                  <c:v>56</c:v>
                </c:pt>
                <c:pt idx="18">
                  <c:v>59.9</c:v>
                </c:pt>
                <c:pt idx="19">
                  <c:v>64</c:v>
                </c:pt>
                <c:pt idx="20">
                  <c:v>70</c:v>
                </c:pt>
                <c:pt idx="21">
                  <c:v>79</c:v>
                </c:pt>
                <c:pt idx="22">
                  <c:v>91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230144"/>
        <c:axId val="94230720"/>
      </c:scatterChart>
      <c:valAx>
        <c:axId val="94230144"/>
        <c:scaling>
          <c:orientation val="minMax"/>
          <c:max val="5.5"/>
          <c:min val="0.5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/>
                  <a:t>V</a:t>
                </a:r>
                <a:r>
                  <a:rPr lang="en-US" sz="2000" baseline="-25000" dirty="0"/>
                  <a:t>CC</a:t>
                </a:r>
                <a:r>
                  <a:rPr lang="en-US" sz="2000" dirty="0"/>
                  <a:t> (V)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94230720"/>
        <c:crosses val="autoZero"/>
        <c:crossBetween val="midCat"/>
        <c:majorUnit val="0.5"/>
        <c:minorUnit val="0.1"/>
      </c:valAx>
      <c:valAx>
        <c:axId val="94230720"/>
        <c:scaling>
          <c:orientation val="minMax"/>
          <c:max val="8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/>
                  <a:t>I</a:t>
                </a:r>
                <a:r>
                  <a:rPr lang="en-US" sz="2000" baseline="-25000" dirty="0"/>
                  <a:t>CC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uA</a:t>
                </a:r>
                <a:r>
                  <a:rPr lang="en-US" sz="2000" dirty="0"/>
                  <a:t>)</a:t>
                </a:r>
              </a:p>
            </c:rich>
          </c:tx>
          <c:layout/>
          <c:overlay val="0"/>
        </c:title>
        <c:numFmt formatCode="#,##0.0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94230144"/>
        <c:crosses val="autoZero"/>
        <c:crossBetween val="midCat"/>
        <c:majorUnit val="50"/>
        <c:minorUnit val="10"/>
      </c:valAx>
      <c:spPr>
        <a:ln>
          <a:noFill/>
        </a:ln>
      </c:spPr>
    </c:plotArea>
    <c:legend>
      <c:legendPos val="l"/>
      <c:layout/>
      <c:overlay val="0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ICC With P4SMA6.8A</c:v>
          </c:tx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'BU90003GWZEVK-101 (2)'!$B$1:$X$1</c:f>
              <c:numCache>
                <c:formatCode>General</c:formatCode>
                <c:ptCount val="23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</c:numCache>
            </c:numRef>
          </c:xVal>
          <c:yVal>
            <c:numRef>
              <c:f>'BU90003GWZEVK-101 (2)'!$B$3:$X$3</c:f>
              <c:numCache>
                <c:formatCode>#,##0.0</c:formatCode>
                <c:ptCount val="23"/>
                <c:pt idx="0">
                  <c:v>0</c:v>
                </c:pt>
                <c:pt idx="1">
                  <c:v>0.2</c:v>
                </c:pt>
                <c:pt idx="2">
                  <c:v>0.3</c:v>
                </c:pt>
                <c:pt idx="3">
                  <c:v>0.8</c:v>
                </c:pt>
                <c:pt idx="4">
                  <c:v>52</c:v>
                </c:pt>
                <c:pt idx="5">
                  <c:v>265</c:v>
                </c:pt>
                <c:pt idx="6">
                  <c:v>489</c:v>
                </c:pt>
                <c:pt idx="7">
                  <c:v>660</c:v>
                </c:pt>
                <c:pt idx="8">
                  <c:v>753</c:v>
                </c:pt>
                <c:pt idx="9">
                  <c:v>5140</c:v>
                </c:pt>
                <c:pt idx="10">
                  <c:v>5210</c:v>
                </c:pt>
                <c:pt idx="11">
                  <c:v>5300</c:v>
                </c:pt>
                <c:pt idx="12">
                  <c:v>5430</c:v>
                </c:pt>
                <c:pt idx="13">
                  <c:v>5530</c:v>
                </c:pt>
                <c:pt idx="14">
                  <c:v>5640</c:v>
                </c:pt>
                <c:pt idx="15">
                  <c:v>5760</c:v>
                </c:pt>
                <c:pt idx="16">
                  <c:v>5910</c:v>
                </c:pt>
                <c:pt idx="17">
                  <c:v>6060</c:v>
                </c:pt>
                <c:pt idx="18">
                  <c:v>6230</c:v>
                </c:pt>
                <c:pt idx="19">
                  <c:v>6400</c:v>
                </c:pt>
                <c:pt idx="20">
                  <c:v>6590</c:v>
                </c:pt>
                <c:pt idx="21">
                  <c:v>6780</c:v>
                </c:pt>
                <c:pt idx="22">
                  <c:v>7010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636992"/>
        <c:axId val="105637568"/>
      </c:scatterChart>
      <c:valAx>
        <c:axId val="105636992"/>
        <c:scaling>
          <c:orientation val="minMax"/>
          <c:max val="5.5"/>
          <c:min val="0.5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/>
                  <a:t>V</a:t>
                </a:r>
                <a:r>
                  <a:rPr lang="en-US" sz="2000" baseline="-25000" dirty="0"/>
                  <a:t>CC</a:t>
                </a:r>
                <a:r>
                  <a:rPr lang="en-US" sz="2000" dirty="0"/>
                  <a:t> (V)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105637568"/>
        <c:crosses val="autoZero"/>
        <c:crossBetween val="midCat"/>
        <c:majorUnit val="0.5"/>
        <c:minorUnit val="0.1"/>
      </c:valAx>
      <c:valAx>
        <c:axId val="105637568"/>
        <c:scaling>
          <c:orientation val="minMax"/>
          <c:max val="75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/>
                  <a:t>I</a:t>
                </a:r>
                <a:r>
                  <a:rPr lang="en-US" sz="2000" baseline="-25000" dirty="0"/>
                  <a:t>CC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uA</a:t>
                </a:r>
                <a:r>
                  <a:rPr lang="en-US" sz="2000" dirty="0"/>
                  <a:t>)</a:t>
                </a:r>
              </a:p>
            </c:rich>
          </c:tx>
          <c:layout/>
          <c:overlay val="0"/>
        </c:title>
        <c:numFmt formatCode="#,##0.0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105636992"/>
        <c:crosses val="autoZero"/>
        <c:crossBetween val="midCat"/>
        <c:majorUnit val="500"/>
        <c:minorUnit val="101"/>
      </c:valAx>
      <c:spPr>
        <a:ln>
          <a:noFill/>
        </a:ln>
      </c:spPr>
    </c:plotArea>
    <c:legend>
      <c:legendPos val="l"/>
      <c:layout/>
      <c:overlay val="0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Automatic PFM/PWM Mode</c:v>
          </c:tx>
          <c:spPr>
            <a:ln w="3175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'BU90003GWZEVK-101'!$D$3:$D$16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300</c:v>
                </c:pt>
                <c:pt idx="7">
                  <c:v>400</c:v>
                </c:pt>
                <c:pt idx="8">
                  <c:v>500</c:v>
                </c:pt>
                <c:pt idx="9">
                  <c:v>600</c:v>
                </c:pt>
                <c:pt idx="10">
                  <c:v>700</c:v>
                </c:pt>
                <c:pt idx="11">
                  <c:v>800</c:v>
                </c:pt>
                <c:pt idx="12">
                  <c:v>900</c:v>
                </c:pt>
                <c:pt idx="13">
                  <c:v>1000</c:v>
                </c:pt>
              </c:numCache>
            </c:numRef>
          </c:xVal>
          <c:yVal>
            <c:numRef>
              <c:f>'BU90003GWZEVK-101'!$G$3:$G$16</c:f>
              <c:numCache>
                <c:formatCode>General</c:formatCode>
                <c:ptCount val="14"/>
                <c:pt idx="0">
                  <c:v>0</c:v>
                </c:pt>
                <c:pt idx="1">
                  <c:v>39.200000000000003</c:v>
                </c:pt>
                <c:pt idx="2">
                  <c:v>72.3</c:v>
                </c:pt>
                <c:pt idx="3">
                  <c:v>79.900000000000006</c:v>
                </c:pt>
                <c:pt idx="4">
                  <c:v>82</c:v>
                </c:pt>
                <c:pt idx="5">
                  <c:v>81.8</c:v>
                </c:pt>
                <c:pt idx="6">
                  <c:v>81.900000000000006</c:v>
                </c:pt>
                <c:pt idx="7">
                  <c:v>81.2</c:v>
                </c:pt>
                <c:pt idx="8">
                  <c:v>80.3</c:v>
                </c:pt>
                <c:pt idx="9">
                  <c:v>79</c:v>
                </c:pt>
                <c:pt idx="10">
                  <c:v>77.099999999999994</c:v>
                </c:pt>
                <c:pt idx="11">
                  <c:v>75.3</c:v>
                </c:pt>
                <c:pt idx="12">
                  <c:v>73.7</c:v>
                </c:pt>
                <c:pt idx="13">
                  <c:v>71.8</c:v>
                </c:pt>
              </c:numCache>
            </c:numRef>
          </c:yVal>
          <c:smooth val="1"/>
        </c:ser>
        <c:ser>
          <c:idx val="1"/>
          <c:order val="1"/>
          <c:tx>
            <c:v>Forced PWM Mode</c:v>
          </c:tx>
          <c:spPr>
            <a:ln w="3175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'BU90003GWZEVK-101'!$D$20:$D$33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300</c:v>
                </c:pt>
                <c:pt idx="7">
                  <c:v>400</c:v>
                </c:pt>
                <c:pt idx="8">
                  <c:v>500</c:v>
                </c:pt>
                <c:pt idx="9">
                  <c:v>600</c:v>
                </c:pt>
                <c:pt idx="10">
                  <c:v>700</c:v>
                </c:pt>
                <c:pt idx="11">
                  <c:v>800</c:v>
                </c:pt>
                <c:pt idx="12">
                  <c:v>900</c:v>
                </c:pt>
                <c:pt idx="13">
                  <c:v>1000</c:v>
                </c:pt>
              </c:numCache>
            </c:numRef>
          </c:xVal>
          <c:yVal>
            <c:numRef>
              <c:f>'BU90003GWZEVK-101'!$G$20:$G$33</c:f>
              <c:numCache>
                <c:formatCode>General</c:formatCode>
                <c:ptCount val="14"/>
                <c:pt idx="0">
                  <c:v>0</c:v>
                </c:pt>
                <c:pt idx="1">
                  <c:v>3.6</c:v>
                </c:pt>
                <c:pt idx="2">
                  <c:v>27.1</c:v>
                </c:pt>
                <c:pt idx="3">
                  <c:v>63</c:v>
                </c:pt>
                <c:pt idx="4">
                  <c:v>74.5</c:v>
                </c:pt>
                <c:pt idx="5">
                  <c:v>80.900000000000006</c:v>
                </c:pt>
                <c:pt idx="6">
                  <c:v>81.7</c:v>
                </c:pt>
                <c:pt idx="7">
                  <c:v>81.3</c:v>
                </c:pt>
                <c:pt idx="8">
                  <c:v>80.2</c:v>
                </c:pt>
                <c:pt idx="9">
                  <c:v>79.099999999999994</c:v>
                </c:pt>
                <c:pt idx="10">
                  <c:v>77.400000000000006</c:v>
                </c:pt>
                <c:pt idx="11">
                  <c:v>75.3</c:v>
                </c:pt>
                <c:pt idx="12">
                  <c:v>73.7</c:v>
                </c:pt>
                <c:pt idx="13">
                  <c:v>71.8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640448"/>
        <c:axId val="105641024"/>
      </c:scatterChart>
      <c:valAx>
        <c:axId val="105640448"/>
        <c:scaling>
          <c:orientation val="minMax"/>
          <c:max val="1000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dirty="0" smtClean="0"/>
                  <a:t>I</a:t>
                </a:r>
                <a:r>
                  <a:rPr lang="en-US" baseline="-25000" dirty="0" smtClean="0"/>
                  <a:t>OUT</a:t>
                </a:r>
                <a:r>
                  <a:rPr lang="en-US" dirty="0" smtClean="0"/>
                  <a:t> </a:t>
                </a:r>
                <a:r>
                  <a:rPr lang="en-US" dirty="0"/>
                  <a:t>(mA)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105641024"/>
        <c:crosses val="autoZero"/>
        <c:crossBetween val="midCat"/>
        <c:majorUnit val="100"/>
        <c:minorUnit val="10"/>
      </c:valAx>
      <c:valAx>
        <c:axId val="105641024"/>
        <c:scaling>
          <c:orientation val="minMax"/>
          <c:max val="1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/>
                  <a:t>Efficiency (%)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105640448"/>
        <c:crosses val="autoZero"/>
        <c:crossBetween val="midCat"/>
        <c:majorUnit val="10"/>
        <c:minorUnit val="2"/>
      </c:valAx>
      <c:spPr>
        <a:ln>
          <a:noFill/>
        </a:ln>
      </c:spPr>
    </c:plotArea>
    <c:legend>
      <c:legendPos val="l"/>
      <c:layout/>
      <c:overlay val="0"/>
      <c:spPr>
        <a:solidFill>
          <a:sysClr val="window" lastClr="FFFFFF"/>
        </a:solidFill>
      </c:spPr>
      <c:txPr>
        <a:bodyPr/>
        <a:lstStyle/>
        <a:p>
          <a:pPr>
            <a:defRPr sz="1600" b="1">
              <a:latin typeface="+mn-lt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0C8E-8E4A-7449-95A4-74879F852C96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09295-E1A5-744D-AF22-C8F111A394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44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9/17/13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F8256-DCD7-F041-80C9-79D1937305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31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394-4BE0-CA49-8C9B-50F838956518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9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DFB5-4495-1A40-A582-C70695C99E08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B20-AE7E-D74F-8397-3C8267272BB4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D392-1C2D-0D4C-9085-496590DF94D6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1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E9C2-9C0A-5B4D-BCA4-3979C49D3DDD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6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58D7-56FE-FD4C-9F95-5225154E2265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8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E46-0D4B-8548-9A7C-A6D740ACBD79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245D-82A2-3746-AB7E-445CE53AC312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9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A72-A7E4-174D-827A-3E2C2C2C1830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7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90DD-1CB0-9442-92A9-4D7023A53447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1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BD21-2028-F444-8BE0-D98C4A87151D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1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987B6-F4B7-324C-B520-10B73BB0C8BB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8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b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b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b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b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b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A47-841A-6341-8EAE-CC54B7D6EC9A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" y="2689650"/>
            <a:ext cx="105005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 smtClean="0"/>
              <a:t>BU90003GWZEVK-101 Measurement </a:t>
            </a:r>
            <a:r>
              <a:rPr lang="en-US" sz="4400" b="1" i="1" dirty="0"/>
              <a:t>Report</a:t>
            </a:r>
          </a:p>
          <a:p>
            <a:r>
              <a:rPr lang="en-US" sz="2400" b="1" i="1" dirty="0" smtClean="0"/>
              <a:t>March 4th</a:t>
            </a:r>
            <a:r>
              <a:rPr lang="en-US" sz="2400" b="1" i="1" dirty="0"/>
              <a:t>, </a:t>
            </a:r>
            <a:r>
              <a:rPr lang="en-US" sz="2400" b="1" i="1" dirty="0" smtClean="0"/>
              <a:t>2014</a:t>
            </a:r>
            <a:endParaRPr lang="en-US" sz="2400" b="1" i="1" dirty="0"/>
          </a:p>
          <a:p>
            <a:r>
              <a:rPr lang="en-US" sz="2400" b="1" i="1" dirty="0"/>
              <a:t>Hosted by: </a:t>
            </a:r>
            <a:r>
              <a:rPr lang="en-US" sz="2400" b="1" i="1" dirty="0" err="1"/>
              <a:t>Xuan</a:t>
            </a:r>
            <a:r>
              <a:rPr lang="en-US" sz="2400" b="1" i="1" dirty="0"/>
              <a:t> Dang</a:t>
            </a:r>
          </a:p>
          <a:p>
            <a:endParaRPr lang="en-US" sz="2400" b="1" i="1" dirty="0"/>
          </a:p>
          <a:p>
            <a:endParaRPr lang="en-US" sz="2400" b="1" i="1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7693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r-FR" sz="2800" b="1" dirty="0"/>
              <a:t>Circuit Quiescent </a:t>
            </a:r>
            <a:r>
              <a:rPr lang="fr-FR" sz="2800" b="1" dirty="0" smtClean="0"/>
              <a:t>Current Measurement (cont.)</a:t>
            </a:r>
            <a:endParaRPr lang="en-US" sz="28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4246098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0-5.5V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Forced PWM </a:t>
            </a:r>
            <a:r>
              <a:rPr lang="en-US" sz="2000" b="1" dirty="0" smtClean="0"/>
              <a:t>Mode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Room temperature 25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C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877784"/>
              </p:ext>
            </p:extLst>
          </p:nvPr>
        </p:nvGraphicFramePr>
        <p:xfrm>
          <a:off x="2377440" y="2194560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262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4442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b="1" dirty="0"/>
              <a:t>Efficiency </a:t>
            </a:r>
            <a:r>
              <a:rPr lang="en-US" sz="2800" b="1" dirty="0" smtClean="0"/>
              <a:t>Measurements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4246098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5V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 3.3V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Room temperature 25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C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837093"/>
              </p:ext>
            </p:extLst>
          </p:nvPr>
        </p:nvGraphicFramePr>
        <p:xfrm>
          <a:off x="1028700" y="2194560"/>
          <a:ext cx="10447020" cy="4526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48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0"/>
            <a:ext cx="5334746" cy="381053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5247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=5V, 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=1.2V,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=0 </a:t>
            </a:r>
            <a:r>
              <a:rPr lang="en-US" sz="2400" dirty="0" smtClean="0">
                <a:sym typeface="Wingdings" panose="05000000000000000000" pitchFamily="2" charset="2"/>
              </a:rPr>
              <a:t> 1A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b="1" dirty="0">
                <a:sym typeface="Wingdings" panose="05000000000000000000" pitchFamily="2" charset="2"/>
              </a:rPr>
              <a:t>Automatic </a:t>
            </a:r>
            <a:r>
              <a:rPr lang="en-US" sz="2400" b="1" dirty="0" smtClean="0">
                <a:sym typeface="Wingdings" panose="05000000000000000000" pitchFamily="2" charset="2"/>
              </a:rPr>
              <a:t>PFM/PWM Mode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9119744" y="2961950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50mV/Div.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19744" y="4061992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0.5A/Div.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0"/>
            <a:ext cx="5334746" cy="381053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30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/>
              <a:t>(V</a:t>
            </a:r>
            <a:r>
              <a:rPr lang="en-US" sz="2400" baseline="-25000" dirty="0"/>
              <a:t>IN</a:t>
            </a:r>
            <a:r>
              <a:rPr lang="en-US" sz="2400" dirty="0"/>
              <a:t>=5V, V</a:t>
            </a:r>
            <a:r>
              <a:rPr lang="en-US" sz="2400" baseline="-25000" dirty="0"/>
              <a:t>OUT</a:t>
            </a:r>
            <a:r>
              <a:rPr lang="en-US" sz="2400" dirty="0"/>
              <a:t>=1.2V,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=1A </a:t>
            </a:r>
            <a:r>
              <a:rPr lang="en-US" sz="2400" dirty="0" smtClean="0">
                <a:sym typeface="Wingdings" panose="05000000000000000000" pitchFamily="2" charset="2"/>
              </a:rPr>
              <a:t> 0, </a:t>
            </a:r>
            <a:r>
              <a:rPr lang="en-US" sz="2400" b="1" dirty="0">
                <a:sym typeface="Wingdings" panose="05000000000000000000" pitchFamily="2" charset="2"/>
              </a:rPr>
              <a:t>Automatic </a:t>
            </a:r>
            <a:r>
              <a:rPr lang="en-US" sz="2400" b="1" dirty="0" smtClean="0">
                <a:sym typeface="Wingdings" panose="05000000000000000000" pitchFamily="2" charset="2"/>
              </a:rPr>
              <a:t>PFM/PWM Mode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711647" y="2982130"/>
            <a:ext cx="226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50mV/Div.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11647" y="3732280"/>
            <a:ext cx="226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0.5A/Div.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1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2"/>
            <a:ext cx="5334746" cy="381053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30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/>
              <a:t>(V</a:t>
            </a:r>
            <a:r>
              <a:rPr lang="en-US" sz="2400" baseline="-25000" dirty="0"/>
              <a:t>IN</a:t>
            </a:r>
            <a:r>
              <a:rPr lang="en-US" sz="2400" dirty="0"/>
              <a:t>=5V, V</a:t>
            </a:r>
            <a:r>
              <a:rPr lang="en-US" sz="2400" baseline="-25000" dirty="0"/>
              <a:t>OUT</a:t>
            </a:r>
            <a:r>
              <a:rPr lang="en-US" sz="2400" dirty="0"/>
              <a:t>=1.2V,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=0 </a:t>
            </a:r>
            <a:r>
              <a:rPr lang="en-US" sz="2400" dirty="0" smtClean="0">
                <a:sym typeface="Wingdings" panose="05000000000000000000" pitchFamily="2" charset="2"/>
              </a:rPr>
              <a:t> 1A, </a:t>
            </a:r>
            <a:r>
              <a:rPr lang="en-US" sz="2400" b="1" dirty="0" smtClean="0">
                <a:sym typeface="Wingdings" panose="05000000000000000000" pitchFamily="2" charset="2"/>
              </a:rPr>
              <a:t>Forced PWM Mode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853508" y="2833540"/>
            <a:ext cx="232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3508" y="4491738"/>
            <a:ext cx="232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0.5A/Div.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2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2"/>
            <a:ext cx="5334746" cy="381053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30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/>
              <a:t>(V</a:t>
            </a:r>
            <a:r>
              <a:rPr lang="en-US" sz="2400" baseline="-25000" dirty="0"/>
              <a:t>IN</a:t>
            </a:r>
            <a:r>
              <a:rPr lang="en-US" sz="2400" dirty="0"/>
              <a:t>=5V, V</a:t>
            </a:r>
            <a:r>
              <a:rPr lang="en-US" sz="2400" baseline="-25000" dirty="0"/>
              <a:t>OUT</a:t>
            </a:r>
            <a:r>
              <a:rPr lang="en-US" sz="2400" dirty="0"/>
              <a:t>=1.2V,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=1A </a:t>
            </a:r>
            <a:r>
              <a:rPr lang="en-US" sz="2400" dirty="0" smtClean="0">
                <a:sym typeface="Wingdings" panose="05000000000000000000" pitchFamily="2" charset="2"/>
              </a:rPr>
              <a:t> 0, </a:t>
            </a:r>
            <a:r>
              <a:rPr lang="en-US" sz="2400" b="1" dirty="0" smtClean="0">
                <a:sym typeface="Wingdings" panose="05000000000000000000" pitchFamily="2" charset="2"/>
              </a:rPr>
              <a:t>Forced PWM Mode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9103882" y="2833540"/>
            <a:ext cx="21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03882" y="4483880"/>
            <a:ext cx="21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0.5A/Div.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0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5476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/>
              <a:t>Ripple Response Measurements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=1.2V</a:t>
            </a:r>
            <a:r>
              <a:rPr lang="en-US" sz="2400" dirty="0"/>
              <a:t>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=1A, </a:t>
            </a:r>
            <a:r>
              <a:rPr lang="en-US" sz="2400" b="1" dirty="0">
                <a:sym typeface="Wingdings" panose="05000000000000000000" pitchFamily="2" charset="2"/>
              </a:rPr>
              <a:t>Automatic PFM/PWM </a:t>
            </a:r>
            <a:r>
              <a:rPr lang="en-US" sz="2400" b="1" dirty="0" smtClean="0">
                <a:sym typeface="Wingdings" panose="05000000000000000000" pitchFamily="2" charset="2"/>
              </a:rPr>
              <a:t>Mode and </a:t>
            </a:r>
            <a:r>
              <a:rPr lang="en-US" sz="2400" b="1" dirty="0">
                <a:sym typeface="Wingdings" panose="05000000000000000000" pitchFamily="2" charset="2"/>
              </a:rPr>
              <a:t>Forced PWM 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2"/>
            <a:ext cx="5334746" cy="38105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57072" y="3775666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SW</a:t>
            </a:r>
            <a:r>
              <a:rPr lang="en-US" b="1" dirty="0" smtClean="0">
                <a:solidFill>
                  <a:schemeClr val="bg1"/>
                </a:solidFill>
              </a:rPr>
              <a:t> 2V/Div.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57072" y="5001326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53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/>
              <a:t>Ripple Response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=1.2V</a:t>
            </a:r>
            <a:r>
              <a:rPr lang="en-US" sz="2400" dirty="0"/>
              <a:t>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=10mA, </a:t>
            </a:r>
            <a:r>
              <a:rPr lang="en-US" sz="2400" b="1" dirty="0">
                <a:sym typeface="Wingdings" panose="05000000000000000000" pitchFamily="2" charset="2"/>
              </a:rPr>
              <a:t>Automatic PFM/PWM </a:t>
            </a:r>
            <a:r>
              <a:rPr lang="en-US" sz="2400" b="1" dirty="0" smtClean="0">
                <a:sym typeface="Wingdings" panose="05000000000000000000" pitchFamily="2" charset="2"/>
              </a:rPr>
              <a:t>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82736" y="3731253"/>
            <a:ext cx="230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SW</a:t>
            </a:r>
            <a:r>
              <a:rPr lang="en-US" b="1" dirty="0" smtClean="0">
                <a:solidFill>
                  <a:schemeClr val="bg1"/>
                </a:solidFill>
              </a:rPr>
              <a:t> 2V/Div.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82736" y="5052848"/>
            <a:ext cx="230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20mV/Div.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05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53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/>
              <a:t>Ripple Response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=1.2V</a:t>
            </a:r>
            <a:r>
              <a:rPr lang="en-US" sz="2400" dirty="0"/>
              <a:t>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=10mA, </a:t>
            </a:r>
            <a:r>
              <a:rPr lang="en-US" sz="2400" b="1" dirty="0" smtClean="0">
                <a:sym typeface="Wingdings" panose="05000000000000000000" pitchFamily="2" charset="2"/>
              </a:rPr>
              <a:t>Forced PWM 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82736" y="3757547"/>
            <a:ext cx="228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SW</a:t>
            </a:r>
            <a:r>
              <a:rPr lang="en-US" b="1" dirty="0" smtClean="0">
                <a:solidFill>
                  <a:schemeClr val="bg1"/>
                </a:solidFill>
              </a:rPr>
              <a:t> 2V/Div.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82735" y="4983786"/>
            <a:ext cx="22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80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057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b="1" dirty="0"/>
              <a:t>Input Voltage Ripple Measurements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=1.2V</a:t>
            </a:r>
            <a:r>
              <a:rPr lang="en-US" sz="2400" dirty="0"/>
              <a:t>,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=4.7uF + 0.1uF,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=0A</a:t>
            </a:r>
            <a:r>
              <a:rPr lang="en-US" sz="2400" dirty="0" smtClean="0"/>
              <a:t>, </a:t>
            </a:r>
            <a:r>
              <a:rPr lang="en-US" sz="2400" b="1" dirty="0">
                <a:sym typeface="Wingdings" panose="05000000000000000000" pitchFamily="2" charset="2"/>
              </a:rPr>
              <a:t>Automatic PFM/PWM 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86495" y="3434561"/>
            <a:ext cx="22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10mV/Div.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76585"/>
            <a:ext cx="232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Equipment list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39" y="2025226"/>
            <a:ext cx="9013050" cy="4375572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Regulated DC Power Supply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QJE QJ3005XE (0-30V/5A)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Multimeter: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Fluke 87V True RMS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Fluke 106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Oscilloscope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Rigol DS1102E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Electronic Load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B&amp;K BK8500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Current probe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RP1001C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785" y="1738195"/>
            <a:ext cx="6476372" cy="364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7114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b="1" dirty="0"/>
              <a:t>Input Voltage Ripple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=1.2V</a:t>
            </a:r>
            <a:r>
              <a:rPr lang="en-US" sz="2400" dirty="0"/>
              <a:t>,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=4.7uF + 0.1uF,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=1A</a:t>
            </a:r>
            <a:r>
              <a:rPr lang="en-US" sz="2400" dirty="0" smtClean="0"/>
              <a:t>, </a:t>
            </a:r>
            <a:r>
              <a:rPr lang="en-US" sz="2400" b="1" dirty="0">
                <a:sym typeface="Wingdings" panose="05000000000000000000" pitchFamily="2" charset="2"/>
              </a:rPr>
              <a:t>Automatic PFM/PWM 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86495" y="2931641"/>
            <a:ext cx="22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50mV/Div</a:t>
            </a:r>
            <a:r>
              <a:rPr lang="en-US" b="1" dirty="0" smtClean="0">
                <a:solidFill>
                  <a:schemeClr val="bg1"/>
                </a:solidFill>
              </a:rPr>
              <a:t>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6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7114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b="1" dirty="0"/>
              <a:t>Input Voltage Ripple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=1.2V</a:t>
            </a:r>
            <a:r>
              <a:rPr lang="en-US" sz="2400" dirty="0"/>
              <a:t>,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=4.7uF + 0.1uF,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=0A</a:t>
            </a:r>
            <a:r>
              <a:rPr lang="en-US" sz="2400" dirty="0" smtClean="0"/>
              <a:t>, </a:t>
            </a:r>
            <a:r>
              <a:rPr lang="en-US" sz="2400" b="1" dirty="0" smtClean="0">
                <a:sym typeface="Wingdings" panose="05000000000000000000" pitchFamily="2" charset="2"/>
              </a:rPr>
              <a:t>Forced PWM </a:t>
            </a:r>
            <a:r>
              <a:rPr lang="en-US" sz="2400" b="1" dirty="0">
                <a:sym typeface="Wingdings" panose="05000000000000000000" pitchFamily="2" charset="2"/>
              </a:rPr>
              <a:t>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86494" y="3300973"/>
            <a:ext cx="22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10mV/Div</a:t>
            </a:r>
            <a:r>
              <a:rPr lang="en-US" b="1" dirty="0" smtClean="0">
                <a:solidFill>
                  <a:schemeClr val="bg1"/>
                </a:solidFill>
              </a:rPr>
              <a:t>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5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7114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b="1" dirty="0"/>
              <a:t>Input Voltage Ripple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=1.2V</a:t>
            </a:r>
            <a:r>
              <a:rPr lang="en-US" sz="2400" dirty="0"/>
              <a:t>,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=4.7uF + 0.1uF,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=1A</a:t>
            </a:r>
            <a:r>
              <a:rPr lang="en-US" sz="2400" dirty="0" smtClean="0"/>
              <a:t>, </a:t>
            </a:r>
            <a:r>
              <a:rPr lang="en-US" sz="2400" b="1" dirty="0" smtClean="0">
                <a:sym typeface="Wingdings" panose="05000000000000000000" pitchFamily="2" charset="2"/>
              </a:rPr>
              <a:t>Forced PWM </a:t>
            </a:r>
            <a:r>
              <a:rPr lang="en-US" sz="2400" b="1" dirty="0">
                <a:sym typeface="Wingdings" panose="05000000000000000000" pitchFamily="2" charset="2"/>
              </a:rPr>
              <a:t>Mode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86493" y="2822660"/>
            <a:ext cx="22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50mV/Div</a:t>
            </a:r>
            <a:r>
              <a:rPr lang="en-US" b="1" dirty="0" smtClean="0">
                <a:solidFill>
                  <a:schemeClr val="bg1"/>
                </a:solidFill>
              </a:rPr>
              <a:t>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44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030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1103376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</a:t>
            </a:r>
            <a:r>
              <a:rPr lang="en-US" sz="2000" dirty="0" smtClean="0"/>
              <a:t>case 1 procedure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Connect DC Supply to: [+]V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(TP1) and [-]GND(TP2) when EN is off. Set output </a:t>
            </a:r>
            <a:r>
              <a:rPr lang="en-US" sz="2000" dirty="0"/>
              <a:t>of DC Supply </a:t>
            </a:r>
            <a:r>
              <a:rPr lang="en-US" sz="2000" dirty="0" smtClean="0"/>
              <a:t>in range from 2.3V to 5.5V and turn it on.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Connect Electronic Load to: [+]V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(TP3) and [-]GND(TP4). Power </a:t>
            </a:r>
            <a:r>
              <a:rPr lang="en-US" sz="2000" dirty="0"/>
              <a:t>on Electronic </a:t>
            </a:r>
            <a:r>
              <a:rPr lang="en-US" sz="2000" dirty="0" smtClean="0"/>
              <a:t>Load, set input </a:t>
            </a:r>
            <a:r>
              <a:rPr lang="en-US" sz="2000" dirty="0"/>
              <a:t>of Electronic Load </a:t>
            </a:r>
            <a:r>
              <a:rPr lang="en-US" sz="2000" dirty="0" smtClean="0"/>
              <a:t> to 1A and turn on load.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Move J1 header to turn EN on.</a:t>
            </a:r>
            <a:endParaRPr lang="en-US" sz="20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= 2.3V to 5.5V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 1.18V/1A (</a:t>
            </a:r>
            <a:r>
              <a:rPr lang="en-US" sz="2000" dirty="0"/>
              <a:t>in both </a:t>
            </a:r>
            <a:r>
              <a:rPr lang="en-US" sz="2000" dirty="0" smtClean="0"/>
              <a:t>modes, </a:t>
            </a:r>
            <a:r>
              <a:rPr lang="en-US" sz="2000" dirty="0"/>
              <a:t>Automatic </a:t>
            </a:r>
            <a:r>
              <a:rPr lang="en-US" sz="2000" dirty="0" smtClean="0"/>
              <a:t>PFM/PWM </a:t>
            </a:r>
            <a:r>
              <a:rPr lang="en-US" sz="2000" dirty="0"/>
              <a:t>and Automatic PFM/PWM). </a:t>
            </a:r>
            <a:r>
              <a:rPr lang="en-US" sz="2000" dirty="0" smtClean="0"/>
              <a:t>Test passed.</a:t>
            </a:r>
          </a:p>
        </p:txBody>
      </p:sp>
    </p:spTree>
    <p:extLst>
      <p:ext uri="{BB962C8B-B14F-4D97-AF65-F5344CB8AC3E}">
        <p14:creationId xmlns:p14="http://schemas.microsoft.com/office/powerpoint/2010/main" val="409934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99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 (cont.)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1" y="2194561"/>
            <a:ext cx="576072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</a:t>
            </a:r>
            <a:r>
              <a:rPr lang="en-US" sz="2000" dirty="0" smtClean="0"/>
              <a:t>case 2 procedure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After implement test case 1, the IC operate properly.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Move J1 header to turn EN off.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Move J1 header to turn EN on.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= 5V.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 0.27V/1A (</a:t>
            </a:r>
            <a:r>
              <a:rPr lang="en-US" sz="2000" dirty="0"/>
              <a:t>in both </a:t>
            </a:r>
            <a:r>
              <a:rPr lang="en-US" sz="2000" dirty="0" smtClean="0"/>
              <a:t>modes, </a:t>
            </a:r>
            <a:r>
              <a:rPr lang="en-US" sz="2000" dirty="0"/>
              <a:t>Automatic </a:t>
            </a:r>
            <a:r>
              <a:rPr lang="en-US" sz="2000" dirty="0" smtClean="0"/>
              <a:t>PFM/PWM </a:t>
            </a:r>
            <a:r>
              <a:rPr lang="en-US" sz="2000" dirty="0"/>
              <a:t>and Automatic PFM/PWM). </a:t>
            </a:r>
            <a:r>
              <a:rPr lang="en-US" sz="2000" dirty="0" smtClean="0">
                <a:solidFill>
                  <a:srgbClr val="FF0000"/>
                </a:solidFill>
              </a:rPr>
              <a:t>Test failed.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0"/>
            <a:ext cx="5334000" cy="381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63840" y="3200400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0.25A/Div.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63840" y="4389120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100mV/Div.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38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99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 (cont.)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1" y="2194561"/>
            <a:ext cx="5772149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</a:t>
            </a:r>
            <a:r>
              <a:rPr lang="en-US" sz="2000" dirty="0" smtClean="0"/>
              <a:t>case 3 procedure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After implement test case 1, the IC operate properly.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Turn off DC Supply.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Turn off </a:t>
            </a:r>
            <a:r>
              <a:rPr lang="en-US" sz="2000" dirty="0" smtClean="0"/>
              <a:t>load( </a:t>
            </a:r>
            <a:r>
              <a:rPr lang="en-US" sz="2000" dirty="0"/>
              <a:t>don’t </a:t>
            </a:r>
            <a:r>
              <a:rPr lang="en-US" sz="2000" dirty="0" smtClean="0"/>
              <a:t>power off </a:t>
            </a:r>
            <a:r>
              <a:rPr lang="en-US" sz="2000" dirty="0"/>
              <a:t>Electronic Load</a:t>
            </a:r>
            <a:r>
              <a:rPr lang="en-US" sz="2000" dirty="0" smtClean="0"/>
              <a:t>).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Move J1 header to turn EN off.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Turn on </a:t>
            </a:r>
            <a:r>
              <a:rPr lang="en-US" sz="2000" dirty="0" smtClean="0"/>
              <a:t>load.</a:t>
            </a:r>
            <a:endParaRPr lang="en-US" sz="2000" dirty="0"/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Turn on DC </a:t>
            </a:r>
            <a:r>
              <a:rPr lang="en-US" sz="2000" dirty="0" smtClean="0"/>
              <a:t>Supply.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Move J1 header to turn EN on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= 5V.</a:t>
            </a:r>
            <a:endParaRPr lang="en-US" sz="2000" dirty="0"/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 0.27V/1A (</a:t>
            </a:r>
            <a:r>
              <a:rPr lang="en-US" sz="2000" dirty="0"/>
              <a:t>in both </a:t>
            </a:r>
            <a:r>
              <a:rPr lang="en-US" sz="2000" dirty="0" smtClean="0"/>
              <a:t>modes, </a:t>
            </a:r>
            <a:r>
              <a:rPr lang="en-US" sz="2000" dirty="0"/>
              <a:t>Automatic </a:t>
            </a:r>
            <a:r>
              <a:rPr lang="en-US" sz="2000" dirty="0" smtClean="0"/>
              <a:t>PFM/PWM </a:t>
            </a:r>
            <a:r>
              <a:rPr lang="en-US" sz="2000" dirty="0"/>
              <a:t>and Automatic PFM/PWM). </a:t>
            </a:r>
            <a:r>
              <a:rPr lang="en-US" sz="2000" dirty="0" smtClean="0">
                <a:solidFill>
                  <a:srgbClr val="FF0000"/>
                </a:solidFill>
              </a:rPr>
              <a:t>Test failed.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0"/>
            <a:ext cx="5334000" cy="381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63840" y="3200400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0.25A/Div.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63840" y="4389120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100mV/Div.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1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99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 (cont.)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1103376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</a:t>
            </a:r>
            <a:r>
              <a:rPr lang="en-US" sz="2000" dirty="0" smtClean="0"/>
              <a:t>case 4 procedure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Connect DC Supply to: [+]V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(TP1) and [-]GND(TP2) when EN is off. </a:t>
            </a:r>
            <a:r>
              <a:rPr lang="en-US" sz="2000" dirty="0"/>
              <a:t>Set output of DC Supply in range from 2.3V to 5.5V and </a:t>
            </a:r>
            <a:r>
              <a:rPr lang="en-US" sz="2000" dirty="0" smtClean="0"/>
              <a:t>turn it on.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Connect Electronic Load to: [+]V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(TP3) and [-]GND(TP4). Set input </a:t>
            </a:r>
            <a:r>
              <a:rPr lang="en-US" sz="2000" dirty="0"/>
              <a:t>of Electronic Load </a:t>
            </a:r>
            <a:r>
              <a:rPr lang="en-US" sz="2000" dirty="0" smtClean="0"/>
              <a:t> to 1A and don’t turn on load.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Move J1 header to turn EN on</a:t>
            </a:r>
            <a:r>
              <a:rPr lang="en-US" sz="2000" dirty="0"/>
              <a:t> </a:t>
            </a:r>
            <a:r>
              <a:rPr lang="en-US" sz="2000" dirty="0" smtClean="0"/>
              <a:t>when load is still off.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Turn on load.</a:t>
            </a:r>
            <a:endParaRPr lang="en-US" sz="20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= 2.3V to 5.5V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 1.18V/1A (</a:t>
            </a:r>
            <a:r>
              <a:rPr lang="en-US" sz="2000" dirty="0"/>
              <a:t>in both </a:t>
            </a:r>
            <a:r>
              <a:rPr lang="en-US" sz="2000" dirty="0" smtClean="0"/>
              <a:t>modes, </a:t>
            </a:r>
            <a:r>
              <a:rPr lang="en-US" sz="2000" dirty="0"/>
              <a:t>Automatic </a:t>
            </a:r>
            <a:r>
              <a:rPr lang="en-US" sz="2000" dirty="0" smtClean="0"/>
              <a:t>PFM/PWM </a:t>
            </a:r>
            <a:r>
              <a:rPr lang="en-US" sz="2000" dirty="0"/>
              <a:t>and Automatic PFM/PWM). </a:t>
            </a:r>
            <a:r>
              <a:rPr lang="en-US" sz="2000" dirty="0" smtClean="0"/>
              <a:t>Test passed.</a:t>
            </a:r>
          </a:p>
        </p:txBody>
      </p:sp>
    </p:spTree>
    <p:extLst>
      <p:ext uri="{BB962C8B-B14F-4D97-AF65-F5344CB8AC3E}">
        <p14:creationId xmlns:p14="http://schemas.microsoft.com/office/powerpoint/2010/main" val="17867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99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 (cont.)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1103376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</a:t>
            </a:r>
            <a:r>
              <a:rPr lang="en-US" sz="2000" dirty="0" smtClean="0"/>
              <a:t>case 5 procedure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After implement test case 1, the IC operate properly.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Turn </a:t>
            </a:r>
            <a:r>
              <a:rPr lang="en-US" sz="2000" dirty="0" smtClean="0"/>
              <a:t>off load</a:t>
            </a:r>
            <a:r>
              <a:rPr lang="en-US" sz="2000" dirty="0"/>
              <a:t>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Turn on load.</a:t>
            </a:r>
            <a:endParaRPr lang="en-US" sz="20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= 2.3V to 5.5V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 1.18V/1A (</a:t>
            </a:r>
            <a:r>
              <a:rPr lang="en-US" sz="2000" dirty="0"/>
              <a:t>in both </a:t>
            </a:r>
            <a:r>
              <a:rPr lang="en-US" sz="2000" dirty="0" smtClean="0"/>
              <a:t>modes, </a:t>
            </a:r>
            <a:r>
              <a:rPr lang="en-US" sz="2000" dirty="0"/>
              <a:t>Automatic </a:t>
            </a:r>
            <a:r>
              <a:rPr lang="en-US" sz="2000" dirty="0" smtClean="0"/>
              <a:t>PFM/PWM </a:t>
            </a:r>
            <a:r>
              <a:rPr lang="en-US" sz="2000" dirty="0"/>
              <a:t>and Automatic PFM/PWM). </a:t>
            </a:r>
            <a:r>
              <a:rPr lang="en-US" sz="2000" dirty="0" smtClean="0"/>
              <a:t>Test passed.</a:t>
            </a:r>
          </a:p>
        </p:txBody>
      </p:sp>
    </p:spTree>
    <p:extLst>
      <p:ext uri="{BB962C8B-B14F-4D97-AF65-F5344CB8AC3E}">
        <p14:creationId xmlns:p14="http://schemas.microsoft.com/office/powerpoint/2010/main" val="3513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0"/>
            <a:ext cx="5334746" cy="381053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35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b="1" dirty="0"/>
              <a:t>Hot </a:t>
            </a:r>
            <a:r>
              <a:rPr lang="en-US" sz="2800" b="1" dirty="0" smtClean="0"/>
              <a:t>Plugging Test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576072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5.5V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1A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With original diode D1</a:t>
            </a:r>
            <a:r>
              <a:rPr lang="en-US" sz="2000" dirty="0"/>
              <a:t>: P4SMA6.8A</a:t>
            </a:r>
            <a:endParaRPr lang="en-US" sz="2000" baseline="-250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</a:t>
            </a:r>
          </a:p>
          <a:p>
            <a:pPr marL="7429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IN MAX</a:t>
            </a:r>
            <a:r>
              <a:rPr lang="en-US" sz="2000" dirty="0" smtClean="0"/>
              <a:t>= 13.2A</a:t>
            </a:r>
          </a:p>
          <a:p>
            <a:pPr marL="7429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peak transient voltage (in both </a:t>
            </a:r>
            <a:r>
              <a:rPr lang="en-US" sz="2000" dirty="0" smtClean="0"/>
              <a:t>modes) is 7.68V &gt; </a:t>
            </a:r>
            <a:r>
              <a:rPr lang="en-US" sz="2000" dirty="0"/>
              <a:t>V</a:t>
            </a:r>
            <a:r>
              <a:rPr lang="en-US" sz="2000" baseline="-25000" dirty="0"/>
              <a:t>IN</a:t>
            </a:r>
            <a:r>
              <a:rPr lang="en-US" sz="2000" dirty="0"/>
              <a:t> </a:t>
            </a:r>
            <a:r>
              <a:rPr lang="en-US" sz="2000" dirty="0" smtClean="0"/>
              <a:t>Maximum Rating (7V)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125222" y="3374567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2V/Div.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25222" y="4376734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3A/Div.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636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r-FR" sz="2800" b="1" dirty="0"/>
              <a:t>Circuit Quiescent </a:t>
            </a:r>
            <a:r>
              <a:rPr lang="fr-FR" sz="2800" b="1" dirty="0" smtClean="0"/>
              <a:t>Current </a:t>
            </a:r>
            <a:r>
              <a:rPr lang="fr-FR" sz="2800" b="1" dirty="0"/>
              <a:t>Measurement</a:t>
            </a:r>
            <a:endParaRPr lang="en-US" sz="28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4246098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0-5.5V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Automatic PFM/PWM </a:t>
            </a:r>
            <a:r>
              <a:rPr lang="en-US" sz="2000" b="1" dirty="0" smtClean="0"/>
              <a:t>Mode</a:t>
            </a:r>
            <a:endParaRPr lang="en-US" sz="2000" b="1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Room temperature 25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C</a:t>
            </a: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730187"/>
              </p:ext>
            </p:extLst>
          </p:nvPr>
        </p:nvGraphicFramePr>
        <p:xfrm>
          <a:off x="2377440" y="2194560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14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1049</Words>
  <Application>Microsoft Office PowerPoint</Application>
  <PresentationFormat>Custom</PresentationFormat>
  <Paragraphs>212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2013-08-16T09:24:03Z</dcterms:created>
  <dcterms:modified xsi:type="dcterms:W3CDTF">2014-03-04T08:40:40Z</dcterms:modified>
</cp:coreProperties>
</file>