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9" r:id="rId2"/>
    <p:sldId id="328" r:id="rId3"/>
    <p:sldId id="354" r:id="rId4"/>
    <p:sldId id="353" r:id="rId5"/>
    <p:sldId id="352" r:id="rId6"/>
    <p:sldId id="330" r:id="rId7"/>
    <p:sldId id="355" r:id="rId8"/>
    <p:sldId id="331" r:id="rId9"/>
    <p:sldId id="332" r:id="rId10"/>
    <p:sldId id="346" r:id="rId11"/>
    <p:sldId id="333" r:id="rId12"/>
    <p:sldId id="334" r:id="rId13"/>
    <p:sldId id="347" r:id="rId14"/>
    <p:sldId id="348" r:id="rId15"/>
    <p:sldId id="349" r:id="rId16"/>
    <p:sldId id="336" r:id="rId17"/>
    <p:sldId id="350" r:id="rId18"/>
    <p:sldId id="351" r:id="rId19"/>
    <p:sldId id="356" r:id="rId20"/>
    <p:sldId id="357" r:id="rId21"/>
    <p:sldId id="358" r:id="rId22"/>
    <p:sldId id="3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83" d="100"/>
          <a:sy n="83" d="100"/>
        </p:scale>
        <p:origin x="-70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3_Archange-BU90004GWZ-E2EVK-101\Measurement\201403013\BU90004GWZ-E2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3_Archange-BU90004GWZ-E2EVK-101\Measurement\201403013\BU90004GWZ-E2EVK-101_Circuit_Quiescent_Current_Measuremen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AL_BOARDS\13_Archange-BU90004GWZ-E2EVK-101\Measurement\201403013\BU90004GWZ-E2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P4SMA6.8A</c:v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'BU90004GWZ-E2EVK-101'!$B$1:$X$1</c:f>
              <c:numCache>
                <c:formatCode>General</c:formatCode>
                <c:ptCount val="2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</c:numCache>
            </c:numRef>
          </c:xVal>
          <c:yVal>
            <c:numRef>
              <c:f>'BU90004GWZ-E2EVK-101'!$B$2:$X$2</c:f>
              <c:numCache>
                <c:formatCode>#,##0.0</c:formatCode>
                <c:ptCount val="23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0.6</c:v>
                </c:pt>
                <c:pt idx="4">
                  <c:v>61.1</c:v>
                </c:pt>
                <c:pt idx="5">
                  <c:v>307</c:v>
                </c:pt>
                <c:pt idx="6">
                  <c:v>510.3</c:v>
                </c:pt>
                <c:pt idx="7">
                  <c:v>682</c:v>
                </c:pt>
                <c:pt idx="8">
                  <c:v>758</c:v>
                </c:pt>
                <c:pt idx="9">
                  <c:v>46.5</c:v>
                </c:pt>
                <c:pt idx="10">
                  <c:v>47.5</c:v>
                </c:pt>
                <c:pt idx="11">
                  <c:v>48.5</c:v>
                </c:pt>
                <c:pt idx="12">
                  <c:v>49.7</c:v>
                </c:pt>
                <c:pt idx="13">
                  <c:v>51</c:v>
                </c:pt>
                <c:pt idx="14">
                  <c:v>52.2</c:v>
                </c:pt>
                <c:pt idx="15">
                  <c:v>54</c:v>
                </c:pt>
                <c:pt idx="16">
                  <c:v>56</c:v>
                </c:pt>
                <c:pt idx="17">
                  <c:v>58.5</c:v>
                </c:pt>
                <c:pt idx="18">
                  <c:v>61.7</c:v>
                </c:pt>
                <c:pt idx="19">
                  <c:v>66.5</c:v>
                </c:pt>
                <c:pt idx="20">
                  <c:v>72.5</c:v>
                </c:pt>
                <c:pt idx="21">
                  <c:v>80.3</c:v>
                </c:pt>
                <c:pt idx="22">
                  <c:v>92.8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79104"/>
        <c:axId val="109679680"/>
      </c:scatterChart>
      <c:valAx>
        <c:axId val="109679104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V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9679680"/>
        <c:crosses val="autoZero"/>
        <c:crossBetween val="midCat"/>
        <c:majorUnit val="0.5"/>
        <c:minorUnit val="0.1"/>
      </c:valAx>
      <c:valAx>
        <c:axId val="109679680"/>
        <c:scaling>
          <c:orientation val="minMax"/>
          <c:max val="8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I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uA</a:t>
                </a:r>
                <a:r>
                  <a:rPr lang="en-US" sz="2000" dirty="0"/>
                  <a:t>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9679104"/>
        <c:crosses val="autoZero"/>
        <c:crossBetween val="midCat"/>
        <c:majorUnit val="50"/>
        <c:minorUnit val="10"/>
      </c:valAx>
      <c:spPr>
        <a:ln>
          <a:noFill/>
        </a:ln>
      </c:spPr>
    </c:plotArea>
    <c:legend>
      <c:legendPos val="l"/>
      <c:legendEntry>
        <c:idx val="0"/>
        <c:txPr>
          <a:bodyPr/>
          <a:lstStyle/>
          <a:p>
            <a:pPr>
              <a:defRPr sz="1400" b="1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P4SMA6.8A</c:v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'BU90004GWZ-E2EVK-101 (2)'!$B$1:$X$1</c:f>
              <c:numCache>
                <c:formatCode>General</c:formatCode>
                <c:ptCount val="2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</c:numCache>
            </c:numRef>
          </c:xVal>
          <c:yVal>
            <c:numRef>
              <c:f>'BU90004GWZ-E2EVK-101 (2)'!$B$3:$X$3</c:f>
              <c:numCache>
                <c:formatCode>#,##0.0</c:formatCode>
                <c:ptCount val="23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0.6</c:v>
                </c:pt>
                <c:pt idx="4">
                  <c:v>62.5</c:v>
                </c:pt>
                <c:pt idx="5">
                  <c:v>307</c:v>
                </c:pt>
                <c:pt idx="6">
                  <c:v>515.6</c:v>
                </c:pt>
                <c:pt idx="7">
                  <c:v>689</c:v>
                </c:pt>
                <c:pt idx="8">
                  <c:v>758</c:v>
                </c:pt>
                <c:pt idx="9">
                  <c:v>3462</c:v>
                </c:pt>
                <c:pt idx="10">
                  <c:v>4126</c:v>
                </c:pt>
                <c:pt idx="11">
                  <c:v>4765</c:v>
                </c:pt>
                <c:pt idx="12">
                  <c:v>5266</c:v>
                </c:pt>
                <c:pt idx="13">
                  <c:v>5656</c:v>
                </c:pt>
                <c:pt idx="14">
                  <c:v>6018</c:v>
                </c:pt>
                <c:pt idx="15">
                  <c:v>6350</c:v>
                </c:pt>
                <c:pt idx="16">
                  <c:v>6620</c:v>
                </c:pt>
                <c:pt idx="17">
                  <c:v>6950</c:v>
                </c:pt>
                <c:pt idx="18">
                  <c:v>7250</c:v>
                </c:pt>
                <c:pt idx="19">
                  <c:v>7560</c:v>
                </c:pt>
                <c:pt idx="20">
                  <c:v>7900</c:v>
                </c:pt>
                <c:pt idx="21">
                  <c:v>8240</c:v>
                </c:pt>
                <c:pt idx="22">
                  <c:v>8590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38528"/>
        <c:axId val="48239680"/>
      </c:scatterChart>
      <c:valAx>
        <c:axId val="48238528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V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48239680"/>
        <c:crosses val="autoZero"/>
        <c:crossBetween val="midCat"/>
        <c:majorUnit val="0.5"/>
        <c:minorUnit val="0.1"/>
      </c:valAx>
      <c:valAx>
        <c:axId val="48239680"/>
        <c:scaling>
          <c:orientation val="minMax"/>
          <c:max val="9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I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uA</a:t>
                </a:r>
                <a:r>
                  <a:rPr lang="en-US" sz="2000" dirty="0"/>
                  <a:t>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48238528"/>
        <c:crosses val="autoZero"/>
        <c:crossBetween val="midCat"/>
        <c:majorUnit val="500"/>
        <c:minorUnit val="10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Automatic PFM/PWM Mode</c:v>
          </c:tx>
          <c:spPr>
            <a:ln w="3175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'BU90004GWZ-E2EVK-101'!$D$3:$D$23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  <c:pt idx="6">
                  <c:v>60</c:v>
                </c:pt>
                <c:pt idx="7">
                  <c:v>80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110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600</c:v>
                </c:pt>
                <c:pt idx="17">
                  <c:v>700</c:v>
                </c:pt>
                <c:pt idx="18">
                  <c:v>800</c:v>
                </c:pt>
                <c:pt idx="19">
                  <c:v>900</c:v>
                </c:pt>
                <c:pt idx="20">
                  <c:v>1000</c:v>
                </c:pt>
              </c:numCache>
            </c:numRef>
          </c:xVal>
          <c:yVal>
            <c:numRef>
              <c:f>'BU90004GWZ-E2EVK-101'!$G$3:$G$23</c:f>
              <c:numCache>
                <c:formatCode>General</c:formatCode>
                <c:ptCount val="21"/>
                <c:pt idx="0">
                  <c:v>0</c:v>
                </c:pt>
                <c:pt idx="1">
                  <c:v>39.299999999999997</c:v>
                </c:pt>
                <c:pt idx="2">
                  <c:v>70.599999999999994</c:v>
                </c:pt>
                <c:pt idx="3">
                  <c:v>76.3</c:v>
                </c:pt>
                <c:pt idx="4">
                  <c:v>81.599999999999994</c:v>
                </c:pt>
                <c:pt idx="5">
                  <c:v>84.9</c:v>
                </c:pt>
                <c:pt idx="6">
                  <c:v>85.4</c:v>
                </c:pt>
                <c:pt idx="7">
                  <c:v>85.4</c:v>
                </c:pt>
                <c:pt idx="8">
                  <c:v>85.3</c:v>
                </c:pt>
                <c:pt idx="9">
                  <c:v>84.6</c:v>
                </c:pt>
                <c:pt idx="10">
                  <c:v>78.7</c:v>
                </c:pt>
                <c:pt idx="11">
                  <c:v>79.3</c:v>
                </c:pt>
                <c:pt idx="12">
                  <c:v>84.2</c:v>
                </c:pt>
                <c:pt idx="13">
                  <c:v>85.5</c:v>
                </c:pt>
                <c:pt idx="14">
                  <c:v>85.4</c:v>
                </c:pt>
                <c:pt idx="15">
                  <c:v>84.6</c:v>
                </c:pt>
                <c:pt idx="16">
                  <c:v>83.6</c:v>
                </c:pt>
                <c:pt idx="17">
                  <c:v>82.5</c:v>
                </c:pt>
                <c:pt idx="18">
                  <c:v>81.099999999999994</c:v>
                </c:pt>
                <c:pt idx="19">
                  <c:v>79.400000000000006</c:v>
                </c:pt>
                <c:pt idx="20">
                  <c:v>77.900000000000006</c:v>
                </c:pt>
              </c:numCache>
            </c:numRef>
          </c:yVal>
          <c:smooth val="1"/>
        </c:ser>
        <c:ser>
          <c:idx val="1"/>
          <c:order val="1"/>
          <c:tx>
            <c:v>Forced PWM Mode</c:v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'BU90004GWZ-E2EVK-101'!$D$27:$D$40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</c:numCache>
            </c:numRef>
          </c:xVal>
          <c:yVal>
            <c:numRef>
              <c:f>'BU90004GWZ-E2EVK-101'!$G$27:$G$40</c:f>
              <c:numCache>
                <c:formatCode>General</c:formatCode>
                <c:ptCount val="14"/>
                <c:pt idx="0">
                  <c:v>0</c:v>
                </c:pt>
                <c:pt idx="1">
                  <c:v>4.3</c:v>
                </c:pt>
                <c:pt idx="2">
                  <c:v>30.7</c:v>
                </c:pt>
                <c:pt idx="3">
                  <c:v>67.8</c:v>
                </c:pt>
                <c:pt idx="4">
                  <c:v>78.5</c:v>
                </c:pt>
                <c:pt idx="5">
                  <c:v>84.4</c:v>
                </c:pt>
                <c:pt idx="6">
                  <c:v>85.4</c:v>
                </c:pt>
                <c:pt idx="7">
                  <c:v>85.5</c:v>
                </c:pt>
                <c:pt idx="8">
                  <c:v>84.6</c:v>
                </c:pt>
                <c:pt idx="9">
                  <c:v>83.4</c:v>
                </c:pt>
                <c:pt idx="10">
                  <c:v>82.2</c:v>
                </c:pt>
                <c:pt idx="11">
                  <c:v>81.099999999999994</c:v>
                </c:pt>
                <c:pt idx="12">
                  <c:v>79.2</c:v>
                </c:pt>
                <c:pt idx="13">
                  <c:v>77.8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42240"/>
        <c:axId val="46642816"/>
      </c:scatterChart>
      <c:valAx>
        <c:axId val="46642240"/>
        <c:scaling>
          <c:orientation val="minMax"/>
          <c:max val="1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dirty="0" smtClean="0"/>
                  <a:t>I</a:t>
                </a:r>
                <a:r>
                  <a:rPr lang="en-US" baseline="-25000" dirty="0" smtClean="0"/>
                  <a:t>OUT</a:t>
                </a:r>
                <a:r>
                  <a:rPr lang="en-US" dirty="0" smtClean="0"/>
                  <a:t> </a:t>
                </a:r>
                <a:r>
                  <a:rPr lang="en-US" dirty="0"/>
                  <a:t>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46642816"/>
        <c:crosses val="autoZero"/>
        <c:crossBetween val="midCat"/>
        <c:majorUnit val="100"/>
        <c:minorUnit val="10"/>
      </c:valAx>
      <c:valAx>
        <c:axId val="46642816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46642240"/>
        <c:crosses val="autoZero"/>
        <c:crossBetween val="midCat"/>
        <c:majorUnit val="10"/>
        <c:minorUnit val="2"/>
      </c:valAx>
      <c:spPr>
        <a:ln>
          <a:noFill/>
        </a:ln>
      </c:spPr>
    </c:plotArea>
    <c:legend>
      <c:legendPos val="l"/>
      <c:layout/>
      <c:overlay val="0"/>
      <c:spPr>
        <a:solidFill>
          <a:sysClr val="window" lastClr="FFFFFF"/>
        </a:solidFill>
      </c:spPr>
      <c:txPr>
        <a:bodyPr/>
        <a:lstStyle/>
        <a:p>
          <a:pPr>
            <a:defRPr sz="1600" b="1">
              <a:latin typeface="+mn-lt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234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BU90004GWZ-E2EVK-101 </a:t>
            </a:r>
            <a:r>
              <a:rPr lang="en-US" sz="4400" b="1" i="1" dirty="0" smtClean="0"/>
              <a:t>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March </a:t>
            </a:r>
            <a:r>
              <a:rPr lang="en-US" sz="2400" b="1" i="1" dirty="0" smtClean="0"/>
              <a:t>13th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693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Measurement (cont.)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Forced PWM </a:t>
            </a:r>
            <a:r>
              <a:rPr lang="en-US" sz="2000" b="1" dirty="0" smtClean="0"/>
              <a:t>Mode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46021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</a:t>
            </a:r>
            <a:r>
              <a:rPr lang="en-US" sz="2000" dirty="0" smtClean="0"/>
              <a:t>1.8V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496532"/>
              </p:ext>
            </p:extLst>
          </p:nvPr>
        </p:nvGraphicFramePr>
        <p:xfrm>
          <a:off x="1097280" y="2194560"/>
          <a:ext cx="10515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 smtClean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b="1" dirty="0">
                <a:sym typeface="Wingdings" panose="05000000000000000000" pitchFamily="2" charset="2"/>
              </a:rPr>
              <a:t>Automatic </a:t>
            </a:r>
            <a:r>
              <a:rPr lang="en-US" sz="2400" b="1" dirty="0" smtClean="0">
                <a:sym typeface="Wingdings" panose="05000000000000000000" pitchFamily="2" charset="2"/>
              </a:rPr>
              <a:t>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9744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9744" y="406199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>
                <a:sym typeface="Wingdings" panose="05000000000000000000" pitchFamily="2" charset="2"/>
              </a:rPr>
              <a:t>Automatic </a:t>
            </a:r>
            <a:r>
              <a:rPr lang="en-US" sz="2400" b="1" dirty="0" smtClean="0">
                <a:sym typeface="Wingdings" panose="05000000000000000000" pitchFamily="2" charset="2"/>
              </a:rPr>
              <a:t>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7" y="2982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373228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3508" y="2833540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3508" y="4491738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3882" y="2833540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3882" y="4483880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>
                <a:sym typeface="Wingdings" panose="05000000000000000000" pitchFamily="2" charset="2"/>
              </a:rPr>
              <a:t>Automatic PFM/PWM </a:t>
            </a:r>
            <a:r>
              <a:rPr lang="en-US" sz="2400" b="1" dirty="0" smtClean="0">
                <a:sym typeface="Wingdings" panose="05000000000000000000" pitchFamily="2" charset="2"/>
              </a:rPr>
              <a:t>Mode and </a:t>
            </a:r>
            <a:r>
              <a:rPr lang="en-US" sz="2400" b="1" dirty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377566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500132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>
                <a:sym typeface="Wingdings" panose="05000000000000000000" pitchFamily="2" charset="2"/>
              </a:rPr>
              <a:t>Automatic PFM/PWM </a:t>
            </a:r>
            <a:r>
              <a:rPr lang="en-US" sz="2400" b="1" dirty="0" smtClean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2736" y="3731253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736" y="5052848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2736" y="3757547"/>
            <a:ext cx="22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735" y="498378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=0A, </a:t>
            </a:r>
            <a:r>
              <a:rPr lang="en-US" sz="2400" b="1" dirty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434561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20mV/Div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2931641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=0A,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4" y="3300973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=1.8V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3" y="2822660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1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 when EN is off. Set output </a:t>
            </a:r>
            <a:r>
              <a:rPr lang="en-US" sz="2000" dirty="0"/>
              <a:t>of DC Supply </a:t>
            </a:r>
            <a:r>
              <a:rPr lang="en-US" sz="2000" dirty="0" smtClean="0"/>
              <a:t>in range from 2.3V to 5.5V and turn it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</a:t>
            </a:r>
            <a:r>
              <a:rPr lang="en-US" sz="2000" dirty="0"/>
              <a:t>on Electronic </a:t>
            </a:r>
            <a:r>
              <a:rPr lang="en-US" sz="2000" dirty="0" smtClean="0"/>
              <a:t>Load, set input </a:t>
            </a:r>
            <a:r>
              <a:rPr lang="en-US" sz="2000" dirty="0"/>
              <a:t>of Electronic Load </a:t>
            </a:r>
            <a:r>
              <a:rPr lang="en-US" sz="2000" dirty="0" smtClean="0"/>
              <a:t> to 1A and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2.3V ~ 5.5V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1A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1.69V ~ 1.80V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2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0.21V/1A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>
                <a:solidFill>
                  <a:srgbClr val="FF0000"/>
                </a:solidFill>
              </a:rPr>
              <a:t>Test failed.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6848" y="2831068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0.5A/Div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6360" y="391489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72149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3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off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off </a:t>
            </a:r>
            <a:r>
              <a:rPr lang="en-US" sz="2000" dirty="0" smtClean="0"/>
              <a:t>load( </a:t>
            </a:r>
            <a:r>
              <a:rPr lang="en-US" sz="2000" dirty="0"/>
              <a:t>don’t </a:t>
            </a:r>
            <a:r>
              <a:rPr lang="en-US" sz="2000" dirty="0" smtClean="0"/>
              <a:t>power off </a:t>
            </a:r>
            <a:r>
              <a:rPr lang="en-US" sz="2000" dirty="0"/>
              <a:t>Electronic Load</a:t>
            </a:r>
            <a:r>
              <a:rPr lang="en-US" sz="2000" dirty="0" smtClean="0"/>
              <a:t>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</a:t>
            </a:r>
            <a:r>
              <a:rPr lang="en-US" sz="2000" dirty="0" smtClean="0"/>
              <a:t>load.</a:t>
            </a:r>
            <a:endParaRPr lang="en-US" sz="2000" dirty="0"/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DC </a:t>
            </a:r>
            <a:r>
              <a:rPr lang="en-US" sz="2000" dirty="0" smtClean="0"/>
              <a:t>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5V.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0.21V/1A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>
                <a:solidFill>
                  <a:srgbClr val="FF0000"/>
                </a:solidFill>
              </a:rPr>
              <a:t>Test failed.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6848" y="2831068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0.5A/Div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6360" y="391489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4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 when EN is off. </a:t>
            </a:r>
            <a:r>
              <a:rPr lang="en-US" sz="2000" dirty="0"/>
              <a:t>Set output of DC Supply in range from 2.3V to 5.5V and </a:t>
            </a:r>
            <a:r>
              <a:rPr lang="en-US" sz="2000" dirty="0" smtClean="0"/>
              <a:t>turn it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Set input </a:t>
            </a:r>
            <a:r>
              <a:rPr lang="en-US" sz="2000" dirty="0"/>
              <a:t>of Electronic Load </a:t>
            </a:r>
            <a:r>
              <a:rPr lang="en-US" sz="2000" dirty="0" smtClean="0"/>
              <a:t> to 1A 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</a:t>
            </a:r>
            <a:r>
              <a:rPr lang="en-US" sz="2000" dirty="0"/>
              <a:t> </a:t>
            </a:r>
            <a:r>
              <a:rPr lang="en-US" sz="2000" dirty="0" smtClean="0"/>
              <a:t>when load is still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2.3V ~ 5.5V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1A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</a:t>
            </a:r>
            <a:r>
              <a:rPr lang="en-US" sz="2000" dirty="0"/>
              <a:t>1.69V ~ 1.80V </a:t>
            </a:r>
            <a:r>
              <a:rPr lang="en-US" sz="2000" dirty="0" smtClean="0"/>
              <a:t>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1786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5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= 2.3V ~ 5.5V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baseline="-25000" dirty="0"/>
              <a:t>OUT</a:t>
            </a:r>
            <a:r>
              <a:rPr lang="en-US" sz="2000" dirty="0"/>
              <a:t> = 1A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V</a:t>
            </a:r>
            <a:r>
              <a:rPr lang="en-US" sz="2000" baseline="-25000" dirty="0"/>
              <a:t>OUT</a:t>
            </a:r>
            <a:r>
              <a:rPr lang="en-US" sz="2000" dirty="0"/>
              <a:t> = 1.69V ~ 1.80V (in both modes, Automatic PFM/PWM and Automatic PFM/PWM). Test 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5.5V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</a:t>
            </a:r>
            <a:r>
              <a:rPr lang="en-US" sz="2000" dirty="0"/>
              <a:t>: P4SMA6.8A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IN_PEAK</a:t>
            </a:r>
            <a:r>
              <a:rPr lang="en-US" sz="2000" dirty="0" smtClean="0"/>
              <a:t>= 15A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peak transient voltage (in both </a:t>
            </a:r>
            <a:r>
              <a:rPr lang="en-US" sz="2000" dirty="0" smtClean="0"/>
              <a:t>modes) is 7.68V &gt;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</a:t>
            </a:r>
            <a:r>
              <a:rPr lang="en-US" sz="2000" dirty="0" smtClean="0"/>
              <a:t>Maximum Rating (7V)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smtClean="0"/>
              <a:t>IC still operate </a:t>
            </a:r>
            <a:r>
              <a:rPr lang="en-US" sz="2000" dirty="0" smtClean="0"/>
              <a:t>properly after 100+ testing time.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1666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6662" y="4375778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3A/Div.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Automatic PFM/PWM </a:t>
            </a:r>
            <a:r>
              <a:rPr lang="en-US" sz="2000" b="1" dirty="0" smtClean="0"/>
              <a:t>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0918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Custom</PresentationFormat>
  <Paragraphs>216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2014-03-13T08:02:25Z</dcterms:modified>
</cp:coreProperties>
</file>