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29" r:id="rId2"/>
    <p:sldId id="328" r:id="rId3"/>
    <p:sldId id="354" r:id="rId4"/>
    <p:sldId id="360" r:id="rId5"/>
    <p:sldId id="353" r:id="rId6"/>
    <p:sldId id="352" r:id="rId7"/>
    <p:sldId id="355" r:id="rId8"/>
    <p:sldId id="361" r:id="rId9"/>
    <p:sldId id="331" r:id="rId10"/>
    <p:sldId id="332" r:id="rId11"/>
    <p:sldId id="346" r:id="rId12"/>
    <p:sldId id="333" r:id="rId13"/>
    <p:sldId id="362" r:id="rId14"/>
    <p:sldId id="334" r:id="rId15"/>
    <p:sldId id="347" r:id="rId16"/>
    <p:sldId id="348" r:id="rId17"/>
    <p:sldId id="349" r:id="rId18"/>
    <p:sldId id="336" r:id="rId19"/>
    <p:sldId id="350" r:id="rId20"/>
    <p:sldId id="351" r:id="rId21"/>
    <p:sldId id="363" r:id="rId22"/>
    <p:sldId id="356" r:id="rId23"/>
    <p:sldId id="357" r:id="rId24"/>
    <p:sldId id="358" r:id="rId25"/>
    <p:sldId id="35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4643" autoAdjust="0"/>
  </p:normalViewPr>
  <p:slideViewPr>
    <p:cSldViewPr snapToGrid="0" snapToObjects="1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-3024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JECTS\ROHM\DCDC_EVAL_BOARDS\14_Avenger-BU90005GWZ-E2EVK-101\Measurement\20140317\BU90005GWZ-E2EVK-101_Circuit_Quiescent_Current_Measuremen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JECTS\ROHM\DCDC_EVAL_BOARDS\14_Avenger-BU90005GWZ-E2EVK-101\Measurement\20140317\BU90005GWZ-E2EVK-101_Circuit_Quiescent_Current_Measurement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D:\PROJECTS\ROHM\DCDC_EVAL_BOARDS\14_Avenger-BU90005GWZ-E2EVK-101\Measurement\20140317\BU90005GWZ-E2EVK-101_Efficiency_Measurement.xlsx" TargetMode="External"/><Relationship Id="rId1" Type="http://schemas.openxmlformats.org/officeDocument/2006/relationships/themeOverride" Target="../theme/themeOverride1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file:///D:\PROJECTS\ROHM\DCDC_EVAL_BOARDS\14_Avenger-BU90005GWZ-E2EVK-101\Measurement\20140317\BU90005GWZ-E2EVK-101_Efficiency_Measurement.xlsx" TargetMode="External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v>ICC With P4SMA6.8A</c:v>
          </c:tx>
          <c:spPr>
            <a:ln w="25400">
              <a:solidFill>
                <a:sysClr val="windowText" lastClr="000000"/>
              </a:solidFill>
            </a:ln>
          </c:spPr>
          <c:marker>
            <c:symbol val="none"/>
          </c:marker>
          <c:xVal>
            <c:numRef>
              <c:f>'BU90005GWZ-E2EVK-101'!$B$1:$AE$1</c:f>
              <c:numCache>
                <c:formatCode>General</c:formatCode>
                <c:ptCount val="30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</c:v>
                </c:pt>
                <c:pt idx="4">
                  <c:v>1</c:v>
                </c:pt>
                <c:pt idx="5">
                  <c:v>1.2</c:v>
                </c:pt>
                <c:pt idx="6">
                  <c:v>1.25</c:v>
                </c:pt>
                <c:pt idx="7">
                  <c:v>1.4</c:v>
                </c:pt>
                <c:pt idx="8">
                  <c:v>1.5</c:v>
                </c:pt>
                <c:pt idx="9">
                  <c:v>1.6</c:v>
                </c:pt>
                <c:pt idx="10">
                  <c:v>1.75</c:v>
                </c:pt>
                <c:pt idx="11">
                  <c:v>1.8</c:v>
                </c:pt>
                <c:pt idx="12">
                  <c:v>2</c:v>
                </c:pt>
                <c:pt idx="13">
                  <c:v>2.2000000000000002</c:v>
                </c:pt>
                <c:pt idx="14">
                  <c:v>2.25</c:v>
                </c:pt>
                <c:pt idx="15">
                  <c:v>2.4</c:v>
                </c:pt>
                <c:pt idx="16">
                  <c:v>2.5</c:v>
                </c:pt>
                <c:pt idx="17">
                  <c:v>2.6</c:v>
                </c:pt>
                <c:pt idx="18">
                  <c:v>2.75</c:v>
                </c:pt>
                <c:pt idx="19">
                  <c:v>3</c:v>
                </c:pt>
                <c:pt idx="20">
                  <c:v>3.25</c:v>
                </c:pt>
                <c:pt idx="21">
                  <c:v>3.5</c:v>
                </c:pt>
                <c:pt idx="22">
                  <c:v>3.75</c:v>
                </c:pt>
                <c:pt idx="23">
                  <c:v>4</c:v>
                </c:pt>
                <c:pt idx="24">
                  <c:v>4.25</c:v>
                </c:pt>
                <c:pt idx="25">
                  <c:v>4.5</c:v>
                </c:pt>
                <c:pt idx="26">
                  <c:v>4.75</c:v>
                </c:pt>
                <c:pt idx="27">
                  <c:v>5</c:v>
                </c:pt>
                <c:pt idx="28">
                  <c:v>5.25</c:v>
                </c:pt>
                <c:pt idx="29">
                  <c:v>5.5</c:v>
                </c:pt>
              </c:numCache>
            </c:numRef>
          </c:xVal>
          <c:yVal>
            <c:numRef>
              <c:f>'BU90005GWZ-E2EVK-101'!$B$2:$AE$2</c:f>
              <c:numCache>
                <c:formatCode>#,##0.0</c:formatCode>
                <c:ptCount val="30"/>
                <c:pt idx="0">
                  <c:v>0</c:v>
                </c:pt>
                <c:pt idx="1">
                  <c:v>0.2</c:v>
                </c:pt>
                <c:pt idx="2">
                  <c:v>0.3</c:v>
                </c:pt>
                <c:pt idx="3">
                  <c:v>0.6</c:v>
                </c:pt>
                <c:pt idx="4">
                  <c:v>9.1</c:v>
                </c:pt>
                <c:pt idx="5">
                  <c:v>16.600000000000001</c:v>
                </c:pt>
                <c:pt idx="6">
                  <c:v>18.399999999999999</c:v>
                </c:pt>
                <c:pt idx="7">
                  <c:v>24.4</c:v>
                </c:pt>
                <c:pt idx="8">
                  <c:v>29.5</c:v>
                </c:pt>
                <c:pt idx="9">
                  <c:v>34.4</c:v>
                </c:pt>
                <c:pt idx="10">
                  <c:v>41.4</c:v>
                </c:pt>
                <c:pt idx="11">
                  <c:v>43.6</c:v>
                </c:pt>
                <c:pt idx="12">
                  <c:v>43.8</c:v>
                </c:pt>
                <c:pt idx="13">
                  <c:v>207.6</c:v>
                </c:pt>
                <c:pt idx="14">
                  <c:v>206.6</c:v>
                </c:pt>
                <c:pt idx="15">
                  <c:v>200</c:v>
                </c:pt>
                <c:pt idx="16">
                  <c:v>190</c:v>
                </c:pt>
                <c:pt idx="17">
                  <c:v>45.2</c:v>
                </c:pt>
                <c:pt idx="18">
                  <c:v>44.2</c:v>
                </c:pt>
                <c:pt idx="19">
                  <c:v>46.6</c:v>
                </c:pt>
                <c:pt idx="20">
                  <c:v>47.6</c:v>
                </c:pt>
                <c:pt idx="21">
                  <c:v>49</c:v>
                </c:pt>
                <c:pt idx="22">
                  <c:v>50.5</c:v>
                </c:pt>
                <c:pt idx="23">
                  <c:v>52.6</c:v>
                </c:pt>
                <c:pt idx="24">
                  <c:v>55</c:v>
                </c:pt>
                <c:pt idx="25">
                  <c:v>58</c:v>
                </c:pt>
                <c:pt idx="26">
                  <c:v>62</c:v>
                </c:pt>
                <c:pt idx="27">
                  <c:v>68</c:v>
                </c:pt>
                <c:pt idx="28">
                  <c:v>76</c:v>
                </c:pt>
                <c:pt idx="29">
                  <c:v>88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837248"/>
        <c:axId val="159805216"/>
      </c:scatterChart>
      <c:valAx>
        <c:axId val="159837248"/>
        <c:scaling>
          <c:orientation val="minMax"/>
          <c:max val="5.5"/>
          <c:min val="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/>
                  <a:t>VCC (V)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in"/>
        <c:tickLblPos val="nextTo"/>
        <c:txPr>
          <a:bodyPr/>
          <a:lstStyle/>
          <a:p>
            <a:pPr>
              <a:defRPr sz="1600" b="1" i="0" baseline="0"/>
            </a:pPr>
            <a:endParaRPr lang="en-US"/>
          </a:p>
        </c:txPr>
        <c:crossAx val="159805216"/>
        <c:crosses val="autoZero"/>
        <c:crossBetween val="midCat"/>
        <c:majorUnit val="0.5"/>
        <c:minorUnit val="0.1"/>
      </c:valAx>
      <c:valAx>
        <c:axId val="159805216"/>
        <c:scaling>
          <c:orientation val="minMax"/>
          <c:max val="25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/>
                  <a:t>ICC (uA)</a:t>
                </a:r>
              </a:p>
            </c:rich>
          </c:tx>
          <c:layout/>
          <c:overlay val="0"/>
        </c:title>
        <c:numFmt formatCode="#,##0.0" sourceLinked="1"/>
        <c:majorTickMark val="out"/>
        <c:minorTickMark val="in"/>
        <c:tickLblPos val="nextTo"/>
        <c:txPr>
          <a:bodyPr/>
          <a:lstStyle/>
          <a:p>
            <a:pPr>
              <a:defRPr sz="1600" b="1" i="0" baseline="0"/>
            </a:pPr>
            <a:endParaRPr lang="en-US"/>
          </a:p>
        </c:txPr>
        <c:crossAx val="159837248"/>
        <c:crosses val="autoZero"/>
        <c:crossBetween val="midCat"/>
        <c:majorUnit val="50"/>
        <c:minorUnit val="10"/>
      </c:valAx>
      <c:spPr>
        <a:ln>
          <a:noFill/>
        </a:ln>
      </c:spPr>
    </c:plotArea>
    <c:legend>
      <c:legendPos val="l"/>
      <c:legendEntry>
        <c:idx val="0"/>
        <c:txPr>
          <a:bodyPr/>
          <a:lstStyle/>
          <a:p>
            <a:pPr>
              <a:defRPr sz="1400" b="1"/>
            </a:pPr>
            <a:endParaRPr lang="en-US"/>
          </a:p>
        </c:txPr>
      </c:legendEntry>
      <c:layout/>
      <c:overlay val="0"/>
      <c:txPr>
        <a:bodyPr/>
        <a:lstStyle/>
        <a:p>
          <a:pPr>
            <a:defRPr b="1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v>ICC With P4SMA6.8A</c:v>
          </c:tx>
          <c:spPr>
            <a:ln w="25400">
              <a:solidFill>
                <a:sysClr val="windowText" lastClr="000000"/>
              </a:solidFill>
            </a:ln>
          </c:spPr>
          <c:marker>
            <c:symbol val="none"/>
          </c:marker>
          <c:xVal>
            <c:numRef>
              <c:f>'BU90005GWZ-E2EVK-101(2)'!$B$1:$AE$1</c:f>
              <c:numCache>
                <c:formatCode>General</c:formatCode>
                <c:ptCount val="30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</c:v>
                </c:pt>
                <c:pt idx="4">
                  <c:v>1</c:v>
                </c:pt>
                <c:pt idx="5">
                  <c:v>1.2</c:v>
                </c:pt>
                <c:pt idx="6">
                  <c:v>1.25</c:v>
                </c:pt>
                <c:pt idx="7">
                  <c:v>1.4</c:v>
                </c:pt>
                <c:pt idx="8">
                  <c:v>1.5</c:v>
                </c:pt>
                <c:pt idx="9">
                  <c:v>1.6</c:v>
                </c:pt>
                <c:pt idx="10">
                  <c:v>1.75</c:v>
                </c:pt>
                <c:pt idx="11">
                  <c:v>1.8</c:v>
                </c:pt>
                <c:pt idx="12">
                  <c:v>2</c:v>
                </c:pt>
                <c:pt idx="13">
                  <c:v>2.2000000000000002</c:v>
                </c:pt>
                <c:pt idx="14">
                  <c:v>2.25</c:v>
                </c:pt>
                <c:pt idx="15">
                  <c:v>2.4</c:v>
                </c:pt>
                <c:pt idx="16">
                  <c:v>2.5</c:v>
                </c:pt>
                <c:pt idx="17">
                  <c:v>2.6</c:v>
                </c:pt>
                <c:pt idx="18">
                  <c:v>2.75</c:v>
                </c:pt>
                <c:pt idx="19">
                  <c:v>3</c:v>
                </c:pt>
                <c:pt idx="20">
                  <c:v>3.25</c:v>
                </c:pt>
                <c:pt idx="21">
                  <c:v>3.5</c:v>
                </c:pt>
                <c:pt idx="22">
                  <c:v>3.75</c:v>
                </c:pt>
                <c:pt idx="23">
                  <c:v>4</c:v>
                </c:pt>
                <c:pt idx="24">
                  <c:v>4.25</c:v>
                </c:pt>
                <c:pt idx="25">
                  <c:v>4.5</c:v>
                </c:pt>
                <c:pt idx="26">
                  <c:v>4.75</c:v>
                </c:pt>
                <c:pt idx="27">
                  <c:v>5</c:v>
                </c:pt>
                <c:pt idx="28">
                  <c:v>5.25</c:v>
                </c:pt>
                <c:pt idx="29">
                  <c:v>5.5</c:v>
                </c:pt>
              </c:numCache>
            </c:numRef>
          </c:xVal>
          <c:yVal>
            <c:numRef>
              <c:f>'BU90005GWZ-E2EVK-101(2)'!$B$3:$AE$3</c:f>
              <c:numCache>
                <c:formatCode>#,##0.0</c:formatCode>
                <c:ptCount val="30"/>
                <c:pt idx="0">
                  <c:v>0</c:v>
                </c:pt>
                <c:pt idx="1">
                  <c:v>0.2</c:v>
                </c:pt>
                <c:pt idx="2">
                  <c:v>0.3</c:v>
                </c:pt>
                <c:pt idx="3">
                  <c:v>0.9</c:v>
                </c:pt>
                <c:pt idx="4">
                  <c:v>49</c:v>
                </c:pt>
                <c:pt idx="5">
                  <c:v>189</c:v>
                </c:pt>
                <c:pt idx="6">
                  <c:v>216</c:v>
                </c:pt>
                <c:pt idx="7">
                  <c:v>284</c:v>
                </c:pt>
                <c:pt idx="8">
                  <c:v>334</c:v>
                </c:pt>
                <c:pt idx="9">
                  <c:v>378</c:v>
                </c:pt>
                <c:pt idx="10">
                  <c:v>453</c:v>
                </c:pt>
                <c:pt idx="11">
                  <c:v>479</c:v>
                </c:pt>
                <c:pt idx="12">
                  <c:v>520</c:v>
                </c:pt>
                <c:pt idx="13">
                  <c:v>559</c:v>
                </c:pt>
                <c:pt idx="14">
                  <c:v>600</c:v>
                </c:pt>
                <c:pt idx="15">
                  <c:v>670</c:v>
                </c:pt>
                <c:pt idx="16">
                  <c:v>1020</c:v>
                </c:pt>
                <c:pt idx="17">
                  <c:v>1600</c:v>
                </c:pt>
                <c:pt idx="18">
                  <c:v>2420</c:v>
                </c:pt>
                <c:pt idx="19">
                  <c:v>3660</c:v>
                </c:pt>
                <c:pt idx="20">
                  <c:v>4470</c:v>
                </c:pt>
                <c:pt idx="21">
                  <c:v>4930</c:v>
                </c:pt>
                <c:pt idx="22">
                  <c:v>5410</c:v>
                </c:pt>
                <c:pt idx="23">
                  <c:v>5870</c:v>
                </c:pt>
                <c:pt idx="24">
                  <c:v>6310</c:v>
                </c:pt>
                <c:pt idx="25">
                  <c:v>6730</c:v>
                </c:pt>
                <c:pt idx="26">
                  <c:v>7150</c:v>
                </c:pt>
                <c:pt idx="27">
                  <c:v>7540</c:v>
                </c:pt>
                <c:pt idx="28">
                  <c:v>7970</c:v>
                </c:pt>
                <c:pt idx="29">
                  <c:v>8400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940432"/>
        <c:axId val="159944912"/>
      </c:scatterChart>
      <c:valAx>
        <c:axId val="159940432"/>
        <c:scaling>
          <c:orientation val="minMax"/>
          <c:max val="5.5"/>
          <c:min val="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/>
                  <a:t>VCC (V)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in"/>
        <c:tickLblPos val="nextTo"/>
        <c:txPr>
          <a:bodyPr/>
          <a:lstStyle/>
          <a:p>
            <a:pPr>
              <a:defRPr sz="1600" b="1" i="0" baseline="0"/>
            </a:pPr>
            <a:endParaRPr lang="en-US"/>
          </a:p>
        </c:txPr>
        <c:crossAx val="159944912"/>
        <c:crosses val="autoZero"/>
        <c:crossBetween val="midCat"/>
        <c:majorUnit val="0.5"/>
        <c:minorUnit val="0.1"/>
      </c:valAx>
      <c:valAx>
        <c:axId val="159944912"/>
        <c:scaling>
          <c:orientation val="minMax"/>
          <c:max val="850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/>
                  <a:t>ICC (uA)</a:t>
                </a:r>
              </a:p>
            </c:rich>
          </c:tx>
          <c:layout/>
          <c:overlay val="0"/>
        </c:title>
        <c:numFmt formatCode="#,##0.0" sourceLinked="1"/>
        <c:majorTickMark val="out"/>
        <c:minorTickMark val="in"/>
        <c:tickLblPos val="nextTo"/>
        <c:txPr>
          <a:bodyPr/>
          <a:lstStyle/>
          <a:p>
            <a:pPr>
              <a:defRPr sz="1600" b="1" i="0" baseline="0"/>
            </a:pPr>
            <a:endParaRPr lang="en-US"/>
          </a:p>
        </c:txPr>
        <c:crossAx val="159940432"/>
        <c:crosses val="autoZero"/>
        <c:crossBetween val="midCat"/>
        <c:majorUnit val="500"/>
        <c:minorUnit val="100"/>
      </c:valAx>
      <c:spPr>
        <a:ln>
          <a:noFill/>
        </a:ln>
      </c:spPr>
    </c:plotArea>
    <c:legend>
      <c:legendPos val="l"/>
      <c:layout/>
      <c:overlay val="0"/>
      <c:txPr>
        <a:bodyPr/>
        <a:lstStyle/>
        <a:p>
          <a:pPr>
            <a:defRPr sz="1400" b="1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v>Forced PFM Mode</c:v>
          </c:tx>
          <c:spPr>
            <a:ln w="31750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'BU90005GWZ-E2EVK-101(PFM)'!$D$3:$D$27</c:f>
              <c:numCache>
                <c:formatCode>General</c:formatCode>
                <c:ptCount val="25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10</c:v>
                </c:pt>
                <c:pt idx="7">
                  <c:v>15</c:v>
                </c:pt>
                <c:pt idx="8">
                  <c:v>20</c:v>
                </c:pt>
                <c:pt idx="9">
                  <c:v>25</c:v>
                </c:pt>
                <c:pt idx="10">
                  <c:v>30</c:v>
                </c:pt>
                <c:pt idx="11">
                  <c:v>35</c:v>
                </c:pt>
                <c:pt idx="12">
                  <c:v>40</c:v>
                </c:pt>
                <c:pt idx="13">
                  <c:v>45</c:v>
                </c:pt>
                <c:pt idx="14">
                  <c:v>50</c:v>
                </c:pt>
                <c:pt idx="15">
                  <c:v>55</c:v>
                </c:pt>
                <c:pt idx="16">
                  <c:v>60</c:v>
                </c:pt>
                <c:pt idx="17">
                  <c:v>65</c:v>
                </c:pt>
                <c:pt idx="18">
                  <c:v>70</c:v>
                </c:pt>
                <c:pt idx="19">
                  <c:v>75</c:v>
                </c:pt>
                <c:pt idx="20">
                  <c:v>80</c:v>
                </c:pt>
                <c:pt idx="21">
                  <c:v>85</c:v>
                </c:pt>
                <c:pt idx="22">
                  <c:v>90</c:v>
                </c:pt>
                <c:pt idx="23">
                  <c:v>95</c:v>
                </c:pt>
                <c:pt idx="24">
                  <c:v>100</c:v>
                </c:pt>
              </c:numCache>
            </c:numRef>
          </c:xVal>
          <c:yVal>
            <c:numRef>
              <c:f>'BU90005GWZ-E2EVK-101(PFM)'!$G$3:$G$27</c:f>
              <c:numCache>
                <c:formatCode>General</c:formatCode>
                <c:ptCount val="25"/>
                <c:pt idx="0">
                  <c:v>0</c:v>
                </c:pt>
                <c:pt idx="1">
                  <c:v>55.6</c:v>
                </c:pt>
                <c:pt idx="2">
                  <c:v>70</c:v>
                </c:pt>
                <c:pt idx="3">
                  <c:v>74.400000000000006</c:v>
                </c:pt>
                <c:pt idx="4">
                  <c:v>76</c:v>
                </c:pt>
                <c:pt idx="5">
                  <c:v>79.400000000000006</c:v>
                </c:pt>
                <c:pt idx="6">
                  <c:v>80.7</c:v>
                </c:pt>
                <c:pt idx="7">
                  <c:v>83.6</c:v>
                </c:pt>
                <c:pt idx="8">
                  <c:v>84.7</c:v>
                </c:pt>
                <c:pt idx="9">
                  <c:v>86.1</c:v>
                </c:pt>
                <c:pt idx="10">
                  <c:v>86.5</c:v>
                </c:pt>
                <c:pt idx="11">
                  <c:v>87.5</c:v>
                </c:pt>
                <c:pt idx="12">
                  <c:v>87.9</c:v>
                </c:pt>
                <c:pt idx="13">
                  <c:v>88.1</c:v>
                </c:pt>
                <c:pt idx="14">
                  <c:v>86.7</c:v>
                </c:pt>
                <c:pt idx="15">
                  <c:v>86.9</c:v>
                </c:pt>
                <c:pt idx="16">
                  <c:v>86.2</c:v>
                </c:pt>
                <c:pt idx="17">
                  <c:v>87.7</c:v>
                </c:pt>
                <c:pt idx="18">
                  <c:v>87.9</c:v>
                </c:pt>
                <c:pt idx="19">
                  <c:v>88</c:v>
                </c:pt>
                <c:pt idx="20">
                  <c:v>88.2</c:v>
                </c:pt>
                <c:pt idx="21">
                  <c:v>88.2</c:v>
                </c:pt>
                <c:pt idx="22">
                  <c:v>88.2</c:v>
                </c:pt>
                <c:pt idx="23">
                  <c:v>88.2</c:v>
                </c:pt>
                <c:pt idx="24">
                  <c:v>89.1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997968"/>
        <c:axId val="160044744"/>
      </c:scatterChart>
      <c:valAx>
        <c:axId val="159997968"/>
        <c:scaling>
          <c:orientation val="minMax"/>
          <c:max val="100"/>
          <c:min val="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/>
                  <a:t>I</a:t>
                </a:r>
                <a:r>
                  <a:rPr lang="en-US" sz="1400"/>
                  <a:t>OUT</a:t>
                </a:r>
                <a:r>
                  <a:rPr lang="en-US"/>
                  <a:t> (mA)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in"/>
        <c:tickLblPos val="nextTo"/>
        <c:txPr>
          <a:bodyPr/>
          <a:lstStyle/>
          <a:p>
            <a:pPr>
              <a:defRPr sz="1600" b="1" i="0" baseline="0"/>
            </a:pPr>
            <a:endParaRPr lang="en-US"/>
          </a:p>
        </c:txPr>
        <c:crossAx val="160044744"/>
        <c:crosses val="autoZero"/>
        <c:crossBetween val="midCat"/>
        <c:majorUnit val="10"/>
        <c:minorUnit val="1"/>
      </c:valAx>
      <c:valAx>
        <c:axId val="160044744"/>
        <c:scaling>
          <c:orientation val="minMax"/>
          <c:max val="10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/>
                  <a:t>Efficiency (%)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in"/>
        <c:tickLblPos val="nextTo"/>
        <c:txPr>
          <a:bodyPr/>
          <a:lstStyle/>
          <a:p>
            <a:pPr>
              <a:defRPr sz="1600" b="1" i="0" baseline="0"/>
            </a:pPr>
            <a:endParaRPr lang="en-US"/>
          </a:p>
        </c:txPr>
        <c:crossAx val="159997968"/>
        <c:crosses val="autoZero"/>
        <c:crossBetween val="midCat"/>
        <c:majorUnit val="10"/>
        <c:minorUnit val="2"/>
      </c:valAx>
      <c:spPr>
        <a:ln>
          <a:noFill/>
        </a:ln>
      </c:spPr>
    </c:plotArea>
    <c:plotVisOnly val="1"/>
    <c:dispBlanksAs val="gap"/>
    <c:showDLblsOverMax val="0"/>
  </c:chart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v>Forced PFM Mode</c:v>
          </c:tx>
          <c:spPr>
            <a:ln w="31750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'BU90005GWZ-E2EVK-101(PWM)'!$D$3:$D$28</c:f>
              <c:numCache>
                <c:formatCode>General</c:formatCode>
                <c:ptCount val="26"/>
                <c:pt idx="0">
                  <c:v>0</c:v>
                </c:pt>
                <c:pt idx="1">
                  <c:v>20</c:v>
                </c:pt>
                <c:pt idx="2">
                  <c:v>25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80</c:v>
                </c:pt>
                <c:pt idx="7">
                  <c:v>100</c:v>
                </c:pt>
                <c:pt idx="8">
                  <c:v>150</c:v>
                </c:pt>
                <c:pt idx="9">
                  <c:v>200</c:v>
                </c:pt>
                <c:pt idx="10">
                  <c:v>250</c:v>
                </c:pt>
                <c:pt idx="11">
                  <c:v>300</c:v>
                </c:pt>
                <c:pt idx="12">
                  <c:v>350</c:v>
                </c:pt>
                <c:pt idx="13">
                  <c:v>400</c:v>
                </c:pt>
                <c:pt idx="14">
                  <c:v>450</c:v>
                </c:pt>
                <c:pt idx="15">
                  <c:v>500</c:v>
                </c:pt>
                <c:pt idx="16">
                  <c:v>550</c:v>
                </c:pt>
                <c:pt idx="17">
                  <c:v>600</c:v>
                </c:pt>
                <c:pt idx="18">
                  <c:v>650</c:v>
                </c:pt>
                <c:pt idx="19">
                  <c:v>700</c:v>
                </c:pt>
                <c:pt idx="20">
                  <c:v>750</c:v>
                </c:pt>
                <c:pt idx="21">
                  <c:v>800</c:v>
                </c:pt>
                <c:pt idx="22">
                  <c:v>850</c:v>
                </c:pt>
                <c:pt idx="23">
                  <c:v>900</c:v>
                </c:pt>
                <c:pt idx="24">
                  <c:v>950</c:v>
                </c:pt>
                <c:pt idx="25">
                  <c:v>1000</c:v>
                </c:pt>
              </c:numCache>
            </c:numRef>
          </c:xVal>
          <c:yVal>
            <c:numRef>
              <c:f>'BU90005GWZ-E2EVK-101(PWM)'!$G$3:$G$28</c:f>
              <c:numCache>
                <c:formatCode>General</c:formatCode>
                <c:ptCount val="26"/>
                <c:pt idx="0">
                  <c:v>0</c:v>
                </c:pt>
                <c:pt idx="1">
                  <c:v>55.2</c:v>
                </c:pt>
                <c:pt idx="2">
                  <c:v>60.5</c:v>
                </c:pt>
                <c:pt idx="3">
                  <c:v>70.900000000000006</c:v>
                </c:pt>
                <c:pt idx="4">
                  <c:v>73.900000000000006</c:v>
                </c:pt>
                <c:pt idx="5">
                  <c:v>77.7</c:v>
                </c:pt>
                <c:pt idx="6">
                  <c:v>81.099999999999994</c:v>
                </c:pt>
                <c:pt idx="7">
                  <c:v>83.5</c:v>
                </c:pt>
                <c:pt idx="8">
                  <c:v>86.1</c:v>
                </c:pt>
                <c:pt idx="9">
                  <c:v>87.9</c:v>
                </c:pt>
                <c:pt idx="10">
                  <c:v>88.2</c:v>
                </c:pt>
                <c:pt idx="11">
                  <c:v>88.7</c:v>
                </c:pt>
                <c:pt idx="12">
                  <c:v>88.6</c:v>
                </c:pt>
                <c:pt idx="13">
                  <c:v>88.5</c:v>
                </c:pt>
                <c:pt idx="14">
                  <c:v>88.2</c:v>
                </c:pt>
                <c:pt idx="15">
                  <c:v>87.7</c:v>
                </c:pt>
                <c:pt idx="16">
                  <c:v>87.3</c:v>
                </c:pt>
                <c:pt idx="17">
                  <c:v>87</c:v>
                </c:pt>
                <c:pt idx="18">
                  <c:v>86.5</c:v>
                </c:pt>
                <c:pt idx="19">
                  <c:v>85.9</c:v>
                </c:pt>
                <c:pt idx="20">
                  <c:v>85.5</c:v>
                </c:pt>
                <c:pt idx="21">
                  <c:v>85</c:v>
                </c:pt>
                <c:pt idx="22">
                  <c:v>84</c:v>
                </c:pt>
                <c:pt idx="23">
                  <c:v>83.3</c:v>
                </c:pt>
                <c:pt idx="24">
                  <c:v>82.3</c:v>
                </c:pt>
                <c:pt idx="25">
                  <c:v>81.5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073712"/>
        <c:axId val="160086976"/>
      </c:scatterChart>
      <c:valAx>
        <c:axId val="160073712"/>
        <c:scaling>
          <c:orientation val="minMax"/>
          <c:max val="1000"/>
          <c:min val="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/>
                  <a:t>I</a:t>
                </a:r>
                <a:r>
                  <a:rPr lang="en-US" sz="1400"/>
                  <a:t>OUT</a:t>
                </a:r>
                <a:r>
                  <a:rPr lang="en-US"/>
                  <a:t> (mA)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in"/>
        <c:tickLblPos val="nextTo"/>
        <c:txPr>
          <a:bodyPr/>
          <a:lstStyle/>
          <a:p>
            <a:pPr>
              <a:defRPr sz="1600" b="1" i="0" baseline="0"/>
            </a:pPr>
            <a:endParaRPr lang="en-US"/>
          </a:p>
        </c:txPr>
        <c:crossAx val="160086976"/>
        <c:crosses val="autoZero"/>
        <c:crossBetween val="midCat"/>
        <c:majorUnit val="100"/>
        <c:minorUnit val="10"/>
      </c:valAx>
      <c:valAx>
        <c:axId val="160086976"/>
        <c:scaling>
          <c:orientation val="minMax"/>
          <c:max val="10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/>
                  <a:t>Efficiency (%)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in"/>
        <c:tickLblPos val="nextTo"/>
        <c:txPr>
          <a:bodyPr/>
          <a:lstStyle/>
          <a:p>
            <a:pPr>
              <a:defRPr sz="1600" b="1" i="0" baseline="0"/>
            </a:pPr>
            <a:endParaRPr lang="en-US"/>
          </a:p>
        </c:txPr>
        <c:crossAx val="160073712"/>
        <c:crosses val="autoZero"/>
        <c:crossBetween val="midCat"/>
        <c:majorUnit val="10"/>
        <c:minorUnit val="2"/>
      </c:valAx>
      <c:spPr>
        <a:ln>
          <a:noFill/>
        </a:ln>
      </c:spPr>
    </c:plotArea>
    <c:plotVisOnly val="1"/>
    <c:dispBlanksAs val="gap"/>
    <c:showDLblsOverMax val="0"/>
  </c:chart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20C8E-8E4A-7449-95A4-74879F852C96}" type="datetime1">
              <a:rPr lang="en-US" smtClean="0"/>
              <a:pPr/>
              <a:t>3/19/2014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09295-E1A5-744D-AF22-C8F111A394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944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 smtClean="0"/>
              <a:t>9/17/13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F8256-DCD7-F041-80C9-79D1937305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311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394-4BE0-CA49-8C9B-50F838956518}" type="datetime1">
              <a:rPr lang="en-US" smtClean="0"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90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DFB5-4495-1A40-A582-C70695C99E08}" type="datetime1">
              <a:rPr lang="en-US" smtClean="0"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94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FB20-AE7E-D74F-8397-3C8267272BB4}" type="datetime1">
              <a:rPr lang="en-US" smtClean="0"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7D392-1C2D-0D4C-9085-496590DF94D6}" type="datetime1">
              <a:rPr lang="en-US" smtClean="0"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18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2E9C2-9C0A-5B4D-BCA4-3979C49D3DDD}" type="datetime1">
              <a:rPr lang="en-US" smtClean="0"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6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58D7-56FE-FD4C-9F95-5225154E2265}" type="datetime1">
              <a:rPr lang="en-US" smtClean="0"/>
              <a:t>3/19/2014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84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3E46-0D4B-8548-9A7C-A6D740ACBD79}" type="datetime1">
              <a:rPr lang="en-US" smtClean="0"/>
              <a:t>3/19/2014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245D-82A2-3746-AB7E-445CE53AC312}" type="datetime1">
              <a:rPr lang="en-US" smtClean="0"/>
              <a:t>3/19/2014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91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BA72-A7E4-174D-827A-3E2C2C2C1830}" type="datetime1">
              <a:rPr lang="en-US" smtClean="0"/>
              <a:t>3/19/2014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7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90DD-1CB0-9442-92A9-4D7023A53447}" type="datetime1">
              <a:rPr lang="en-US" smtClean="0"/>
              <a:t>3/19/2014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1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FBD21-2028-F444-8BE0-D98C4A87151D}" type="datetime1">
              <a:rPr lang="en-US" smtClean="0"/>
              <a:t>3/19/2014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16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987B6-F4B7-324C-B520-10B73BB0C8BB}" type="datetime1">
              <a:rPr lang="en-US" smtClean="0"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PTH Solutions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8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A47-841A-6341-8EAE-CC54B7D6EC9A}" type="datetime1">
              <a:rPr lang="en-US" smtClean="0"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PTH Solutions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8640" y="2689650"/>
            <a:ext cx="1123474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i="1" dirty="0"/>
              <a:t>BU90005GWZ-E2EVK-101 </a:t>
            </a:r>
            <a:r>
              <a:rPr lang="en-US" sz="4400" b="1" i="1" dirty="0" smtClean="0"/>
              <a:t>Measurement </a:t>
            </a:r>
            <a:r>
              <a:rPr lang="en-US" sz="4400" b="1" i="1" dirty="0"/>
              <a:t>Report</a:t>
            </a:r>
          </a:p>
          <a:p>
            <a:r>
              <a:rPr lang="en-US" sz="2400" b="1" i="1" dirty="0" smtClean="0"/>
              <a:t>March 17th</a:t>
            </a:r>
            <a:r>
              <a:rPr lang="en-US" sz="2400" b="1" i="1" dirty="0"/>
              <a:t>, </a:t>
            </a:r>
            <a:r>
              <a:rPr lang="en-US" sz="2400" b="1" i="1" dirty="0" smtClean="0"/>
              <a:t>2014</a:t>
            </a:r>
            <a:endParaRPr lang="en-US" sz="2400" b="1" i="1" dirty="0"/>
          </a:p>
          <a:p>
            <a:r>
              <a:rPr lang="en-US" sz="2400" b="1" i="1" dirty="0"/>
              <a:t>Hosted by: </a:t>
            </a:r>
            <a:r>
              <a:rPr lang="en-US" sz="2400" b="1" i="1" dirty="0" err="1"/>
              <a:t>Xuan</a:t>
            </a:r>
            <a:r>
              <a:rPr lang="en-US" sz="2400" b="1" i="1" dirty="0"/>
              <a:t> Dang</a:t>
            </a:r>
          </a:p>
          <a:p>
            <a:endParaRPr lang="en-US" sz="2400" b="1" i="1" dirty="0"/>
          </a:p>
          <a:p>
            <a:endParaRPr lang="en-US" sz="2400" b="1" i="1" dirty="0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45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PTH Solutions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7485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6636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fr-FR" sz="2800" b="1" dirty="0"/>
              <a:t>Circuit Quiescent </a:t>
            </a:r>
            <a:r>
              <a:rPr lang="fr-FR" sz="2800" b="1" dirty="0" smtClean="0"/>
              <a:t>Current </a:t>
            </a:r>
            <a:r>
              <a:rPr lang="fr-FR" sz="2800" b="1" dirty="0"/>
              <a:t>Measurement</a:t>
            </a:r>
            <a:endParaRPr lang="en-US" sz="28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48640" y="2194561"/>
            <a:ext cx="4246098" cy="3956609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Test condition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0-5.5V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/>
              <a:t>Forced PFM Mode</a:t>
            </a:r>
            <a:endParaRPr lang="en-US" sz="2000" b="1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Room temperature 25</a:t>
            </a:r>
            <a:r>
              <a:rPr lang="en-US" sz="2000" baseline="30000" dirty="0" smtClean="0"/>
              <a:t>o</a:t>
            </a:r>
            <a:r>
              <a:rPr lang="en-US" sz="2000" dirty="0" smtClean="0"/>
              <a:t>C</a:t>
            </a: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6332627"/>
              </p:ext>
            </p:extLst>
          </p:nvPr>
        </p:nvGraphicFramePr>
        <p:xfrm>
          <a:off x="2377440" y="2194560"/>
          <a:ext cx="9144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2145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PTH Solutions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7485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7693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fr-FR" sz="2800" b="1" dirty="0"/>
              <a:t>Circuit Quiescent </a:t>
            </a:r>
            <a:r>
              <a:rPr lang="fr-FR" sz="2800" b="1" dirty="0" smtClean="0"/>
              <a:t>Current Measurement (cont.)</a:t>
            </a:r>
            <a:endParaRPr lang="en-US" sz="28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48640" y="2194561"/>
            <a:ext cx="4246098" cy="3956609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Test condition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0-5.5V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/>
              <a:t>Forced PWM </a:t>
            </a:r>
            <a:r>
              <a:rPr lang="en-US" sz="2000" b="1" dirty="0" smtClean="0"/>
              <a:t>Mode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Room temperature 25</a:t>
            </a:r>
            <a:r>
              <a:rPr lang="en-US" sz="2000" baseline="30000" dirty="0" smtClean="0"/>
              <a:t>o</a:t>
            </a:r>
            <a:r>
              <a:rPr lang="en-US" sz="2000" dirty="0" smtClean="0"/>
              <a:t>C</a:t>
            </a:r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3188698"/>
              </p:ext>
            </p:extLst>
          </p:nvPr>
        </p:nvGraphicFramePr>
        <p:xfrm>
          <a:off x="2377440" y="2194560"/>
          <a:ext cx="9144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2622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4442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2800" b="1" dirty="0"/>
              <a:t>Efficiency </a:t>
            </a:r>
            <a:r>
              <a:rPr lang="en-US" sz="2800" b="1" dirty="0" smtClean="0"/>
              <a:t>Measurements</a:t>
            </a:r>
            <a:endParaRPr lang="en-US" sz="28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48640" y="2194561"/>
            <a:ext cx="4246098" cy="3956609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Test condition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5V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OUT</a:t>
            </a:r>
            <a:r>
              <a:rPr lang="en-US" sz="2000" dirty="0" smtClean="0"/>
              <a:t> = 2.5V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/>
              <a:t>Forced PFM Mode</a:t>
            </a:r>
            <a:endParaRPr lang="en-US" sz="2000" b="1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Room temperature 25</a:t>
            </a:r>
            <a:r>
              <a:rPr lang="en-US" sz="2000" baseline="30000" dirty="0" smtClean="0"/>
              <a:t>o</a:t>
            </a:r>
            <a:r>
              <a:rPr lang="en-US" sz="2000" dirty="0" smtClean="0"/>
              <a:t>C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4153126"/>
              </p:ext>
            </p:extLst>
          </p:nvPr>
        </p:nvGraphicFramePr>
        <p:xfrm>
          <a:off x="4023360" y="2194560"/>
          <a:ext cx="7315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8487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5500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2800" b="1" dirty="0"/>
              <a:t>Efficiency </a:t>
            </a:r>
            <a:r>
              <a:rPr lang="en-US" sz="2800" b="1" dirty="0" smtClean="0"/>
              <a:t>Measurements (cont.)</a:t>
            </a:r>
            <a:endParaRPr lang="en-US" sz="28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48640" y="2194561"/>
            <a:ext cx="4246098" cy="3956609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Test condition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5V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OUT</a:t>
            </a:r>
            <a:r>
              <a:rPr lang="en-US" sz="2000" dirty="0" smtClean="0"/>
              <a:t> = 2.5V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/>
              <a:t>Forced PWM Mode</a:t>
            </a:r>
            <a:endParaRPr lang="en-US" sz="2000" b="1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Room temperature 25</a:t>
            </a:r>
            <a:r>
              <a:rPr lang="en-US" sz="2000" baseline="30000" dirty="0" smtClean="0"/>
              <a:t>o</a:t>
            </a:r>
            <a:r>
              <a:rPr lang="en-US" sz="2000" dirty="0" smtClean="0"/>
              <a:t>C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9405612"/>
              </p:ext>
            </p:extLst>
          </p:nvPr>
        </p:nvGraphicFramePr>
        <p:xfrm>
          <a:off x="4023360" y="2194560"/>
          <a:ext cx="7315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8807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1" y="2194560"/>
            <a:ext cx="5334744" cy="381053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5247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2800" b="1" dirty="0"/>
              <a:t>Load Response </a:t>
            </a:r>
            <a:r>
              <a:rPr lang="en-US" sz="2800" b="1" dirty="0" smtClean="0"/>
              <a:t>Measurements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2222496"/>
            <a:ext cx="5699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Load response characteristic</a:t>
            </a:r>
          </a:p>
          <a:p>
            <a:r>
              <a:rPr lang="en-US" sz="2400" dirty="0" smtClean="0"/>
              <a:t>(V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=5V, V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=2.5V, I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=0 </a:t>
            </a:r>
            <a:r>
              <a:rPr lang="en-US" sz="2400" dirty="0" smtClean="0">
                <a:sym typeface="Wingdings" panose="05000000000000000000" pitchFamily="2" charset="2"/>
              </a:rPr>
              <a:t> 100mA</a:t>
            </a:r>
            <a:r>
              <a:rPr lang="en-US" sz="2400" dirty="0">
                <a:sym typeface="Wingdings" panose="05000000000000000000" pitchFamily="2" charset="2"/>
              </a:rPr>
              <a:t>, </a:t>
            </a:r>
            <a:r>
              <a:rPr lang="en-US" sz="2400" b="1" dirty="0" smtClean="0">
                <a:sym typeface="Wingdings" panose="05000000000000000000" pitchFamily="2" charset="2"/>
              </a:rPr>
              <a:t>Forced PFM Mode</a:t>
            </a:r>
            <a:r>
              <a:rPr lang="en-US" sz="2400" dirty="0" smtClean="0">
                <a:sym typeface="Wingdings" panose="05000000000000000000" pitchFamily="2" charset="2"/>
              </a:rPr>
              <a:t>)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8976733" y="3165146"/>
            <a:ext cx="228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20mV/Div. (AC)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76733" y="4099825"/>
            <a:ext cx="228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100mA/Div. (DC)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39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1" y="2194560"/>
            <a:ext cx="5334744" cy="381053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6304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2800" b="1" dirty="0"/>
              <a:t>Load Response </a:t>
            </a:r>
            <a:r>
              <a:rPr lang="en-US" sz="2800" b="1" dirty="0" smtClean="0"/>
              <a:t>Measurements (cont.)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2222496"/>
            <a:ext cx="5699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Load response characteristic</a:t>
            </a:r>
          </a:p>
          <a:p>
            <a:r>
              <a:rPr lang="en-US" sz="2400" dirty="0"/>
              <a:t>(V</a:t>
            </a:r>
            <a:r>
              <a:rPr lang="en-US" sz="2400" baseline="-25000" dirty="0"/>
              <a:t>IN</a:t>
            </a:r>
            <a:r>
              <a:rPr lang="en-US" sz="2400" dirty="0"/>
              <a:t>=5V, </a:t>
            </a:r>
            <a:r>
              <a:rPr lang="en-US" sz="2400" dirty="0" smtClean="0"/>
              <a:t>V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=2.5V</a:t>
            </a:r>
            <a:r>
              <a:rPr lang="en-US" sz="2400" dirty="0"/>
              <a:t>, </a:t>
            </a:r>
            <a:r>
              <a:rPr lang="en-US" sz="2400" dirty="0" smtClean="0"/>
              <a:t>I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=100mA </a:t>
            </a:r>
            <a:r>
              <a:rPr lang="en-US" sz="2400" dirty="0" smtClean="0">
                <a:sym typeface="Wingdings" panose="05000000000000000000" pitchFamily="2" charset="2"/>
              </a:rPr>
              <a:t> 0, </a:t>
            </a:r>
            <a:r>
              <a:rPr lang="en-US" sz="2400" b="1" dirty="0" smtClean="0">
                <a:sym typeface="Wingdings" panose="05000000000000000000" pitchFamily="2" charset="2"/>
              </a:rPr>
              <a:t>Forced PFM Mode</a:t>
            </a:r>
            <a:r>
              <a:rPr lang="en-US" sz="2400" dirty="0" smtClean="0">
                <a:sym typeface="Wingdings" panose="05000000000000000000" pitchFamily="2" charset="2"/>
              </a:rPr>
              <a:t>)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711647" y="3156298"/>
            <a:ext cx="226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20mV/Div. (AC)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11647" y="4095130"/>
            <a:ext cx="226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100mA/Div. (DC)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18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1" y="2194562"/>
            <a:ext cx="5334744" cy="381053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6304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2800" b="1" dirty="0"/>
              <a:t>Load Response </a:t>
            </a:r>
            <a:r>
              <a:rPr lang="en-US" sz="2800" b="1" dirty="0" smtClean="0"/>
              <a:t>Measurements (cont.)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2222496"/>
            <a:ext cx="5699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Load response characteristic</a:t>
            </a:r>
          </a:p>
          <a:p>
            <a:r>
              <a:rPr lang="en-US" sz="2400" dirty="0"/>
              <a:t>(V</a:t>
            </a:r>
            <a:r>
              <a:rPr lang="en-US" sz="2400" baseline="-25000" dirty="0"/>
              <a:t>IN</a:t>
            </a:r>
            <a:r>
              <a:rPr lang="en-US" sz="2400" dirty="0"/>
              <a:t>=5V, </a:t>
            </a:r>
            <a:r>
              <a:rPr lang="en-US" sz="2400" dirty="0" smtClean="0"/>
              <a:t>V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=2.5V</a:t>
            </a:r>
            <a:r>
              <a:rPr lang="en-US" sz="2400" dirty="0"/>
              <a:t>, I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=0 </a:t>
            </a:r>
            <a:r>
              <a:rPr lang="en-US" sz="2400" dirty="0" smtClean="0">
                <a:sym typeface="Wingdings" panose="05000000000000000000" pitchFamily="2" charset="2"/>
              </a:rPr>
              <a:t> 1A, </a:t>
            </a:r>
            <a:r>
              <a:rPr lang="en-US" sz="2400" b="1" dirty="0" smtClean="0">
                <a:sym typeface="Wingdings" panose="05000000000000000000" pitchFamily="2" charset="2"/>
              </a:rPr>
              <a:t>Forced PWM Mode</a:t>
            </a:r>
            <a:r>
              <a:rPr lang="en-US" sz="2400" dirty="0" smtClean="0">
                <a:sym typeface="Wingdings" panose="05000000000000000000" pitchFamily="2" charset="2"/>
              </a:rPr>
              <a:t>)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695493" y="2804512"/>
            <a:ext cx="2324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20mV/Div. (AC)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95493" y="4491738"/>
            <a:ext cx="2324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0.5A/Div. (DC)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21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1" y="2194562"/>
            <a:ext cx="5334744" cy="381053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6304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2800" b="1" dirty="0"/>
              <a:t>Load Response </a:t>
            </a:r>
            <a:r>
              <a:rPr lang="en-US" sz="2800" b="1" dirty="0" smtClean="0"/>
              <a:t>Measurements (cont.)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2222496"/>
            <a:ext cx="5699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Load response characteristic</a:t>
            </a:r>
          </a:p>
          <a:p>
            <a:r>
              <a:rPr lang="en-US" sz="2400" dirty="0"/>
              <a:t>(V</a:t>
            </a:r>
            <a:r>
              <a:rPr lang="en-US" sz="2400" baseline="-25000" dirty="0"/>
              <a:t>IN</a:t>
            </a:r>
            <a:r>
              <a:rPr lang="en-US" sz="2400" dirty="0"/>
              <a:t>=5V, </a:t>
            </a:r>
            <a:r>
              <a:rPr lang="en-US" sz="2400" dirty="0" smtClean="0"/>
              <a:t>V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=2.5V</a:t>
            </a:r>
            <a:r>
              <a:rPr lang="en-US" sz="2400" dirty="0"/>
              <a:t>, I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=1A </a:t>
            </a:r>
            <a:r>
              <a:rPr lang="en-US" sz="2400" dirty="0" smtClean="0">
                <a:sym typeface="Wingdings" panose="05000000000000000000" pitchFamily="2" charset="2"/>
              </a:rPr>
              <a:t> 0, </a:t>
            </a:r>
            <a:r>
              <a:rPr lang="en-US" sz="2400" b="1" dirty="0" smtClean="0">
                <a:sym typeface="Wingdings" panose="05000000000000000000" pitchFamily="2" charset="2"/>
              </a:rPr>
              <a:t>Forced PWM Mode</a:t>
            </a:r>
            <a:r>
              <a:rPr lang="en-US" sz="2400" dirty="0" smtClean="0">
                <a:sym typeface="Wingdings" panose="05000000000000000000" pitchFamily="2" charset="2"/>
              </a:rPr>
              <a:t>)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9103882" y="2760970"/>
            <a:ext cx="2166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20mV/Div. (AC)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03882" y="4483880"/>
            <a:ext cx="2166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0.5A/Div. (DC)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08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5476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sz="2800" b="1" dirty="0"/>
              <a:t>Ripple Response Measurements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2222496"/>
            <a:ext cx="5699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 </a:t>
            </a:r>
            <a:r>
              <a:rPr lang="en-US" sz="2400" dirty="0"/>
              <a:t>Ripple </a:t>
            </a:r>
            <a:r>
              <a:rPr lang="en-US" sz="2400" dirty="0" smtClean="0"/>
              <a:t>voltage</a:t>
            </a:r>
          </a:p>
          <a:p>
            <a:r>
              <a:rPr lang="en-US" sz="2400" dirty="0" smtClean="0"/>
              <a:t>(V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=5V</a:t>
            </a:r>
            <a:r>
              <a:rPr lang="en-US" sz="2400" dirty="0"/>
              <a:t>, </a:t>
            </a:r>
            <a:r>
              <a:rPr lang="en-US" sz="2400" dirty="0" smtClean="0"/>
              <a:t>V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=2.5V</a:t>
            </a:r>
            <a:r>
              <a:rPr lang="en-US" sz="2400" dirty="0"/>
              <a:t>, </a:t>
            </a:r>
            <a:r>
              <a:rPr lang="en-US" sz="2400" dirty="0" smtClean="0"/>
              <a:t>I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=10mA, </a:t>
            </a:r>
            <a:r>
              <a:rPr lang="en-US" sz="2400" b="1" dirty="0" smtClean="0">
                <a:sym typeface="Wingdings" panose="05000000000000000000" pitchFamily="2" charset="2"/>
              </a:rPr>
              <a:t>Forced PFM </a:t>
            </a:r>
            <a:r>
              <a:rPr lang="en-US" sz="2400" b="1" dirty="0">
                <a:sym typeface="Wingdings" panose="05000000000000000000" pitchFamily="2" charset="2"/>
              </a:rPr>
              <a:t>Mode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1" y="2194562"/>
            <a:ext cx="5334744" cy="381053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672635" y="3775666"/>
            <a:ext cx="230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SW</a:t>
            </a:r>
            <a:r>
              <a:rPr lang="en-US" b="1" dirty="0" smtClean="0">
                <a:solidFill>
                  <a:schemeClr val="bg1"/>
                </a:solidFill>
              </a:rPr>
              <a:t> 2V/Div. (DC)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72635" y="5001326"/>
            <a:ext cx="230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20mV/Div. (AC)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54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6534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sz="2800" b="1" dirty="0"/>
              <a:t>Ripple Response </a:t>
            </a:r>
            <a:r>
              <a:rPr lang="en-US" sz="2800" b="1" dirty="0" smtClean="0"/>
              <a:t>Measurements (cont.)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2222496"/>
            <a:ext cx="5699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 </a:t>
            </a:r>
            <a:r>
              <a:rPr lang="en-US" sz="2400" dirty="0"/>
              <a:t>Ripple </a:t>
            </a:r>
            <a:r>
              <a:rPr lang="en-US" sz="2400" dirty="0" smtClean="0"/>
              <a:t>voltage</a:t>
            </a:r>
          </a:p>
          <a:p>
            <a:r>
              <a:rPr lang="en-US" sz="2400" dirty="0" smtClean="0"/>
              <a:t>(V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=5V</a:t>
            </a:r>
            <a:r>
              <a:rPr lang="en-US" sz="2400" dirty="0"/>
              <a:t>, </a:t>
            </a:r>
            <a:r>
              <a:rPr lang="en-US" sz="2400" dirty="0" smtClean="0"/>
              <a:t>V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=2.5V</a:t>
            </a:r>
            <a:r>
              <a:rPr lang="en-US" sz="2400" dirty="0"/>
              <a:t>, </a:t>
            </a:r>
            <a:r>
              <a:rPr lang="en-US" sz="2400" dirty="0" smtClean="0"/>
              <a:t>I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=100mA, </a:t>
            </a:r>
            <a:r>
              <a:rPr lang="en-US" sz="2400" b="1" dirty="0" smtClean="0">
                <a:sym typeface="Wingdings" panose="05000000000000000000" pitchFamily="2" charset="2"/>
              </a:rPr>
              <a:t>Forced PFM Mode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0" y="2194561"/>
            <a:ext cx="5334000" cy="381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689580" y="3761363"/>
            <a:ext cx="230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SW</a:t>
            </a:r>
            <a:r>
              <a:rPr lang="en-US" b="1" dirty="0" smtClean="0">
                <a:solidFill>
                  <a:schemeClr val="bg1"/>
                </a:solidFill>
              </a:rPr>
              <a:t> 2V/Div. (DC)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76360" y="4130695"/>
            <a:ext cx="230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20mV/Div. (AC)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05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476585"/>
            <a:ext cx="2328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Equipment list</a:t>
            </a:r>
            <a:endParaRPr lang="en-US" sz="28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48639" y="2025226"/>
            <a:ext cx="9013050" cy="4375572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Regulated DC Power Supply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QJE QJ3005XE (0-30V/5A)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Multimeter: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Fluke 87V True RMS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Fluke 106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Oscilloscope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Rigol DS1102E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Electronic Load</a:t>
            </a:r>
            <a:endParaRPr lang="en-US" sz="2000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B&amp;K BK8500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Current probe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RP1001C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785" y="1738195"/>
            <a:ext cx="6476372" cy="364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9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6534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sz="2800" b="1" dirty="0"/>
              <a:t>Ripple Response </a:t>
            </a:r>
            <a:r>
              <a:rPr lang="en-US" sz="2800" b="1" dirty="0" smtClean="0"/>
              <a:t>Measurements (cont.)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2222496"/>
            <a:ext cx="5699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 </a:t>
            </a:r>
            <a:r>
              <a:rPr lang="en-US" sz="2400" dirty="0"/>
              <a:t>Ripple </a:t>
            </a:r>
            <a:r>
              <a:rPr lang="en-US" sz="2400" dirty="0" smtClean="0"/>
              <a:t>voltage</a:t>
            </a:r>
          </a:p>
          <a:p>
            <a:r>
              <a:rPr lang="en-US" sz="2400" dirty="0" smtClean="0"/>
              <a:t>(V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=5V</a:t>
            </a:r>
            <a:r>
              <a:rPr lang="en-US" sz="2400" dirty="0"/>
              <a:t>, </a:t>
            </a:r>
            <a:r>
              <a:rPr lang="en-US" sz="2400" dirty="0" smtClean="0"/>
              <a:t>V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=2.5V</a:t>
            </a:r>
            <a:r>
              <a:rPr lang="en-US" sz="2400" dirty="0"/>
              <a:t>, </a:t>
            </a:r>
            <a:r>
              <a:rPr lang="en-US" sz="2400" dirty="0" smtClean="0"/>
              <a:t>I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=0A, </a:t>
            </a:r>
            <a:r>
              <a:rPr lang="en-US" sz="2400" b="1" dirty="0" smtClean="0">
                <a:sym typeface="Wingdings" panose="05000000000000000000" pitchFamily="2" charset="2"/>
              </a:rPr>
              <a:t>Forced PWM Mode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0" y="2194561"/>
            <a:ext cx="5334000" cy="381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686496" y="3757547"/>
            <a:ext cx="2289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SW</a:t>
            </a:r>
            <a:r>
              <a:rPr lang="en-US" b="1" dirty="0" smtClean="0">
                <a:solidFill>
                  <a:schemeClr val="bg1"/>
                </a:solidFill>
              </a:rPr>
              <a:t> 2V/Div. (DC)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01011" y="4983786"/>
            <a:ext cx="228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10mV/Div. (AC)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80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6534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sz="2800" b="1" dirty="0"/>
              <a:t>Ripple Response </a:t>
            </a:r>
            <a:r>
              <a:rPr lang="en-US" sz="2800" b="1" dirty="0" smtClean="0"/>
              <a:t>Measurements (cont.)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2222496"/>
            <a:ext cx="5699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 </a:t>
            </a:r>
            <a:r>
              <a:rPr lang="en-US" sz="2400" dirty="0"/>
              <a:t>Ripple </a:t>
            </a:r>
            <a:r>
              <a:rPr lang="en-US" sz="2400" dirty="0" smtClean="0"/>
              <a:t>voltage</a:t>
            </a:r>
          </a:p>
          <a:p>
            <a:r>
              <a:rPr lang="en-US" sz="2400" dirty="0" smtClean="0"/>
              <a:t>(V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=5V</a:t>
            </a:r>
            <a:r>
              <a:rPr lang="en-US" sz="2400" dirty="0"/>
              <a:t>, </a:t>
            </a:r>
            <a:r>
              <a:rPr lang="en-US" sz="2400" dirty="0" smtClean="0"/>
              <a:t>V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=2.5V</a:t>
            </a:r>
            <a:r>
              <a:rPr lang="en-US" sz="2400" dirty="0"/>
              <a:t>, </a:t>
            </a:r>
            <a:r>
              <a:rPr lang="en-US" sz="2400" dirty="0" smtClean="0"/>
              <a:t>I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=1A, </a:t>
            </a:r>
            <a:r>
              <a:rPr lang="en-US" sz="2400" b="1" dirty="0" smtClean="0">
                <a:sym typeface="Wingdings" panose="05000000000000000000" pitchFamily="2" charset="2"/>
              </a:rPr>
              <a:t>Forced PWM Mode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0" y="2194561"/>
            <a:ext cx="5334000" cy="381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686496" y="3757547"/>
            <a:ext cx="2289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SW</a:t>
            </a:r>
            <a:r>
              <a:rPr lang="en-US" b="1" dirty="0" smtClean="0">
                <a:solidFill>
                  <a:schemeClr val="bg1"/>
                </a:solidFill>
              </a:rPr>
              <a:t> 2V/Div. (DC)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01011" y="4983786"/>
            <a:ext cx="228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10mV/Div. (AC)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35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6057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sz="2800" b="1" dirty="0"/>
              <a:t>Input Voltage Ripple Measurements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2222496"/>
            <a:ext cx="5699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 </a:t>
            </a:r>
            <a:r>
              <a:rPr lang="en-US" sz="2400" dirty="0"/>
              <a:t>Ripple </a:t>
            </a:r>
            <a:r>
              <a:rPr lang="en-US" sz="2400" dirty="0" smtClean="0"/>
              <a:t>voltage</a:t>
            </a:r>
          </a:p>
          <a:p>
            <a:r>
              <a:rPr lang="en-US" sz="2400" dirty="0" smtClean="0"/>
              <a:t>(V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=5V</a:t>
            </a:r>
            <a:r>
              <a:rPr lang="en-US" sz="2400" dirty="0"/>
              <a:t>, </a:t>
            </a:r>
            <a:r>
              <a:rPr lang="en-US" sz="2400" dirty="0" smtClean="0"/>
              <a:t>V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=2.5V</a:t>
            </a:r>
            <a:r>
              <a:rPr lang="en-US" sz="2400" dirty="0"/>
              <a:t>, </a:t>
            </a:r>
            <a:r>
              <a:rPr lang="en-US" sz="2400" dirty="0" smtClean="0"/>
              <a:t>C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=4.7uF + 0.1uF, I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=0A, </a:t>
            </a:r>
            <a:r>
              <a:rPr lang="en-US" sz="2400" b="1" dirty="0" smtClean="0">
                <a:sym typeface="Wingdings" panose="05000000000000000000" pitchFamily="2" charset="2"/>
              </a:rPr>
              <a:t>Forced PFM Mode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0" y="2194561"/>
            <a:ext cx="5334000" cy="3810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686495" y="3616681"/>
            <a:ext cx="228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IN</a:t>
            </a:r>
            <a:r>
              <a:rPr lang="en-US" b="1" dirty="0" smtClean="0">
                <a:solidFill>
                  <a:schemeClr val="bg1"/>
                </a:solidFill>
              </a:rPr>
              <a:t> 20mV/Div. (AC)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93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7114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sz="2800" b="1" dirty="0"/>
              <a:t>Input Voltage Ripple </a:t>
            </a:r>
            <a:r>
              <a:rPr lang="en-US" sz="2800" b="1" dirty="0" smtClean="0"/>
              <a:t>Measurements (cont.)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2222496"/>
            <a:ext cx="5699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 </a:t>
            </a:r>
            <a:r>
              <a:rPr lang="en-US" sz="2400" dirty="0"/>
              <a:t>Ripple </a:t>
            </a:r>
            <a:r>
              <a:rPr lang="en-US" sz="2400" dirty="0" smtClean="0"/>
              <a:t>voltage</a:t>
            </a:r>
          </a:p>
          <a:p>
            <a:r>
              <a:rPr lang="en-US" sz="2400" dirty="0" smtClean="0"/>
              <a:t>(V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=5V</a:t>
            </a:r>
            <a:r>
              <a:rPr lang="en-US" sz="2400" dirty="0"/>
              <a:t>, </a:t>
            </a:r>
            <a:r>
              <a:rPr lang="en-US" sz="2400" dirty="0" smtClean="0"/>
              <a:t>V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=2.5V</a:t>
            </a:r>
            <a:r>
              <a:rPr lang="en-US" sz="2400" dirty="0"/>
              <a:t>, </a:t>
            </a:r>
            <a:r>
              <a:rPr lang="en-US" sz="2400" dirty="0" smtClean="0"/>
              <a:t>C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=4.7uF + 0.1uF, I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=1A, </a:t>
            </a:r>
            <a:r>
              <a:rPr lang="en-US" sz="2400" b="1" dirty="0" smtClean="0">
                <a:sym typeface="Wingdings" panose="05000000000000000000" pitchFamily="2" charset="2"/>
              </a:rPr>
              <a:t>Forced PFM Mode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0" y="2194561"/>
            <a:ext cx="5334000" cy="3810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686495" y="2931641"/>
            <a:ext cx="228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IN</a:t>
            </a:r>
            <a:r>
              <a:rPr lang="en-US" b="1" dirty="0" smtClean="0">
                <a:solidFill>
                  <a:schemeClr val="bg1"/>
                </a:solidFill>
              </a:rPr>
              <a:t> 20mV/Div. (AC)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68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7114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sz="2800" b="1" dirty="0"/>
              <a:t>Input Voltage Ripple </a:t>
            </a:r>
            <a:r>
              <a:rPr lang="en-US" sz="2800" b="1" dirty="0" smtClean="0"/>
              <a:t>Measurements (cont.)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2222496"/>
            <a:ext cx="5699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 </a:t>
            </a:r>
            <a:r>
              <a:rPr lang="en-US" sz="2400" dirty="0"/>
              <a:t>Ripple </a:t>
            </a:r>
            <a:r>
              <a:rPr lang="en-US" sz="2400" dirty="0" smtClean="0"/>
              <a:t>voltage</a:t>
            </a:r>
          </a:p>
          <a:p>
            <a:r>
              <a:rPr lang="en-US" sz="2400" dirty="0" smtClean="0"/>
              <a:t>(V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=5V</a:t>
            </a:r>
            <a:r>
              <a:rPr lang="en-US" sz="2400" dirty="0"/>
              <a:t>, </a:t>
            </a:r>
            <a:r>
              <a:rPr lang="en-US" sz="2400" dirty="0" smtClean="0"/>
              <a:t>V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=2.5V</a:t>
            </a:r>
            <a:r>
              <a:rPr lang="en-US" sz="2400" dirty="0"/>
              <a:t>, </a:t>
            </a:r>
            <a:r>
              <a:rPr lang="en-US" sz="2400" dirty="0" smtClean="0"/>
              <a:t>C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=4.7uF + 0.1uF, I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=0A, </a:t>
            </a:r>
            <a:r>
              <a:rPr lang="en-US" sz="2400" b="1" dirty="0" smtClean="0">
                <a:sym typeface="Wingdings" panose="05000000000000000000" pitchFamily="2" charset="2"/>
              </a:rPr>
              <a:t>Forced PWM </a:t>
            </a:r>
            <a:r>
              <a:rPr lang="en-US" sz="2400" b="1" dirty="0">
                <a:sym typeface="Wingdings" panose="05000000000000000000" pitchFamily="2" charset="2"/>
              </a:rPr>
              <a:t>Mode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0" y="2194561"/>
            <a:ext cx="5334000" cy="3810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686494" y="3300973"/>
            <a:ext cx="228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IN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20mV/Div</a:t>
            </a:r>
            <a:r>
              <a:rPr lang="en-US" b="1" dirty="0" smtClean="0">
                <a:solidFill>
                  <a:schemeClr val="bg1"/>
                </a:solidFill>
              </a:rPr>
              <a:t>. (AC)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54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7114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sz="2800" b="1" dirty="0"/>
              <a:t>Input Voltage Ripple </a:t>
            </a:r>
            <a:r>
              <a:rPr lang="en-US" sz="2800" b="1" dirty="0" smtClean="0"/>
              <a:t>Measurements (cont.)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2222496"/>
            <a:ext cx="5699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 </a:t>
            </a:r>
            <a:r>
              <a:rPr lang="en-US" sz="2400" dirty="0"/>
              <a:t>Ripple </a:t>
            </a:r>
            <a:r>
              <a:rPr lang="en-US" sz="2400" dirty="0" smtClean="0"/>
              <a:t>voltage</a:t>
            </a:r>
          </a:p>
          <a:p>
            <a:r>
              <a:rPr lang="en-US" sz="2400" dirty="0" smtClean="0"/>
              <a:t>(V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=5V</a:t>
            </a:r>
            <a:r>
              <a:rPr lang="en-US" sz="2400" dirty="0"/>
              <a:t>, </a:t>
            </a:r>
            <a:r>
              <a:rPr lang="en-US" sz="2400" dirty="0" smtClean="0"/>
              <a:t>V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=2.5V</a:t>
            </a:r>
            <a:r>
              <a:rPr lang="en-US" sz="2400" dirty="0"/>
              <a:t>, </a:t>
            </a:r>
            <a:r>
              <a:rPr lang="en-US" sz="2400" dirty="0" smtClean="0"/>
              <a:t>C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=4.7uF + 0.1uF, I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=1A, </a:t>
            </a:r>
            <a:r>
              <a:rPr lang="en-US" sz="2400" b="1" dirty="0" smtClean="0">
                <a:sym typeface="Wingdings" panose="05000000000000000000" pitchFamily="2" charset="2"/>
              </a:rPr>
              <a:t>Forced PWM </a:t>
            </a:r>
            <a:r>
              <a:rPr lang="en-US" sz="2400" b="1" dirty="0">
                <a:sym typeface="Wingdings" panose="05000000000000000000" pitchFamily="2" charset="2"/>
              </a:rPr>
              <a:t>Mode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0" y="2194561"/>
            <a:ext cx="5334000" cy="3810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686493" y="2895230"/>
            <a:ext cx="228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IN</a:t>
            </a:r>
            <a:r>
              <a:rPr lang="en-US" b="1" dirty="0" smtClean="0">
                <a:solidFill>
                  <a:schemeClr val="bg1"/>
                </a:solidFill>
              </a:rPr>
              <a:t> 50mV/Div. (AC)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44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3030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Functional </a:t>
            </a:r>
            <a:r>
              <a:rPr lang="en-US" sz="2800" b="1" dirty="0" smtClean="0"/>
              <a:t>Test</a:t>
            </a:r>
            <a:endParaRPr lang="en-US" sz="28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48640" y="2194561"/>
            <a:ext cx="11033760" cy="3956609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Test </a:t>
            </a:r>
            <a:r>
              <a:rPr lang="en-US" sz="2000" dirty="0" smtClean="0"/>
              <a:t>case 1 procedure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Turn </a:t>
            </a:r>
            <a:r>
              <a:rPr lang="en-US" sz="2000" dirty="0" smtClean="0"/>
              <a:t>on </a:t>
            </a:r>
            <a:r>
              <a:rPr lang="en-US" sz="2000" dirty="0"/>
              <a:t>the DC </a:t>
            </a:r>
            <a:r>
              <a:rPr lang="en-US" sz="2000" dirty="0" smtClean="0"/>
              <a:t>Supply. Set </a:t>
            </a:r>
            <a:r>
              <a:rPr lang="en-US" sz="2000" dirty="0"/>
              <a:t>output of </a:t>
            </a:r>
            <a:r>
              <a:rPr lang="en-US" sz="2000" dirty="0" smtClean="0"/>
              <a:t>the DC </a:t>
            </a:r>
            <a:r>
              <a:rPr lang="en-US" sz="2000" dirty="0"/>
              <a:t>Supply in range from </a:t>
            </a:r>
            <a:r>
              <a:rPr lang="en-US" sz="2000" dirty="0" smtClean="0">
                <a:solidFill>
                  <a:srgbClr val="FF0000"/>
                </a:solidFill>
              </a:rPr>
              <a:t>2.3V </a:t>
            </a:r>
            <a:r>
              <a:rPr lang="en-US" sz="2000" dirty="0">
                <a:solidFill>
                  <a:srgbClr val="FF0000"/>
                </a:solidFill>
              </a:rPr>
              <a:t>to </a:t>
            </a:r>
            <a:r>
              <a:rPr lang="en-US" sz="2000" dirty="0" smtClean="0">
                <a:solidFill>
                  <a:srgbClr val="FF0000"/>
                </a:solidFill>
              </a:rPr>
              <a:t>5.5V</a:t>
            </a:r>
            <a:r>
              <a:rPr lang="en-US" sz="2000" dirty="0" smtClean="0"/>
              <a:t>.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Turn off </a:t>
            </a:r>
            <a:r>
              <a:rPr lang="en-US" sz="2000" dirty="0"/>
              <a:t>the DC </a:t>
            </a:r>
            <a:r>
              <a:rPr lang="en-US" sz="2000" dirty="0" smtClean="0"/>
              <a:t>Supply. </a:t>
            </a:r>
            <a:r>
              <a:rPr lang="en-US" sz="2000" dirty="0"/>
              <a:t>Connect </a:t>
            </a:r>
            <a:r>
              <a:rPr lang="en-US" sz="2000" dirty="0" smtClean="0"/>
              <a:t>DC Supply to: [+]V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(TP1) and [-]GND(TP2).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/>
              <a:t>Set position of J2 header(Pin2 connect to Pin3) to select the IC operation mode is </a:t>
            </a:r>
            <a:r>
              <a:rPr lang="en-US" sz="2000" dirty="0" smtClean="0">
                <a:solidFill>
                  <a:srgbClr val="FF0000"/>
                </a:solidFill>
              </a:rPr>
              <a:t>Forced PFM</a:t>
            </a:r>
            <a:r>
              <a:rPr lang="en-US" sz="2000" dirty="0" smtClean="0"/>
              <a:t>.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/>
              <a:t>Connect Electronic Load to: [+]V</a:t>
            </a:r>
            <a:r>
              <a:rPr lang="en-US" sz="2000" baseline="-25000" dirty="0" smtClean="0"/>
              <a:t>OUT</a:t>
            </a:r>
            <a:r>
              <a:rPr lang="en-US" sz="2000" dirty="0" smtClean="0"/>
              <a:t>(TP3) and [-]GND(TP4). Power </a:t>
            </a:r>
            <a:r>
              <a:rPr lang="en-US" sz="2000" dirty="0"/>
              <a:t>on Electronic </a:t>
            </a:r>
            <a:r>
              <a:rPr lang="en-US" sz="2000" dirty="0" smtClean="0"/>
              <a:t>Load, set input </a:t>
            </a:r>
            <a:r>
              <a:rPr lang="en-US" sz="2000" dirty="0"/>
              <a:t>of Electronic Load </a:t>
            </a:r>
            <a:r>
              <a:rPr lang="en-US" sz="2000" dirty="0" smtClean="0"/>
              <a:t> to </a:t>
            </a:r>
            <a:r>
              <a:rPr lang="en-US" sz="2000" dirty="0" smtClean="0">
                <a:solidFill>
                  <a:srgbClr val="FF0000"/>
                </a:solidFill>
              </a:rPr>
              <a:t>100mA</a:t>
            </a:r>
            <a:r>
              <a:rPr lang="en-US" sz="2000" dirty="0" smtClean="0"/>
              <a:t> and don’t turn on load.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/>
              <a:t>Move J1 header to turn EN on.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/>
              <a:t>Turn on the DC Supply.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/>
              <a:t>Turn on load.</a:t>
            </a:r>
            <a:endParaRPr lang="en-US" sz="20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Result: 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</a:rPr>
              <a:t>V</a:t>
            </a:r>
            <a:r>
              <a:rPr lang="en-US" sz="2000" baseline="-25000" dirty="0">
                <a:solidFill>
                  <a:srgbClr val="FF0000"/>
                </a:solidFill>
              </a:rPr>
              <a:t>IN</a:t>
            </a:r>
            <a:r>
              <a:rPr lang="en-US" sz="2000" dirty="0">
                <a:solidFill>
                  <a:srgbClr val="FF0000"/>
                </a:solidFill>
              </a:rPr>
              <a:t>=2.3V to 2.5V, </a:t>
            </a:r>
            <a:r>
              <a:rPr lang="en-US" sz="2000" dirty="0" smtClean="0">
                <a:solidFill>
                  <a:srgbClr val="FF0000"/>
                </a:solidFill>
              </a:rPr>
              <a:t>V</a:t>
            </a:r>
            <a:r>
              <a:rPr lang="en-US" sz="2000" baseline="-25000" dirty="0" smtClean="0">
                <a:solidFill>
                  <a:srgbClr val="FF0000"/>
                </a:solidFill>
              </a:rPr>
              <a:t>OUT</a:t>
            </a:r>
            <a:r>
              <a:rPr lang="en-US" sz="2000" dirty="0" smtClean="0">
                <a:solidFill>
                  <a:srgbClr val="FF0000"/>
                </a:solidFill>
              </a:rPr>
              <a:t>=2.25V </a:t>
            </a:r>
            <a:r>
              <a:rPr lang="en-US" sz="2000" dirty="0">
                <a:solidFill>
                  <a:srgbClr val="FF0000"/>
                </a:solidFill>
              </a:rPr>
              <a:t>to </a:t>
            </a:r>
            <a:r>
              <a:rPr lang="en-US" sz="2000" dirty="0" smtClean="0">
                <a:solidFill>
                  <a:srgbClr val="FF0000"/>
                </a:solidFill>
              </a:rPr>
              <a:t>2.45V  </a:t>
            </a:r>
            <a:r>
              <a:rPr lang="en-US" sz="2000" dirty="0" smtClean="0"/>
              <a:t>| 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=2.5V to 5.5V, V</a:t>
            </a:r>
            <a:r>
              <a:rPr lang="en-US" sz="2000" baseline="-25000" dirty="0" smtClean="0"/>
              <a:t>OUT</a:t>
            </a:r>
            <a:r>
              <a:rPr lang="en-US" sz="2000" dirty="0" smtClean="0"/>
              <a:t>=2.45V to 2.515V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2000" dirty="0" smtClean="0"/>
              <a:t>Follow datasheet, Output </a:t>
            </a:r>
            <a:r>
              <a:rPr lang="en-US" sz="2000" dirty="0"/>
              <a:t>voltage </a:t>
            </a:r>
            <a:r>
              <a:rPr lang="en-US" sz="2000" dirty="0" smtClean="0"/>
              <a:t>accuracy is -2%/+3% (-0.05V/+0.075V).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2000" dirty="0"/>
              <a:t>Test </a:t>
            </a:r>
            <a:r>
              <a:rPr lang="en-US" sz="2000" dirty="0" smtClean="0"/>
              <a:t>passed.</a:t>
            </a:r>
          </a:p>
        </p:txBody>
      </p:sp>
    </p:spTree>
    <p:extLst>
      <p:ext uri="{BB962C8B-B14F-4D97-AF65-F5344CB8AC3E}">
        <p14:creationId xmlns:p14="http://schemas.microsoft.com/office/powerpoint/2010/main" val="409934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3999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Functional </a:t>
            </a:r>
            <a:r>
              <a:rPr lang="en-US" sz="2800" b="1" dirty="0" smtClean="0"/>
              <a:t>Test (cont.)</a:t>
            </a:r>
            <a:endParaRPr lang="en-US" sz="28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48640" y="2194561"/>
            <a:ext cx="11033760" cy="3956609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Test </a:t>
            </a:r>
            <a:r>
              <a:rPr lang="en-US" sz="2000" dirty="0" smtClean="0"/>
              <a:t>case 2 procedure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Turn on the DC Supply. Set output of the DC Supply in range from </a:t>
            </a:r>
            <a:r>
              <a:rPr lang="en-US" sz="2000" dirty="0" smtClean="0">
                <a:solidFill>
                  <a:srgbClr val="FF0000"/>
                </a:solidFill>
              </a:rPr>
              <a:t>2.3V </a:t>
            </a:r>
            <a:r>
              <a:rPr lang="en-US" sz="2000" dirty="0">
                <a:solidFill>
                  <a:srgbClr val="FF0000"/>
                </a:solidFill>
              </a:rPr>
              <a:t>to 5.5V</a:t>
            </a:r>
            <a:r>
              <a:rPr lang="en-US" sz="2000" dirty="0"/>
              <a:t>.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Turn off the DC Supply. Connect DC Supply to: [+]V</a:t>
            </a:r>
            <a:r>
              <a:rPr lang="en-US" sz="2000" baseline="-25000" dirty="0"/>
              <a:t>IN</a:t>
            </a:r>
            <a:r>
              <a:rPr lang="en-US" sz="2000" dirty="0"/>
              <a:t>(TP1) and [-]GND(TP2).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Set position of J2 header(Pin2 connect to </a:t>
            </a:r>
            <a:r>
              <a:rPr lang="en-US" sz="2000" dirty="0" smtClean="0"/>
              <a:t>Pin1) </a:t>
            </a:r>
            <a:r>
              <a:rPr lang="en-US" sz="2000" dirty="0"/>
              <a:t>to select the IC operation mode is </a:t>
            </a:r>
            <a:r>
              <a:rPr lang="en-US" sz="2000" dirty="0">
                <a:solidFill>
                  <a:srgbClr val="FF0000"/>
                </a:solidFill>
              </a:rPr>
              <a:t>Forced </a:t>
            </a:r>
            <a:r>
              <a:rPr lang="en-US" sz="2000" dirty="0" smtClean="0">
                <a:solidFill>
                  <a:srgbClr val="FF0000"/>
                </a:solidFill>
              </a:rPr>
              <a:t>PWM</a:t>
            </a:r>
            <a:r>
              <a:rPr lang="en-US" sz="2000" dirty="0"/>
              <a:t>.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Connect Electronic Load to: [+]V</a:t>
            </a:r>
            <a:r>
              <a:rPr lang="en-US" sz="2000" baseline="-25000" dirty="0"/>
              <a:t>OUT</a:t>
            </a:r>
            <a:r>
              <a:rPr lang="en-US" sz="2000" dirty="0"/>
              <a:t>(TP3) and [-]GND(TP4). Power on Electronic Load, set input of Electronic Load  to </a:t>
            </a:r>
            <a:r>
              <a:rPr lang="en-US" sz="2000" dirty="0" smtClean="0">
                <a:solidFill>
                  <a:srgbClr val="FF0000"/>
                </a:solidFill>
              </a:rPr>
              <a:t>1A</a:t>
            </a:r>
            <a:r>
              <a:rPr lang="en-US" sz="2000" dirty="0" smtClean="0"/>
              <a:t> </a:t>
            </a:r>
            <a:r>
              <a:rPr lang="en-US" sz="2000" dirty="0"/>
              <a:t>and don’t turn on load.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Move J1 header to turn EN on.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Turn on the DC Supply.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Turn on load.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Result: 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V</a:t>
            </a:r>
            <a:r>
              <a:rPr lang="en-US" sz="2000" baseline="-25000" dirty="0" smtClean="0">
                <a:solidFill>
                  <a:srgbClr val="FF0000"/>
                </a:solidFill>
              </a:rPr>
              <a:t>IN</a:t>
            </a:r>
            <a:r>
              <a:rPr lang="en-US" sz="2000" dirty="0" smtClean="0">
                <a:solidFill>
                  <a:srgbClr val="FF0000"/>
                </a:solidFill>
              </a:rPr>
              <a:t>=2.3V </a:t>
            </a:r>
            <a:r>
              <a:rPr lang="en-US" sz="2000" dirty="0">
                <a:solidFill>
                  <a:srgbClr val="FF0000"/>
                </a:solidFill>
              </a:rPr>
              <a:t>to </a:t>
            </a:r>
            <a:r>
              <a:rPr lang="en-US" sz="2000" dirty="0" smtClean="0">
                <a:solidFill>
                  <a:srgbClr val="FF0000"/>
                </a:solidFill>
              </a:rPr>
              <a:t>3V, </a:t>
            </a:r>
            <a:r>
              <a:rPr lang="en-US" sz="2000" dirty="0">
                <a:solidFill>
                  <a:srgbClr val="FF0000"/>
                </a:solidFill>
              </a:rPr>
              <a:t>V</a:t>
            </a:r>
            <a:r>
              <a:rPr lang="en-US" sz="2000" baseline="-25000" dirty="0">
                <a:solidFill>
                  <a:srgbClr val="FF0000"/>
                </a:solidFill>
              </a:rPr>
              <a:t>OUT</a:t>
            </a:r>
            <a:r>
              <a:rPr lang="en-US" sz="2000" dirty="0">
                <a:solidFill>
                  <a:srgbClr val="FF0000"/>
                </a:solidFill>
              </a:rPr>
              <a:t>=</a:t>
            </a:r>
            <a:r>
              <a:rPr lang="en-US" sz="2000" dirty="0" smtClean="0">
                <a:solidFill>
                  <a:srgbClr val="FF0000"/>
                </a:solidFill>
              </a:rPr>
              <a:t> 1.6V to 2.49V </a:t>
            </a:r>
            <a:r>
              <a:rPr lang="en-US" sz="2000" dirty="0" smtClean="0"/>
              <a:t>| 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=3V to 5.5V, V</a:t>
            </a:r>
            <a:r>
              <a:rPr lang="en-US" sz="2000" baseline="-25000" dirty="0" smtClean="0"/>
              <a:t>OUT</a:t>
            </a:r>
            <a:r>
              <a:rPr lang="en-US" sz="2000" dirty="0" smtClean="0"/>
              <a:t>=2.49V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2000" dirty="0" smtClean="0"/>
              <a:t>Follow datasheet, Output </a:t>
            </a:r>
            <a:r>
              <a:rPr lang="en-US" sz="2000" dirty="0"/>
              <a:t>voltage </a:t>
            </a:r>
            <a:r>
              <a:rPr lang="en-US" sz="2000" dirty="0" smtClean="0"/>
              <a:t>accuracy </a:t>
            </a:r>
            <a:r>
              <a:rPr lang="en-US" sz="2000" dirty="0"/>
              <a:t>is ±2% (±</a:t>
            </a:r>
            <a:r>
              <a:rPr lang="en-US" sz="2000" dirty="0" smtClean="0"/>
              <a:t>0.05V).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2000" dirty="0"/>
              <a:t>Test </a:t>
            </a:r>
            <a:r>
              <a:rPr lang="en-US" sz="2000" dirty="0" smtClean="0"/>
              <a:t>passed.</a:t>
            </a:r>
          </a:p>
        </p:txBody>
      </p:sp>
    </p:spTree>
    <p:extLst>
      <p:ext uri="{BB962C8B-B14F-4D97-AF65-F5344CB8AC3E}">
        <p14:creationId xmlns:p14="http://schemas.microsoft.com/office/powerpoint/2010/main" val="257980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3999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Functional </a:t>
            </a:r>
            <a:r>
              <a:rPr lang="en-US" sz="2800" b="1" dirty="0" smtClean="0"/>
              <a:t>Test (cont.)</a:t>
            </a:r>
            <a:endParaRPr lang="en-US" sz="28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48640" y="2194561"/>
            <a:ext cx="10904220" cy="3956609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Test </a:t>
            </a:r>
            <a:r>
              <a:rPr lang="en-US" sz="2000" dirty="0" smtClean="0"/>
              <a:t>case 3 procedure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After implement test case 1, the IC operate properly.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Move J1 header to turn EN off.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Move J1 header to turn EN on.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Result: 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 = 5V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OUT</a:t>
            </a:r>
            <a:r>
              <a:rPr lang="en-US" sz="2000" dirty="0" smtClean="0"/>
              <a:t> = 2.5V/100mA (in Forced PFM Mode)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2000" dirty="0"/>
              <a:t>Test passed.</a:t>
            </a:r>
          </a:p>
        </p:txBody>
      </p:sp>
    </p:spTree>
    <p:extLst>
      <p:ext uri="{BB962C8B-B14F-4D97-AF65-F5344CB8AC3E}">
        <p14:creationId xmlns:p14="http://schemas.microsoft.com/office/powerpoint/2010/main" val="55838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3999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Functional </a:t>
            </a:r>
            <a:r>
              <a:rPr lang="en-US" sz="2800" b="1" dirty="0" smtClean="0"/>
              <a:t>Test (cont.)</a:t>
            </a:r>
            <a:endParaRPr lang="en-US" sz="28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48641" y="2194561"/>
            <a:ext cx="5772149" cy="3956609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Test </a:t>
            </a:r>
            <a:r>
              <a:rPr lang="en-US" sz="2000" dirty="0" smtClean="0"/>
              <a:t>case 4 procedure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After implement test case </a:t>
            </a:r>
            <a:r>
              <a:rPr lang="en-US" sz="2000" dirty="0" smtClean="0"/>
              <a:t>2, </a:t>
            </a:r>
            <a:r>
              <a:rPr lang="en-US" sz="2000" dirty="0"/>
              <a:t>the IC operate properly.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Move J1 header to turn EN off.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Move J1 header to turn EN on.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Result: 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 = 5V.</a:t>
            </a:r>
            <a:endParaRPr lang="en-US" sz="2000" dirty="0"/>
          </a:p>
          <a:p>
            <a:pPr indent="0">
              <a:spcBef>
                <a:spcPts val="0"/>
              </a:spcBef>
              <a:buNone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OUT</a:t>
            </a:r>
            <a:r>
              <a:rPr lang="en-US" sz="2000" dirty="0" smtClean="0"/>
              <a:t> = 0.26V/1A (in Forced PWM Mode)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Test failed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0" y="2194560"/>
            <a:ext cx="5334000" cy="3810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843352" y="2793206"/>
            <a:ext cx="226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0.5A/Div. (DC)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43352" y="4093964"/>
            <a:ext cx="226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100mV/Div. (DC)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71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3999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Functional </a:t>
            </a:r>
            <a:r>
              <a:rPr lang="en-US" sz="2800" b="1" dirty="0" smtClean="0"/>
              <a:t>Test (cont.)</a:t>
            </a:r>
            <a:endParaRPr lang="en-US" sz="28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48640" y="2194561"/>
            <a:ext cx="11033760" cy="3956609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Test </a:t>
            </a:r>
            <a:r>
              <a:rPr lang="en-US" sz="2000" dirty="0" smtClean="0"/>
              <a:t>case 5 procedure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After implement test case 1, the IC operate properly.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Turn </a:t>
            </a:r>
            <a:r>
              <a:rPr lang="en-US" sz="2000" dirty="0" smtClean="0"/>
              <a:t>off load</a:t>
            </a:r>
            <a:r>
              <a:rPr lang="en-US" sz="2000" dirty="0"/>
              <a:t>.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/>
              <a:t>Turn on load.</a:t>
            </a:r>
            <a:endParaRPr lang="en-US" sz="20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Result: 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=5V</a:t>
            </a:r>
            <a:r>
              <a:rPr lang="en-US" sz="2000" dirty="0"/>
              <a:t>, I</a:t>
            </a:r>
            <a:r>
              <a:rPr lang="en-US" sz="2000" baseline="-25000" dirty="0"/>
              <a:t>OUT</a:t>
            </a:r>
            <a:r>
              <a:rPr lang="en-US" sz="2000" dirty="0"/>
              <a:t>=100mA, </a:t>
            </a:r>
            <a:r>
              <a:rPr lang="en-US" sz="2000" dirty="0" smtClean="0"/>
              <a:t>V</a:t>
            </a:r>
            <a:r>
              <a:rPr lang="en-US" sz="2000" baseline="-25000" dirty="0" smtClean="0"/>
              <a:t>OUT</a:t>
            </a:r>
            <a:r>
              <a:rPr lang="en-US" sz="2000" dirty="0" smtClean="0"/>
              <a:t>=2.5V</a:t>
            </a:r>
            <a:endParaRPr lang="en-US" sz="2000" dirty="0"/>
          </a:p>
          <a:p>
            <a:pPr indent="0">
              <a:spcBef>
                <a:spcPts val="0"/>
              </a:spcBef>
              <a:buNone/>
            </a:pPr>
            <a:r>
              <a:rPr lang="en-US" sz="2000" dirty="0" smtClean="0"/>
              <a:t>Test </a:t>
            </a:r>
            <a:r>
              <a:rPr lang="en-US" sz="2000" dirty="0"/>
              <a:t>passed.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513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3999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Functional </a:t>
            </a:r>
            <a:r>
              <a:rPr lang="en-US" sz="2800" b="1" dirty="0" smtClean="0"/>
              <a:t>Test (cont.)</a:t>
            </a:r>
            <a:endParaRPr lang="en-US" sz="28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48640" y="2194561"/>
            <a:ext cx="11033760" cy="3956609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Test </a:t>
            </a:r>
            <a:r>
              <a:rPr lang="en-US" sz="2000" dirty="0" smtClean="0"/>
              <a:t>case 6 procedure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After implement test case </a:t>
            </a:r>
            <a:r>
              <a:rPr lang="en-US" sz="2000" dirty="0" smtClean="0"/>
              <a:t>2, </a:t>
            </a:r>
            <a:r>
              <a:rPr lang="en-US" sz="2000" dirty="0"/>
              <a:t>the IC operate properly.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Turn </a:t>
            </a:r>
            <a:r>
              <a:rPr lang="en-US" sz="2000" dirty="0" smtClean="0"/>
              <a:t>off load</a:t>
            </a:r>
            <a:r>
              <a:rPr lang="en-US" sz="2000" dirty="0"/>
              <a:t>.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/>
              <a:t>Turn on load.</a:t>
            </a:r>
            <a:endParaRPr lang="en-US" sz="20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Result: 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=5V</a:t>
            </a:r>
            <a:r>
              <a:rPr lang="en-US" sz="2000" dirty="0"/>
              <a:t>, </a:t>
            </a:r>
            <a:r>
              <a:rPr lang="en-US" sz="2000" dirty="0" smtClean="0"/>
              <a:t>I</a:t>
            </a:r>
            <a:r>
              <a:rPr lang="en-US" sz="2000" baseline="-25000" dirty="0" smtClean="0"/>
              <a:t>OUT</a:t>
            </a:r>
            <a:r>
              <a:rPr lang="en-US" sz="2000" dirty="0" smtClean="0"/>
              <a:t>=1A</a:t>
            </a:r>
            <a:r>
              <a:rPr lang="en-US" sz="2000"/>
              <a:t>, </a:t>
            </a:r>
            <a:r>
              <a:rPr lang="en-US" sz="2000" smtClean="0"/>
              <a:t>V</a:t>
            </a:r>
            <a:r>
              <a:rPr lang="en-US" sz="2000" baseline="-25000" smtClean="0"/>
              <a:t>OUT</a:t>
            </a:r>
            <a:r>
              <a:rPr lang="en-US" sz="2000" smtClean="0"/>
              <a:t>=2.48V</a:t>
            </a:r>
            <a:endParaRPr lang="en-US" sz="2000" dirty="0"/>
          </a:p>
          <a:p>
            <a:pPr indent="0">
              <a:spcBef>
                <a:spcPts val="0"/>
              </a:spcBef>
              <a:buNone/>
            </a:pPr>
            <a:r>
              <a:rPr lang="en-US" sz="2000" dirty="0" smtClean="0"/>
              <a:t>Test </a:t>
            </a:r>
            <a:r>
              <a:rPr lang="en-US" sz="2000" dirty="0"/>
              <a:t>passed.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25817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1" y="2194560"/>
            <a:ext cx="5334744" cy="381053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7485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335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b="1" dirty="0"/>
              <a:t>Hot </a:t>
            </a:r>
            <a:r>
              <a:rPr lang="en-US" sz="2800" b="1" dirty="0" smtClean="0"/>
              <a:t>Plugging Test</a:t>
            </a:r>
            <a:endParaRPr lang="en-US" sz="28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48640" y="2194561"/>
            <a:ext cx="5760720" cy="3956609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Test condition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5.5V</a:t>
            </a:r>
            <a:endParaRPr lang="en-US" sz="2000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I</a:t>
            </a:r>
            <a:r>
              <a:rPr lang="en-US" sz="2000" baseline="-25000" dirty="0" smtClean="0"/>
              <a:t>OUT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1A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With original diode D1</a:t>
            </a:r>
            <a:r>
              <a:rPr lang="en-US" sz="2000" dirty="0"/>
              <a:t>: P4SMA6.8A</a:t>
            </a:r>
            <a:endParaRPr lang="en-US" sz="2000" baseline="-25000" dirty="0" smtClean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Result:</a:t>
            </a:r>
          </a:p>
          <a:p>
            <a:pPr marL="7429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I</a:t>
            </a:r>
            <a:r>
              <a:rPr lang="en-US" sz="2000" baseline="-25000" dirty="0" smtClean="0"/>
              <a:t>IN_PEAK</a:t>
            </a:r>
            <a:r>
              <a:rPr lang="en-US" sz="2000" dirty="0" smtClean="0"/>
              <a:t>= 13.9A</a:t>
            </a:r>
          </a:p>
          <a:p>
            <a:pPr marL="7429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 </a:t>
            </a:r>
            <a:r>
              <a:rPr lang="en-US" sz="2000" dirty="0"/>
              <a:t>peak transient voltage (in both </a:t>
            </a:r>
            <a:r>
              <a:rPr lang="en-US" sz="2000" dirty="0" smtClean="0"/>
              <a:t>modes) is 7.76V &gt; </a:t>
            </a:r>
            <a:r>
              <a:rPr lang="en-US" sz="2000" dirty="0"/>
              <a:t>V</a:t>
            </a:r>
            <a:r>
              <a:rPr lang="en-US" sz="2000" baseline="-25000" dirty="0"/>
              <a:t>IN</a:t>
            </a:r>
            <a:r>
              <a:rPr lang="en-US" sz="2000" dirty="0"/>
              <a:t> </a:t>
            </a:r>
            <a:r>
              <a:rPr lang="en-US" sz="2000" dirty="0" smtClean="0"/>
              <a:t>Maximum Rating (7V)</a:t>
            </a:r>
          </a:p>
          <a:p>
            <a:pPr marL="7429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The IC still operate properly after 100+ testing time.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8216662" y="3374567"/>
            <a:ext cx="226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IN</a:t>
            </a:r>
            <a:r>
              <a:rPr lang="en-US" b="1" dirty="0" smtClean="0">
                <a:solidFill>
                  <a:schemeClr val="bg1"/>
                </a:solidFill>
              </a:rPr>
              <a:t> 2V/Div. (DC)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16662" y="4375778"/>
            <a:ext cx="226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</a:t>
            </a:r>
            <a:r>
              <a:rPr lang="en-US" b="1" baseline="-25000" dirty="0" smtClean="0">
                <a:solidFill>
                  <a:schemeClr val="bg1"/>
                </a:solidFill>
              </a:rPr>
              <a:t>IN</a:t>
            </a:r>
            <a:r>
              <a:rPr lang="en-US" b="1" dirty="0" smtClean="0">
                <a:solidFill>
                  <a:schemeClr val="bg1"/>
                </a:solidFill>
              </a:rPr>
              <a:t> 3A/Div. (AC)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70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1191</Words>
  <Application>Microsoft Office PowerPoint</Application>
  <PresentationFormat>Widescreen</PresentationFormat>
  <Paragraphs>247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2013-08-16T09:24:03Z</dcterms:created>
  <dcterms:modified xsi:type="dcterms:W3CDTF">2014-03-19T07:14:01Z</dcterms:modified>
</cp:coreProperties>
</file>