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9" r:id="rId2"/>
    <p:sldId id="328" r:id="rId3"/>
    <p:sldId id="354" r:id="rId4"/>
    <p:sldId id="360" r:id="rId5"/>
    <p:sldId id="353" r:id="rId6"/>
    <p:sldId id="352" r:id="rId7"/>
    <p:sldId id="355" r:id="rId8"/>
    <p:sldId id="361" r:id="rId9"/>
    <p:sldId id="331" r:id="rId10"/>
    <p:sldId id="332" r:id="rId11"/>
    <p:sldId id="346" r:id="rId12"/>
    <p:sldId id="333" r:id="rId13"/>
    <p:sldId id="334" r:id="rId14"/>
    <p:sldId id="347" r:id="rId15"/>
    <p:sldId id="348" r:id="rId16"/>
    <p:sldId id="349" r:id="rId17"/>
    <p:sldId id="336" r:id="rId18"/>
    <p:sldId id="350" r:id="rId19"/>
    <p:sldId id="351" r:id="rId20"/>
    <p:sldId id="356" r:id="rId21"/>
    <p:sldId id="357" r:id="rId22"/>
    <p:sldId id="3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3" autoAdjust="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5_Chameleon-BU90006GWZ-E2EVK-101\Measurement\20140318\BU90006GWZ-E2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5_Chameleon-BU90006GWZ-E2EVK-101\Measurement\20140318\BU90006GWZ-E2EVK-101_Circuit_Quiescent_Current_Measuremen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AL_BOARDS\15_Chameleon-BU90006GWZ-E2EVK-101\Measurement\20140318\BU90006GWZ-E2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ICC With P4SMA6.8A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'BU90006GWZ-E2EVK-101'!$B$1:$AG$1</c:f>
              <c:numCache>
                <c:formatCode>0.00</c:formatCode>
                <c:ptCount val="3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2.6</c:v>
                </c:pt>
                <c:pt idx="12">
                  <c:v>2.75</c:v>
                </c:pt>
                <c:pt idx="13">
                  <c:v>2.8</c:v>
                </c:pt>
                <c:pt idx="14">
                  <c:v>2.9</c:v>
                </c:pt>
                <c:pt idx="15">
                  <c:v>2.95</c:v>
                </c:pt>
                <c:pt idx="16">
                  <c:v>3</c:v>
                </c:pt>
                <c:pt idx="17">
                  <c:v>3.0179999999999998</c:v>
                </c:pt>
                <c:pt idx="18">
                  <c:v>3.03</c:v>
                </c:pt>
                <c:pt idx="19">
                  <c:v>3.05</c:v>
                </c:pt>
                <c:pt idx="20">
                  <c:v>3.1</c:v>
                </c:pt>
                <c:pt idx="21">
                  <c:v>3.2</c:v>
                </c:pt>
                <c:pt idx="22">
                  <c:v>3.25</c:v>
                </c:pt>
                <c:pt idx="23">
                  <c:v>3.5</c:v>
                </c:pt>
                <c:pt idx="24">
                  <c:v>3.75</c:v>
                </c:pt>
                <c:pt idx="25">
                  <c:v>4</c:v>
                </c:pt>
                <c:pt idx="26">
                  <c:v>4.25</c:v>
                </c:pt>
                <c:pt idx="27">
                  <c:v>4.5</c:v>
                </c:pt>
                <c:pt idx="28">
                  <c:v>4.75</c:v>
                </c:pt>
                <c:pt idx="29">
                  <c:v>5</c:v>
                </c:pt>
                <c:pt idx="30">
                  <c:v>5.25</c:v>
                </c:pt>
                <c:pt idx="31">
                  <c:v>5.5</c:v>
                </c:pt>
              </c:numCache>
            </c:numRef>
          </c:xVal>
          <c:yVal>
            <c:numRef>
              <c:f>'BU90006GWZ-E2EVK-101'!$B$2:$AG$2</c:f>
              <c:numCache>
                <c:formatCode>#,##0.0</c:formatCode>
                <c:ptCount val="32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0.7</c:v>
                </c:pt>
                <c:pt idx="4">
                  <c:v>55.7</c:v>
                </c:pt>
                <c:pt idx="5">
                  <c:v>273.3</c:v>
                </c:pt>
                <c:pt idx="6">
                  <c:v>651</c:v>
                </c:pt>
                <c:pt idx="7">
                  <c:v>1100</c:v>
                </c:pt>
                <c:pt idx="8">
                  <c:v>1294</c:v>
                </c:pt>
                <c:pt idx="9">
                  <c:v>1348</c:v>
                </c:pt>
                <c:pt idx="10">
                  <c:v>1466</c:v>
                </c:pt>
                <c:pt idx="11">
                  <c:v>1531</c:v>
                </c:pt>
                <c:pt idx="12">
                  <c:v>1646</c:v>
                </c:pt>
                <c:pt idx="13">
                  <c:v>1697</c:v>
                </c:pt>
                <c:pt idx="14">
                  <c:v>1804</c:v>
                </c:pt>
                <c:pt idx="15">
                  <c:v>1872</c:v>
                </c:pt>
                <c:pt idx="16">
                  <c:v>2100</c:v>
                </c:pt>
                <c:pt idx="17">
                  <c:v>61.6</c:v>
                </c:pt>
                <c:pt idx="18">
                  <c:v>59.6</c:v>
                </c:pt>
                <c:pt idx="19">
                  <c:v>58.9</c:v>
                </c:pt>
                <c:pt idx="20">
                  <c:v>58.7</c:v>
                </c:pt>
                <c:pt idx="21">
                  <c:v>59.1</c:v>
                </c:pt>
                <c:pt idx="22">
                  <c:v>59.6</c:v>
                </c:pt>
                <c:pt idx="23">
                  <c:v>61.6</c:v>
                </c:pt>
                <c:pt idx="24">
                  <c:v>63.7</c:v>
                </c:pt>
                <c:pt idx="25">
                  <c:v>66.2</c:v>
                </c:pt>
                <c:pt idx="26">
                  <c:v>69.400000000000006</c:v>
                </c:pt>
                <c:pt idx="27">
                  <c:v>73.2</c:v>
                </c:pt>
                <c:pt idx="28">
                  <c:v>78.599999999999994</c:v>
                </c:pt>
                <c:pt idx="29">
                  <c:v>85.7</c:v>
                </c:pt>
                <c:pt idx="30">
                  <c:v>95.3</c:v>
                </c:pt>
                <c:pt idx="31">
                  <c:v>110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43064"/>
        <c:axId val="156560720"/>
      </c:scatterChart>
      <c:valAx>
        <c:axId val="156543064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6560720"/>
        <c:crosses val="autoZero"/>
        <c:crossBetween val="midCat"/>
        <c:majorUnit val="0.5"/>
        <c:minorUnit val="0.1"/>
      </c:valAx>
      <c:valAx>
        <c:axId val="156560720"/>
        <c:scaling>
          <c:orientation val="minMax"/>
          <c:max val="25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(uA)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6543064"/>
        <c:crosses val="autoZero"/>
        <c:crossBetween val="midCat"/>
        <c:majorUnit val="500"/>
        <c:minorUnit val="100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ICC With P4SMA6.8A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'BU90006GWZ-E2EVK-101 (2)'!$B$1:$Z$1</c:f>
              <c:numCache>
                <c:formatCode>0.00</c:formatCode>
                <c:ptCount val="2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3.75</c:v>
                </c:pt>
                <c:pt idx="18">
                  <c:v>4</c:v>
                </c:pt>
                <c:pt idx="19">
                  <c:v>4.25</c:v>
                </c:pt>
                <c:pt idx="20">
                  <c:v>4.5</c:v>
                </c:pt>
                <c:pt idx="21">
                  <c:v>4.75</c:v>
                </c:pt>
                <c:pt idx="22">
                  <c:v>5</c:v>
                </c:pt>
                <c:pt idx="23">
                  <c:v>5.25</c:v>
                </c:pt>
                <c:pt idx="24">
                  <c:v>5.5</c:v>
                </c:pt>
              </c:numCache>
            </c:numRef>
          </c:xVal>
          <c:yVal>
            <c:numRef>
              <c:f>'BU90006GWZ-E2EVK-101 (2)'!$B$3:$Z$3</c:f>
              <c:numCache>
                <c:formatCode>#,##0.0</c:formatCode>
                <c:ptCount val="25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0.9</c:v>
                </c:pt>
                <c:pt idx="4">
                  <c:v>51</c:v>
                </c:pt>
                <c:pt idx="5">
                  <c:v>257.7</c:v>
                </c:pt>
                <c:pt idx="6">
                  <c:v>648</c:v>
                </c:pt>
                <c:pt idx="7">
                  <c:v>1103</c:v>
                </c:pt>
                <c:pt idx="8">
                  <c:v>1293</c:v>
                </c:pt>
                <c:pt idx="9">
                  <c:v>1346</c:v>
                </c:pt>
                <c:pt idx="10">
                  <c:v>1466</c:v>
                </c:pt>
                <c:pt idx="11">
                  <c:v>1652</c:v>
                </c:pt>
                <c:pt idx="12">
                  <c:v>2244</c:v>
                </c:pt>
                <c:pt idx="13">
                  <c:v>4230</c:v>
                </c:pt>
                <c:pt idx="14">
                  <c:v>5520</c:v>
                </c:pt>
                <c:pt idx="15">
                  <c:v>6090</c:v>
                </c:pt>
                <c:pt idx="16">
                  <c:v>6240</c:v>
                </c:pt>
                <c:pt idx="17">
                  <c:v>6480</c:v>
                </c:pt>
                <c:pt idx="18">
                  <c:v>6950</c:v>
                </c:pt>
                <c:pt idx="19">
                  <c:v>7460</c:v>
                </c:pt>
                <c:pt idx="20">
                  <c:v>7970</c:v>
                </c:pt>
                <c:pt idx="21">
                  <c:v>8490</c:v>
                </c:pt>
                <c:pt idx="22">
                  <c:v>9050</c:v>
                </c:pt>
                <c:pt idx="23">
                  <c:v>9560</c:v>
                </c:pt>
                <c:pt idx="24">
                  <c:v>10100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463600"/>
        <c:axId val="156645472"/>
      </c:scatterChart>
      <c:valAx>
        <c:axId val="156463600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6645472"/>
        <c:crosses val="autoZero"/>
        <c:crossBetween val="midCat"/>
        <c:majorUnit val="0.5"/>
        <c:minorUnit val="0.1"/>
      </c:valAx>
      <c:valAx>
        <c:axId val="156645472"/>
        <c:scaling>
          <c:orientation val="minMax"/>
          <c:max val="10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(uA)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6463600"/>
        <c:crosses val="autoZero"/>
        <c:crossBetween val="midCat"/>
        <c:majorUnit val="500"/>
        <c:minorUnit val="100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Automatic PFM/PWM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'BU90006GWZ-E2EVK-101'!$D$3:$D$19</c:f>
              <c:numCache>
                <c:formatCode>General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  <c:pt idx="8">
                  <c:v>200</c:v>
                </c:pt>
                <c:pt idx="9">
                  <c:v>300</c:v>
                </c:pt>
                <c:pt idx="10">
                  <c:v>400</c:v>
                </c:pt>
                <c:pt idx="11">
                  <c:v>500</c:v>
                </c:pt>
                <c:pt idx="12">
                  <c:v>600</c:v>
                </c:pt>
                <c:pt idx="13">
                  <c:v>700</c:v>
                </c:pt>
                <c:pt idx="14">
                  <c:v>800</c:v>
                </c:pt>
                <c:pt idx="15">
                  <c:v>900</c:v>
                </c:pt>
                <c:pt idx="16">
                  <c:v>1000</c:v>
                </c:pt>
              </c:numCache>
            </c:numRef>
          </c:xVal>
          <c:yVal>
            <c:numRef>
              <c:f>'BU90006GWZ-E2EVK-101'!$G$3:$G$19</c:f>
              <c:numCache>
                <c:formatCode>General</c:formatCode>
                <c:ptCount val="17"/>
                <c:pt idx="0">
                  <c:v>0</c:v>
                </c:pt>
                <c:pt idx="1">
                  <c:v>79.599999999999994</c:v>
                </c:pt>
                <c:pt idx="2">
                  <c:v>85.1</c:v>
                </c:pt>
                <c:pt idx="3">
                  <c:v>87</c:v>
                </c:pt>
                <c:pt idx="4">
                  <c:v>88.6</c:v>
                </c:pt>
                <c:pt idx="5">
                  <c:v>89.3</c:v>
                </c:pt>
                <c:pt idx="6">
                  <c:v>88.9</c:v>
                </c:pt>
                <c:pt idx="7">
                  <c:v>89.4</c:v>
                </c:pt>
                <c:pt idx="8">
                  <c:v>88.7</c:v>
                </c:pt>
                <c:pt idx="9">
                  <c:v>90</c:v>
                </c:pt>
                <c:pt idx="10">
                  <c:v>89.9</c:v>
                </c:pt>
                <c:pt idx="11">
                  <c:v>89.2</c:v>
                </c:pt>
                <c:pt idx="12">
                  <c:v>88.9</c:v>
                </c:pt>
                <c:pt idx="13">
                  <c:v>88.1</c:v>
                </c:pt>
                <c:pt idx="14">
                  <c:v>87</c:v>
                </c:pt>
                <c:pt idx="15">
                  <c:v>85.6</c:v>
                </c:pt>
                <c:pt idx="16">
                  <c:v>84.2</c:v>
                </c:pt>
              </c:numCache>
            </c:numRef>
          </c:yVal>
          <c:smooth val="1"/>
        </c:ser>
        <c:ser>
          <c:idx val="0"/>
          <c:order val="1"/>
          <c:tx>
            <c:v>Forced PWM Mode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'BU90006GWZ-E2EVK-101'!$D$23:$D$37</c:f>
              <c:numCache>
                <c:formatCode>General</c:formatCode>
                <c:ptCount val="15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'BU90006GWZ-E2EVK-101'!$G$23:$G$37</c:f>
              <c:numCache>
                <c:formatCode>General</c:formatCode>
                <c:ptCount val="15"/>
                <c:pt idx="0">
                  <c:v>0</c:v>
                </c:pt>
                <c:pt idx="1">
                  <c:v>55.2</c:v>
                </c:pt>
                <c:pt idx="2">
                  <c:v>71.099999999999994</c:v>
                </c:pt>
                <c:pt idx="3">
                  <c:v>78.2</c:v>
                </c:pt>
                <c:pt idx="4">
                  <c:v>81.5</c:v>
                </c:pt>
                <c:pt idx="5">
                  <c:v>84</c:v>
                </c:pt>
                <c:pt idx="6">
                  <c:v>88.7</c:v>
                </c:pt>
                <c:pt idx="7">
                  <c:v>90</c:v>
                </c:pt>
                <c:pt idx="8">
                  <c:v>89.9</c:v>
                </c:pt>
                <c:pt idx="9">
                  <c:v>89.2</c:v>
                </c:pt>
                <c:pt idx="10">
                  <c:v>88.9</c:v>
                </c:pt>
                <c:pt idx="11">
                  <c:v>88.1</c:v>
                </c:pt>
                <c:pt idx="12">
                  <c:v>87</c:v>
                </c:pt>
                <c:pt idx="13">
                  <c:v>85.6</c:v>
                </c:pt>
                <c:pt idx="14">
                  <c:v>84.2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12984"/>
        <c:axId val="156780432"/>
      </c:scatterChart>
      <c:valAx>
        <c:axId val="156612984"/>
        <c:scaling>
          <c:orientation val="minMax"/>
          <c:max val="1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/>
                  <a:t>I</a:t>
                </a:r>
                <a:r>
                  <a:rPr lang="en-US" sz="1400"/>
                  <a:t>OUT</a:t>
                </a:r>
                <a:r>
                  <a:rPr lang="en-US"/>
                  <a:t> 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6780432"/>
        <c:crosses val="autoZero"/>
        <c:crossBetween val="midCat"/>
        <c:majorUnit val="100"/>
        <c:minorUnit val="10"/>
      </c:valAx>
      <c:valAx>
        <c:axId val="156780432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6612984"/>
        <c:crosses val="autoZero"/>
        <c:crossBetween val="midCat"/>
        <c:majorUnit val="10"/>
        <c:minorUnit val="2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37934598042108642"/>
          <c:y val="0.27522506561679783"/>
          <c:w val="0.26052004224324027"/>
          <c:h val="0.12732764654418197"/>
        </c:manualLayout>
      </c:layout>
      <c:overlay val="1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2347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BU90006GWZ-E2EVK-101Measurement Report</a:t>
            </a:r>
          </a:p>
          <a:p>
            <a:r>
              <a:rPr lang="en-US" sz="2400" b="1" i="1" dirty="0" smtClean="0"/>
              <a:t>March 18th</a:t>
            </a:r>
            <a:r>
              <a:rPr lang="en-US" sz="2400" b="1" i="1" dirty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Automatic PFM/PWM Mode</a:t>
            </a:r>
            <a:endParaRPr lang="en-US" sz="2000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07434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693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Measurement (cont.)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Forced PWM </a:t>
            </a:r>
            <a:r>
              <a:rPr lang="en-US" sz="2000" b="1" dirty="0" smtClean="0"/>
              <a:t>Mode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866054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6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726014"/>
              </p:ext>
            </p:extLst>
          </p:nvPr>
        </p:nvGraphicFramePr>
        <p:xfrm>
          <a:off x="3794760" y="2194560"/>
          <a:ext cx="772668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b="1" dirty="0" smtClean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76733" y="3165146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76733" y="4099825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500mA/Div.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1647" y="3156298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647" y="409513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500mA/Div.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95493" y="3173844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5493" y="4861070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500mA/Div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3882" y="3130302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3882" y="4853212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500mA/Div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/>
              <a:t>Automatic PFM/PWM Mode</a:t>
            </a:r>
            <a:r>
              <a:rPr lang="en-US" sz="2400" dirty="0" smtClean="0"/>
              <a:t> and </a:t>
            </a:r>
            <a:r>
              <a:rPr lang="en-US" sz="2400" b="1" dirty="0" smtClean="0">
                <a:sym typeface="Wingdings" panose="05000000000000000000" pitchFamily="2" charset="2"/>
              </a:rPr>
              <a:t>Forced PFM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72635" y="377566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2635" y="500132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 smtClean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9580" y="3761363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580" y="5090815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/>
              <a:t>, </a:t>
            </a:r>
            <a:r>
              <a:rPr lang="en-US" sz="2400" smtClean="0"/>
              <a:t>I</a:t>
            </a:r>
            <a:r>
              <a:rPr lang="en-US" sz="2400" baseline="-25000" smtClean="0"/>
              <a:t>OUT</a:t>
            </a:r>
            <a:r>
              <a:rPr lang="en-US" sz="2400" smtClean="0"/>
              <a:t>=0,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6496" y="3757547"/>
            <a:ext cx="22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1011" y="498378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05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 smtClean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3432015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341695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/>
              <a:t>Automatic PFM/PWM </a:t>
            </a:r>
            <a:r>
              <a:rPr lang="en-US" sz="2400" dirty="0" smtClean="0"/>
              <a:t>and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3" y="284675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1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on </a:t>
            </a:r>
            <a:r>
              <a:rPr lang="en-US" sz="2000" dirty="0"/>
              <a:t>the DC </a:t>
            </a:r>
            <a:r>
              <a:rPr lang="en-US" sz="2000" dirty="0" smtClean="0"/>
              <a:t>Supply. Set </a:t>
            </a:r>
            <a:r>
              <a:rPr lang="en-US" sz="2000" dirty="0"/>
              <a:t>output of </a:t>
            </a:r>
            <a:r>
              <a:rPr lang="en-US" sz="2000" dirty="0" smtClean="0"/>
              <a:t>the DC </a:t>
            </a:r>
            <a:r>
              <a:rPr lang="en-US" sz="2000" dirty="0"/>
              <a:t>Supply in range from </a:t>
            </a:r>
            <a:r>
              <a:rPr lang="en-US" sz="2000" dirty="0" smtClean="0">
                <a:solidFill>
                  <a:srgbClr val="FF0000"/>
                </a:solidFill>
              </a:rPr>
              <a:t>2.3V </a:t>
            </a:r>
            <a:r>
              <a:rPr lang="en-US" sz="2000" dirty="0">
                <a:solidFill>
                  <a:srgbClr val="FF0000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5.5V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Turn off </a:t>
            </a:r>
            <a:r>
              <a:rPr lang="en-US" sz="2000" dirty="0"/>
              <a:t>the DC </a:t>
            </a:r>
            <a:r>
              <a:rPr lang="en-US" sz="2000" dirty="0" smtClean="0"/>
              <a:t>Supply. </a:t>
            </a:r>
            <a:r>
              <a:rPr lang="en-US" sz="2000" dirty="0"/>
              <a:t>Connect </a:t>
            </a:r>
            <a:r>
              <a:rPr lang="en-US" sz="2000" dirty="0" smtClean="0"/>
              <a:t>DC Supply to: [+]V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and [-]GND(TP2).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 position of J2 header(Pin2 connect to Pin3) to select the IC operation mode is </a:t>
            </a:r>
            <a:r>
              <a:rPr lang="en-US" sz="2000" dirty="0">
                <a:solidFill>
                  <a:srgbClr val="FF0000"/>
                </a:solidFill>
              </a:rPr>
              <a:t>Automatic </a:t>
            </a:r>
            <a:r>
              <a:rPr lang="en-US" sz="2000" dirty="0" smtClean="0">
                <a:solidFill>
                  <a:srgbClr val="FF0000"/>
                </a:solidFill>
              </a:rPr>
              <a:t>PFM/PWM mode</a:t>
            </a:r>
            <a:r>
              <a:rPr lang="en-US" sz="2000" dirty="0" smtClean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Power on Electronic Load, set input of Electronic Load  to </a:t>
            </a:r>
            <a:r>
              <a:rPr lang="en-US" sz="2000" dirty="0" smtClean="0">
                <a:solidFill>
                  <a:srgbClr val="FF0000"/>
                </a:solidFill>
              </a:rPr>
              <a:t>1A</a:t>
            </a:r>
            <a:r>
              <a:rPr lang="en-US" sz="2000" dirty="0" smtClean="0"/>
              <a:t> 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J1 header to turn EN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the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V</a:t>
            </a:r>
            <a:r>
              <a:rPr lang="en-US" sz="2000" baseline="-25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=2.3V to 3.4V, V</a:t>
            </a:r>
            <a:r>
              <a:rPr lang="en-US" sz="2000" baseline="-25000" dirty="0" smtClean="0">
                <a:solidFill>
                  <a:srgbClr val="FF0000"/>
                </a:solidFill>
              </a:rPr>
              <a:t>OUT</a:t>
            </a:r>
            <a:r>
              <a:rPr lang="en-US" sz="2000" dirty="0" smtClean="0">
                <a:solidFill>
                  <a:srgbClr val="FF0000"/>
                </a:solidFill>
              </a:rPr>
              <a:t>=1.63V </a:t>
            </a:r>
            <a:r>
              <a:rPr lang="en-US" sz="2000" dirty="0">
                <a:solidFill>
                  <a:srgbClr val="FF0000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2.98V </a:t>
            </a:r>
            <a:r>
              <a:rPr lang="en-US" sz="2000" dirty="0" smtClean="0"/>
              <a:t>|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=3.4V to 5.5V,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=2.99V </a:t>
            </a:r>
            <a:endParaRPr lang="en-US" sz="2000" dirty="0" smtClean="0">
              <a:solidFill>
                <a:srgbClr val="FF0000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Follow datasheet, Output </a:t>
            </a:r>
            <a:r>
              <a:rPr lang="en-US" sz="2000" dirty="0"/>
              <a:t>voltage accuracy is -2%/+3% (-0.05V/+0.075V</a:t>
            </a:r>
            <a:r>
              <a:rPr lang="en-US" sz="2000" dirty="0" smtClean="0"/>
              <a:t>).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2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the DC Supply. Set output of the DC Supply in range from </a:t>
            </a:r>
            <a:r>
              <a:rPr lang="en-US" sz="2000" dirty="0" smtClean="0">
                <a:solidFill>
                  <a:srgbClr val="FF0000"/>
                </a:solidFill>
              </a:rPr>
              <a:t>2.3V </a:t>
            </a:r>
            <a:r>
              <a:rPr lang="en-US" sz="2000" dirty="0">
                <a:solidFill>
                  <a:srgbClr val="FF0000"/>
                </a:solidFill>
              </a:rPr>
              <a:t>to 5.5V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Turn off the DC Supply. Connect DC Supply to: [+]V</a:t>
            </a:r>
            <a:r>
              <a:rPr lang="en-US" sz="2000" baseline="-25000" dirty="0"/>
              <a:t>IN</a:t>
            </a:r>
            <a:r>
              <a:rPr lang="en-US" sz="2000" dirty="0"/>
              <a:t>(TP1) and [-]GND(TP2).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 position of J2 header(Pin2 connect to </a:t>
            </a:r>
            <a:r>
              <a:rPr lang="en-US" sz="2000" dirty="0" smtClean="0"/>
              <a:t>Pin1) </a:t>
            </a:r>
            <a:r>
              <a:rPr lang="en-US" sz="2000" dirty="0"/>
              <a:t>to select the IC operation mode is </a:t>
            </a:r>
            <a:r>
              <a:rPr lang="en-US" sz="2000" dirty="0">
                <a:solidFill>
                  <a:srgbClr val="FF0000"/>
                </a:solidFill>
              </a:rPr>
              <a:t>Forced </a:t>
            </a:r>
            <a:r>
              <a:rPr lang="en-US" sz="2000" dirty="0" smtClean="0">
                <a:solidFill>
                  <a:srgbClr val="FF0000"/>
                </a:solidFill>
              </a:rPr>
              <a:t>PWM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Connect Electronic Load to: [+]V</a:t>
            </a:r>
            <a:r>
              <a:rPr lang="en-US" sz="2000" baseline="-25000" dirty="0"/>
              <a:t>OUT</a:t>
            </a:r>
            <a:r>
              <a:rPr lang="en-US" sz="2000" dirty="0"/>
              <a:t>(TP3) and [-]GND(TP4). Power on Electronic Load, set input of Electronic Load  to </a:t>
            </a:r>
            <a:r>
              <a:rPr lang="en-US" sz="2000" dirty="0" smtClean="0">
                <a:solidFill>
                  <a:srgbClr val="FF0000"/>
                </a:solidFill>
              </a:rPr>
              <a:t>1A</a:t>
            </a:r>
            <a:r>
              <a:rPr lang="en-US" sz="2000" dirty="0" smtClean="0"/>
              <a:t> </a:t>
            </a:r>
            <a:r>
              <a:rPr lang="en-US" sz="2000" dirty="0"/>
              <a:t>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the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load.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rgbClr val="FF0000"/>
                </a:solidFill>
              </a:rPr>
              <a:t>=2.3V to 3.4V, V</a:t>
            </a:r>
            <a:r>
              <a:rPr lang="en-US" sz="2000" baseline="-25000" dirty="0">
                <a:solidFill>
                  <a:srgbClr val="FF0000"/>
                </a:solidFill>
              </a:rPr>
              <a:t>OUT</a:t>
            </a:r>
            <a:r>
              <a:rPr lang="en-US" sz="2000" dirty="0">
                <a:solidFill>
                  <a:srgbClr val="FF0000"/>
                </a:solidFill>
              </a:rPr>
              <a:t>=1.63V to </a:t>
            </a:r>
            <a:r>
              <a:rPr lang="en-US" sz="2000" dirty="0" smtClean="0">
                <a:solidFill>
                  <a:srgbClr val="FF0000"/>
                </a:solidFill>
              </a:rPr>
              <a:t>2.99V </a:t>
            </a:r>
            <a:r>
              <a:rPr lang="en-US" sz="2000" dirty="0"/>
              <a:t>|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=3.4V to 5.5V,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=2.99V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Follow datasheet, Output </a:t>
            </a:r>
            <a:r>
              <a:rPr lang="en-US" sz="2000" dirty="0"/>
              <a:t>voltage </a:t>
            </a:r>
            <a:r>
              <a:rPr lang="en-US" sz="2000" dirty="0" smtClean="0"/>
              <a:t>accuracy </a:t>
            </a:r>
            <a:r>
              <a:rPr lang="en-US" sz="2000" dirty="0"/>
              <a:t>is ±2% (±</a:t>
            </a:r>
            <a:r>
              <a:rPr lang="en-US" sz="2000" dirty="0" smtClean="0"/>
              <a:t>0.05V).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Test </a:t>
            </a:r>
            <a:r>
              <a:rPr lang="en-US" sz="2000" dirty="0" smtClean="0"/>
              <a:t>passed.</a:t>
            </a:r>
          </a:p>
        </p:txBody>
      </p:sp>
    </p:spTree>
    <p:extLst>
      <p:ext uri="{BB962C8B-B14F-4D97-AF65-F5344CB8AC3E}">
        <p14:creationId xmlns:p14="http://schemas.microsoft.com/office/powerpoint/2010/main" val="2579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3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0.18V/1A (in Automatic PFM/PWM Mode)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Test </a:t>
            </a:r>
            <a:r>
              <a:rPr lang="en-US" sz="2000" dirty="0" smtClean="0">
                <a:solidFill>
                  <a:srgbClr val="FF0000"/>
                </a:solidFill>
              </a:rPr>
              <a:t>failed.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43352" y="2793206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3352" y="409396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1" y="2194561"/>
            <a:ext cx="5772149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4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</a:t>
            </a:r>
            <a:r>
              <a:rPr lang="en-US" sz="2000" dirty="0" smtClean="0"/>
              <a:t>2, </a:t>
            </a:r>
            <a:r>
              <a:rPr lang="en-US" sz="2000" dirty="0"/>
              <a:t>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0.18V/1A (in Forced PWM Mode)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Test failed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3352" y="2793206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500mA/Div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3352" y="409396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5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=5V</a:t>
            </a:r>
            <a:r>
              <a:rPr lang="en-US" sz="2000" dirty="0"/>
              <a:t>, I</a:t>
            </a:r>
            <a:r>
              <a:rPr lang="en-US" sz="2000" baseline="-25000" dirty="0"/>
              <a:t>OUT</a:t>
            </a:r>
            <a:r>
              <a:rPr lang="en-US" sz="2000" dirty="0"/>
              <a:t>=100mA,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=2.99V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</a:t>
            </a:r>
            <a:r>
              <a:rPr lang="en-US" sz="2000" dirty="0"/>
              <a:t>passed.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6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</a:t>
            </a:r>
            <a:r>
              <a:rPr lang="en-US" sz="2000" dirty="0" smtClean="0"/>
              <a:t>2, </a:t>
            </a:r>
            <a:r>
              <a:rPr lang="en-US" sz="2000" dirty="0"/>
              <a:t>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=5V</a:t>
            </a:r>
            <a:r>
              <a:rPr lang="en-US" sz="2000" dirty="0"/>
              <a:t>,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=1A</a:t>
            </a:r>
            <a:r>
              <a:rPr lang="en-US" sz="2000" dirty="0"/>
              <a:t>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=2.99V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</a:t>
            </a:r>
            <a:r>
              <a:rPr lang="en-US" sz="2000" dirty="0"/>
              <a:t>passed.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81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5.5V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D1</a:t>
            </a:r>
            <a:r>
              <a:rPr lang="en-US" sz="2000" dirty="0"/>
              <a:t>: P4SMA6.8A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IN_PEAK</a:t>
            </a:r>
            <a:r>
              <a:rPr lang="en-US" sz="2000" dirty="0" smtClean="0"/>
              <a:t>= 14.5A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peak transient voltage (in both </a:t>
            </a:r>
            <a:r>
              <a:rPr lang="en-US" sz="2000" dirty="0" smtClean="0"/>
              <a:t>modes) is 7.76V &gt;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</a:t>
            </a:r>
            <a:r>
              <a:rPr lang="en-US" sz="2000" dirty="0" smtClean="0"/>
              <a:t>Maximum Rating (7V)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IC still operate properly after 100+ testing time.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16662" y="337456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6662" y="4375778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3A/Div.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Widescreen</PresentationFormat>
  <Paragraphs>223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2014-03-19T07:24:20Z</dcterms:modified>
</cp:coreProperties>
</file>