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25" r:id="rId2"/>
    <p:sldId id="358" r:id="rId3"/>
    <p:sldId id="448" r:id="rId4"/>
    <p:sldId id="450" r:id="rId5"/>
    <p:sldId id="451" r:id="rId6"/>
    <p:sldId id="452" r:id="rId7"/>
    <p:sldId id="453" r:id="rId8"/>
    <p:sldId id="454" r:id="rId9"/>
    <p:sldId id="455" r:id="rId10"/>
    <p:sldId id="456" r:id="rId11"/>
    <p:sldId id="457" r:id="rId12"/>
    <p:sldId id="458" r:id="rId13"/>
    <p:sldId id="459" r:id="rId14"/>
    <p:sldId id="460" r:id="rId15"/>
    <p:sldId id="461" r:id="rId16"/>
  </p:sldIdLst>
  <p:sldSz cx="9144000" cy="5143500" type="screen16x9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4F81BD"/>
    <a:srgbClr val="82A5D0"/>
    <a:srgbClr val="244B7A"/>
    <a:srgbClr val="152C47"/>
    <a:srgbClr val="16263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211" autoAdjust="0"/>
  </p:normalViewPr>
  <p:slideViewPr>
    <p:cSldViewPr>
      <p:cViewPr varScale="1">
        <p:scale>
          <a:sx n="122" d="100"/>
          <a:sy n="122" d="100"/>
        </p:scale>
        <p:origin x="768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1698"/>
    </p:cViewPr>
  </p:sorterViewPr>
  <p:notesViewPr>
    <p:cSldViewPr>
      <p:cViewPr varScale="1">
        <p:scale>
          <a:sx n="91" d="100"/>
          <a:sy n="91" d="100"/>
        </p:scale>
        <p:origin x="-3210" y="-114"/>
      </p:cViewPr>
      <p:guideLst>
        <p:guide orient="horz" pos="2927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52" cy="46458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590" y="0"/>
            <a:ext cx="2971852" cy="464581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A7860903-D47C-4175-9339-C308784311C4}" type="datetimeFigureOut">
              <a:rPr lang="en-US"/>
              <a:pPr>
                <a:defRPr/>
              </a:pPr>
              <a:t>6/12/2015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0227"/>
            <a:ext cx="2971852" cy="4645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590" y="8830227"/>
            <a:ext cx="2971852" cy="464581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F16B938-B238-4447-8454-8E727EA96C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03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52" cy="464581"/>
          </a:xfrm>
          <a:prstGeom prst="rect">
            <a:avLst/>
          </a:prstGeom>
        </p:spPr>
        <p:txBody>
          <a:bodyPr vert="horz" lIns="92940" tIns="46470" rIns="92940" bIns="4647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590" y="0"/>
            <a:ext cx="2971852" cy="464581"/>
          </a:xfrm>
          <a:prstGeom prst="rect">
            <a:avLst/>
          </a:prstGeom>
        </p:spPr>
        <p:txBody>
          <a:bodyPr vert="horz" wrap="square" lIns="92940" tIns="46470" rIns="92940" bIns="4647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BE5A727-D028-4240-8735-FD7755BB20BF}" type="datetimeFigureOut">
              <a:rPr lang="en-US"/>
              <a:pPr>
                <a:defRPr/>
              </a:pPr>
              <a:t>6/12/2015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40" tIns="46470" rIns="92940" bIns="4647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333" y="4415115"/>
            <a:ext cx="5487335" cy="4184414"/>
          </a:xfrm>
          <a:prstGeom prst="rect">
            <a:avLst/>
          </a:prstGeom>
        </p:spPr>
        <p:txBody>
          <a:bodyPr vert="horz" lIns="92940" tIns="46470" rIns="92940" bIns="4647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0227"/>
            <a:ext cx="2971852" cy="464581"/>
          </a:xfrm>
          <a:prstGeom prst="rect">
            <a:avLst/>
          </a:prstGeom>
        </p:spPr>
        <p:txBody>
          <a:bodyPr vert="horz" lIns="92940" tIns="46470" rIns="92940" bIns="4647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590" y="8830227"/>
            <a:ext cx="2971852" cy="464581"/>
          </a:xfrm>
          <a:prstGeom prst="rect">
            <a:avLst/>
          </a:prstGeom>
        </p:spPr>
        <p:txBody>
          <a:bodyPr vert="horz" wrap="square" lIns="92940" tIns="46470" rIns="92940" bIns="4647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CE5E82C-1C30-48E5-B078-266901ED34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629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E5E82C-1C30-48E5-B078-266901ED34B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MS PGothic" pitchFamily="34" charset="-128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E5E82C-1C30-48E5-B078-266901ED34B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02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MS PGothic" pitchFamily="34" charset="-128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E5E82C-1C30-48E5-B078-266901ED34B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03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63E88-ED36-4BFD-AE5B-A9B2D3A5A24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54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4213"/>
            <a:ext cx="6097588" cy="3430587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4341813"/>
            <a:ext cx="5489575" cy="411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89" tIns="45094" rIns="90189" bIns="45094"/>
          <a:lstStyle/>
          <a:p>
            <a:pPr eaLnBrk="1" hangingPunct="1"/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79094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BC827-075D-4B9D-9316-8DD246DE85A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63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E5E82C-1C30-48E5-B078-266901ED34B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13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BC827-075D-4B9D-9316-8DD246DE85A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15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BC827-075D-4B9D-9316-8DD246DE85A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21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BC827-075D-4B9D-9316-8DD246DE85A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BC827-075D-4B9D-9316-8DD246DE85A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9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BC827-075D-4B9D-9316-8DD246DE85A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55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6.png"/><Relationship Id="rId2" Type="http://schemas.openxmlformats.org/officeDocument/2006/relationships/image" Target="../media/image12.png"/><Relationship Id="rId16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1.png"/><Relationship Id="rId3" Type="http://schemas.openxmlformats.org/officeDocument/2006/relationships/image" Target="../media/image16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0.png"/><Relationship Id="rId2" Type="http://schemas.openxmlformats.org/officeDocument/2006/relationships/image" Target="../media/image27.png"/><Relationship Id="rId16" Type="http://schemas.openxmlformats.org/officeDocument/2006/relationships/image" Target="../media/image3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1.png"/><Relationship Id="rId10" Type="http://schemas.openxmlformats.org/officeDocument/2006/relationships/image" Target="../media/image34.png"/><Relationship Id="rId19" Type="http://schemas.openxmlformats.org/officeDocument/2006/relationships/image" Target="../media/image42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3" name="Picture 26" descr="MTS_Circuit_Pattern_Grid_Texture_STRIP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43" r="19501"/>
          <a:stretch>
            <a:fillRect/>
          </a:stretch>
        </p:blipFill>
        <p:spPr bwMode="auto">
          <a:xfrm>
            <a:off x="0" y="3544888"/>
            <a:ext cx="91440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263" y="3943350"/>
            <a:ext cx="455612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450" y="376078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450" y="376078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066800" y="4171950"/>
            <a:ext cx="228600" cy="152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8" name="Picture 38" descr="logo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325" y="1200150"/>
            <a:ext cx="65944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>
            <a:fillRect/>
          </a:stretch>
        </p:blipFill>
        <p:spPr bwMode="auto">
          <a:xfrm>
            <a:off x="0" y="3087688"/>
            <a:ext cx="658813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3" y="4400550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3495675"/>
            <a:ext cx="309562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3716338"/>
            <a:ext cx="762000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75"/>
          <a:stretch>
            <a:fillRect/>
          </a:stretch>
        </p:blipFill>
        <p:spPr bwMode="auto">
          <a:xfrm>
            <a:off x="8640763" y="3409950"/>
            <a:ext cx="5032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3332163"/>
            <a:ext cx="455613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75"/>
          <a:stretch>
            <a:fillRect/>
          </a:stretch>
        </p:blipFill>
        <p:spPr bwMode="auto">
          <a:xfrm>
            <a:off x="8640763" y="3409950"/>
            <a:ext cx="5032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3333750"/>
            <a:ext cx="455613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0" y="4972050"/>
            <a:ext cx="9144000" cy="17145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shade val="51000"/>
                  <a:satMod val="130000"/>
                </a:schemeClr>
              </a:gs>
              <a:gs pos="10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9144000" cy="3429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</a:schemeClr>
              </a:gs>
              <a:gs pos="10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9" name="Picture 49" descr="PATTERN-LARGE-20percent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4" t="6502" r="7706" b="85167"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50" descr="PATTERN-LARGE-20percent.png"/>
          <p:cNvPicPr>
            <a:picLocks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4" t="9724" r="7706" b="86040"/>
          <a:stretch>
            <a:fillRect/>
          </a:stretch>
        </p:blipFill>
        <p:spPr bwMode="auto">
          <a:xfrm>
            <a:off x="0" y="4970463"/>
            <a:ext cx="914400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5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>
            <a:fillRect/>
          </a:stretch>
        </p:blipFill>
        <p:spPr bwMode="auto">
          <a:xfrm>
            <a:off x="0" y="3086100"/>
            <a:ext cx="658813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5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3714750"/>
            <a:ext cx="762000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53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3495675"/>
            <a:ext cx="309562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3539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028700"/>
            <a:ext cx="27797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28701"/>
            <a:ext cx="5111750" cy="38861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885951"/>
            <a:ext cx="2779713" cy="30289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79729-0C06-4D2D-98DA-CED15842AF8E}" type="datetime1">
              <a:rPr lang="en-US" smtClean="0"/>
              <a:pPr>
                <a:defRPr/>
              </a:pPr>
              <a:t>6/12/2015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|  Proprietary &amp; Confidential  |  © 2014 Multi-Tech Systems, Inc. All rights reserved.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C6BA99-A01F-45F5-9860-D54EFE0806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43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8620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28700"/>
            <a:ext cx="5486400" cy="28027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31125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2ECA91-15E4-4A20-AA52-DF215BBBE56E}" type="datetime1">
              <a:rPr lang="en-US" smtClean="0"/>
              <a:pPr>
                <a:defRPr/>
              </a:pPr>
              <a:t>6/12/2015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|  Proprietary &amp; Confidential  |  © 2014 Multi-Tech Systems, Inc. All rights reserved.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25DE4A-8774-4EF9-990E-AC56364F61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90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33400" y="571500"/>
            <a:ext cx="84582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9E6A3E-14E1-447B-A794-647C63AD518B}" type="datetime1">
              <a:rPr lang="en-US" smtClean="0"/>
              <a:pPr>
                <a:defRPr/>
              </a:pPr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|  Proprietary &amp; Confidential  |  © 2014 Multi-Tech Systems,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6ADC15-30B5-4B59-B026-832DA94418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5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 w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26" descr="MTS_Circuit_Pattern_Grid_Texture_STRIP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77" r="18402"/>
          <a:stretch>
            <a:fillRect/>
          </a:stretch>
        </p:blipFill>
        <p:spPr bwMode="auto">
          <a:xfrm>
            <a:off x="9525" y="3922713"/>
            <a:ext cx="8991600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762000" y="4087813"/>
            <a:ext cx="152400" cy="4603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763000" y="4370388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31" descr="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742950"/>
            <a:ext cx="571500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>
            <a:fillRect/>
          </a:stretch>
        </p:blipFill>
        <p:spPr bwMode="auto">
          <a:xfrm>
            <a:off x="0" y="3487738"/>
            <a:ext cx="565150" cy="112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3" y="3895725"/>
            <a:ext cx="2301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4572000"/>
            <a:ext cx="1714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4057650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>
            <a:fillRect/>
          </a:stretch>
        </p:blipFill>
        <p:spPr bwMode="auto">
          <a:xfrm>
            <a:off x="0" y="3486150"/>
            <a:ext cx="565150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4057650"/>
            <a:ext cx="571500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3" y="3895725"/>
            <a:ext cx="2301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44"/>
          <p:cNvGrpSpPr>
            <a:grpSpLocks/>
          </p:cNvGrpSpPr>
          <p:nvPr/>
        </p:nvGrpSpPr>
        <p:grpSpPr bwMode="auto">
          <a:xfrm>
            <a:off x="8629650" y="3771900"/>
            <a:ext cx="514350" cy="825500"/>
            <a:chOff x="8458200" y="3771258"/>
            <a:chExt cx="685800" cy="826579"/>
          </a:xfrm>
        </p:grpSpPr>
        <p:pic>
          <p:nvPicPr>
            <p:cNvPr id="17" name="Picture 45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75"/>
            <a:stretch>
              <a:fillRect/>
            </a:stretch>
          </p:blipFill>
          <p:spPr bwMode="auto">
            <a:xfrm>
              <a:off x="8640620" y="3829214"/>
              <a:ext cx="503380" cy="768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46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8200" y="3771258"/>
              <a:ext cx="456344" cy="341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47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75"/>
            <a:stretch>
              <a:fillRect/>
            </a:stretch>
          </p:blipFill>
          <p:spPr bwMode="auto">
            <a:xfrm>
              <a:off x="8640620" y="3829213"/>
              <a:ext cx="503380" cy="768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48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8200" y="3772063"/>
              <a:ext cx="456344" cy="341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>
          <a:xfrm>
            <a:off x="0" y="0"/>
            <a:ext cx="9144000" cy="3429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</a:schemeClr>
              </a:gs>
              <a:gs pos="10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2" name="Picture 50" descr="PATTERN-LARGE-20percent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4" t="6502" r="7706" b="85167"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5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838" y="4229100"/>
            <a:ext cx="3429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" name="Group 52"/>
          <p:cNvGrpSpPr>
            <a:grpSpLocks/>
          </p:cNvGrpSpPr>
          <p:nvPr/>
        </p:nvGrpSpPr>
        <p:grpSpPr bwMode="auto">
          <a:xfrm>
            <a:off x="7908925" y="4087813"/>
            <a:ext cx="228600" cy="228600"/>
            <a:chOff x="7924800" y="4113942"/>
            <a:chExt cx="228172" cy="228761"/>
          </a:xfrm>
        </p:grpSpPr>
        <p:pic>
          <p:nvPicPr>
            <p:cNvPr id="25" name="Picture 53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4800" y="4113942"/>
              <a:ext cx="228172" cy="2277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54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4800" y="4114963"/>
              <a:ext cx="228172" cy="227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7" name="Picture 55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4171950"/>
            <a:ext cx="227012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5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4173538"/>
            <a:ext cx="227012" cy="22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0" y="4972050"/>
            <a:ext cx="9144000" cy="17145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shade val="51000"/>
                  <a:satMod val="130000"/>
                </a:schemeClr>
              </a:gs>
              <a:gs pos="10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30" name="Picture 58" descr="PATTERN-LARGE-20percent.png"/>
          <p:cNvPicPr>
            <a:picLocks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4" t="9724" r="7706" b="86040"/>
          <a:stretch>
            <a:fillRect/>
          </a:stretch>
        </p:blipFill>
        <p:spPr bwMode="auto">
          <a:xfrm>
            <a:off x="0" y="4970463"/>
            <a:ext cx="914400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885950"/>
            <a:ext cx="8229600" cy="1981200"/>
          </a:xfrm>
          <a:noFill/>
        </p:spPr>
        <p:txBody>
          <a:bodyPr lIns="0" tIns="45720" rIns="0"/>
          <a:lstStyle>
            <a:lvl1pPr algn="ctr">
              <a:lnSpc>
                <a:spcPct val="100000"/>
              </a:lnSpc>
              <a:defRPr sz="2000" b="0" spc="-2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342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83519"/>
            <a:ext cx="8229600" cy="1102519"/>
          </a:xfrm>
        </p:spPr>
        <p:txBody>
          <a:bodyPr lIns="0" rIns="0" anchor="t"/>
          <a:lstStyle>
            <a:lvl1pPr algn="ctr">
              <a:defRPr sz="44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800350"/>
            <a:ext cx="8229600" cy="1314450"/>
          </a:xfrm>
        </p:spPr>
        <p:txBody>
          <a:bodyPr lIns="0" rIns="0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4ECCEA-9766-4192-9DA7-5ADF6E55D58F}" type="datetime1">
              <a:rPr lang="en-US" smtClean="0"/>
              <a:pPr>
                <a:defRPr/>
              </a:pPr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|  Proprietary &amp; Confidential  |  © 2014 Multi-Tech Systems,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C16BC4-64BF-4C02-8618-7C90E10E85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21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28750"/>
            <a:ext cx="8458200" cy="3429000"/>
          </a:xfrm>
        </p:spPr>
        <p:txBody>
          <a:bodyPr/>
          <a:lstStyle>
            <a:lvl1pPr>
              <a:buFont typeface="Arial" pitchFamily="34" charset="0"/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  <a:defRPr sz="1800" spc="-50" baseline="0"/>
            </a:lvl1pPr>
            <a:lvl2pPr>
              <a:buFont typeface="Arial" pitchFamily="34" charset="0"/>
              <a:buChar char="•"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  <a:defRPr sz="1800" spc="-50" baseline="0"/>
            </a:lvl2pPr>
            <a:lvl3pPr>
              <a:buFont typeface="Arial" pitchFamily="34" charset="0"/>
              <a:buChar char="•"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  <a:defRPr sz="1600" spc="-50" baseline="0"/>
            </a:lvl3pPr>
            <a:lvl4pPr>
              <a:buFont typeface="Arial" pitchFamily="34" charset="0"/>
              <a:buChar char="•"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  <a:defRPr sz="1400" spc="-50" baseline="0"/>
            </a:lvl4pPr>
            <a:lvl5pPr>
              <a:buFont typeface="Arial" pitchFamily="34" charset="0"/>
              <a:buChar char="•"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  <a:defRPr sz="1200" spc="-50"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33400" y="571500"/>
            <a:ext cx="8458200" cy="857250"/>
          </a:xfrm>
        </p:spPr>
        <p:txBody>
          <a:bodyPr/>
          <a:lstStyle>
            <a:lvl1pPr>
              <a:lnSpc>
                <a:spcPct val="85000"/>
              </a:lnSpc>
              <a:defRPr spc="-5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F02101-D728-4CEA-8A0A-6A61E9FAAD9C}" type="datetime1">
              <a:rPr lang="en-US" smtClean="0"/>
              <a:pPr>
                <a:defRPr/>
              </a:pPr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|  Proprietary &amp; Confidential  |  © 2014 Multi-Tech Systems,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76CF84-9191-42E3-A5DE-5E8AEB66E0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86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09463B-5918-4CD0-85C6-A6BEC3672A01}" type="datetime1">
              <a:rPr lang="en-US" smtClean="0"/>
              <a:pPr>
                <a:defRPr/>
              </a:pPr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|  Proprietary &amp; Confidential  |  © 2014 Multi-Tech Systems,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7273D6-E817-43F6-B5EC-9093733D2A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59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71500"/>
            <a:ext cx="8458200" cy="8572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428751"/>
            <a:ext cx="4191000" cy="3428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428750"/>
            <a:ext cx="41910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37609-052A-4B6C-92B0-DDF7F32631C6}" type="datetime1">
              <a:rPr lang="en-US" smtClean="0"/>
              <a:pPr>
                <a:defRPr/>
              </a:pPr>
              <a:t>6/12/2015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|  Proprietary &amp; Confidential  |  © 2014 Multi-Tech Systems, Inc. All rights reserved.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367799-C244-4380-BE59-48C45A2565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1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428750"/>
            <a:ext cx="4192588" cy="465534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1894284"/>
            <a:ext cx="41925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6" y="1428750"/>
            <a:ext cx="4117974" cy="465534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6" y="1894284"/>
            <a:ext cx="4117974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02FAD-796B-4D3B-83C6-A28031E6660E}" type="datetime1">
              <a:rPr lang="en-US" smtClean="0"/>
              <a:pPr>
                <a:defRPr/>
              </a:pPr>
              <a:t>6/12/2015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|  Proprietary &amp; Confidential  |  © 2014 Multi-Tech Systems, Inc. All rights reserved.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E5A83-B57B-4DF8-B6E9-D7A65CE1AC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89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71500"/>
            <a:ext cx="8458200" cy="8572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DC6CC-C4A7-4EF7-864C-6F7EFA30616A}" type="datetime1">
              <a:rPr lang="en-US" smtClean="0"/>
              <a:pPr>
                <a:defRPr/>
              </a:pPr>
              <a:t>6/12/2015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|  Proprietary &amp; Confidential  |  © 2014 Multi-Tech Systems, Inc. All rights reserved.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00A62-CDA8-48AE-9085-F3C0893F37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65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AC750-4930-4953-8CFC-B6478CC7B2AB}" type="datetime1">
              <a:rPr lang="en-US" smtClean="0"/>
              <a:pPr>
                <a:defRPr/>
              </a:pPr>
              <a:t>6/12/2015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|  Proprietary &amp; Confidential  |  © 2014 Multi-Tech Systems, Inc. All rights reserved.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DA182-7427-497F-9B5F-A969C51D44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43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1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23" Type="http://schemas.openxmlformats.org/officeDocument/2006/relationships/image" Target="../media/image10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Relationship Id="rId22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0" y="4972050"/>
            <a:ext cx="9144000" cy="17145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shade val="51000"/>
                  <a:satMod val="130000"/>
                </a:schemeClr>
              </a:gs>
              <a:gs pos="10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9144000" cy="3429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</a:schemeClr>
              </a:gs>
              <a:gs pos="10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28" name="Picture 28" descr="PATTERN-LARGE-20percent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4" t="6502" r="7706" b="85167"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29" descr="PATTERN-LARGE-20percent.png"/>
          <p:cNvPicPr>
            <a:picLocks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4" t="9724" r="7706" b="86040"/>
          <a:stretch>
            <a:fillRect/>
          </a:stretch>
        </p:blipFill>
        <p:spPr bwMode="auto">
          <a:xfrm>
            <a:off x="0" y="4970463"/>
            <a:ext cx="914400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571500"/>
            <a:ext cx="8458200" cy="857250"/>
          </a:xfrm>
          <a:prstGeom prst="rect">
            <a:avLst/>
          </a:prstGeom>
        </p:spPr>
        <p:txBody>
          <a:bodyPr vert="horz" lIns="182880" tIns="91440" rIns="914400" bIns="45720" rtlCol="0" anchor="ctr" anchorCtr="0">
            <a:normAutofit/>
          </a:bodyPr>
          <a:lstStyle/>
          <a:p>
            <a:endParaRPr lang="en-US" dirty="0"/>
          </a:p>
        </p:txBody>
      </p:sp>
      <p:pic>
        <p:nvPicPr>
          <p:cNvPr id="1031" name="Picture 14" descr="logo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47625"/>
            <a:ext cx="118110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2" name="Group 7"/>
          <p:cNvGrpSpPr>
            <a:grpSpLocks/>
          </p:cNvGrpSpPr>
          <p:nvPr/>
        </p:nvGrpSpPr>
        <p:grpSpPr bwMode="auto">
          <a:xfrm>
            <a:off x="8763000" y="4887913"/>
            <a:ext cx="269875" cy="198437"/>
            <a:chOff x="8763000" y="4887684"/>
            <a:chExt cx="269909" cy="198667"/>
          </a:xfrm>
        </p:grpSpPr>
        <p:pic>
          <p:nvPicPr>
            <p:cNvPr id="1042" name="Picture 10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4501" y="4914996"/>
              <a:ext cx="97102" cy="97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3" name="Picture 11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7620" y="4891250"/>
              <a:ext cx="191534" cy="191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4" name="Picture 21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3000" y="4914996"/>
              <a:ext cx="100105" cy="99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5" name="Picture 22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3865" y="4887684"/>
              <a:ext cx="199044" cy="198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533400" y="1428750"/>
            <a:ext cx="8458200" cy="3371850"/>
          </a:xfrm>
          <a:prstGeom prst="rect">
            <a:avLst/>
          </a:prstGeom>
        </p:spPr>
        <p:txBody>
          <a:bodyPr vert="horz" lIns="22860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5334000" y="4972050"/>
            <a:ext cx="838200" cy="171450"/>
          </a:xfrm>
          <a:prstGeom prst="rect">
            <a:avLst/>
          </a:prstGeom>
        </p:spPr>
        <p:txBody>
          <a:bodyPr vert="horz" wrap="square" lIns="91440" tIns="36576" rIns="9144" bIns="45720" numCol="1" anchor="ctr" anchorCtr="0" compatLnSpc="1">
            <a:prstTxWarp prst="textNoShape">
              <a:avLst/>
            </a:prstTxWarp>
          </a:bodyPr>
          <a:lstStyle>
            <a:lvl1pPr algn="r">
              <a:defRPr sz="500" smtClean="0">
                <a:solidFill>
                  <a:srgbClr val="D9D9D9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fld id="{20D133F9-E49C-4588-B113-9EAD3A2AA206}" type="datetime1">
              <a:rPr lang="en-US" smtClean="0"/>
              <a:pPr>
                <a:defRPr/>
              </a:pPr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6172200" y="4972050"/>
            <a:ext cx="2514600" cy="171450"/>
          </a:xfrm>
          <a:prstGeom prst="rect">
            <a:avLst/>
          </a:prstGeom>
        </p:spPr>
        <p:txBody>
          <a:bodyPr vert="horz" wrap="square" lIns="0" tIns="36576" rIns="0" bIns="45720" numCol="1" anchor="ctr" anchorCtr="0" compatLnSpc="1">
            <a:prstTxWarp prst="textNoShape">
              <a:avLst/>
            </a:prstTxWarp>
          </a:bodyPr>
          <a:lstStyle>
            <a:lvl1pPr algn="r">
              <a:defRPr sz="500" smtClean="0">
                <a:solidFill>
                  <a:srgbClr val="D9D9D9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r>
              <a:rPr lang="en-US" smtClean="0"/>
              <a:t> |  Proprietary &amp; Confidential  |  © 2014 Multi-Tech Systems,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686800" y="4937125"/>
            <a:ext cx="457200" cy="206375"/>
          </a:xfrm>
          <a:prstGeom prst="rect">
            <a:avLst/>
          </a:prstGeom>
        </p:spPr>
        <p:txBody>
          <a:bodyPr vert="horz" wrap="square" lIns="36576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600" b="1" smtClean="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fld id="{F9EBF195-7A65-45E7-A2AF-74003F34D3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7" name="Picture 33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18"/>
          <a:stretch>
            <a:fillRect/>
          </a:stretch>
        </p:blipFill>
        <p:spPr bwMode="auto">
          <a:xfrm>
            <a:off x="0" y="230188"/>
            <a:ext cx="40005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34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230188"/>
            <a:ext cx="3381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35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82550"/>
            <a:ext cx="141287" cy="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0" name="Picture 36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18"/>
          <a:stretch>
            <a:fillRect/>
          </a:stretch>
        </p:blipFill>
        <p:spPr bwMode="auto">
          <a:xfrm>
            <a:off x="0" y="230188"/>
            <a:ext cx="40005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1" name="Picture 37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3429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hf hdr="0"/>
  <p:txStyles>
    <p:titleStyle>
      <a:lvl1pPr marL="36513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spc="-50">
          <a:solidFill>
            <a:srgbClr val="4F81BD"/>
          </a:solidFill>
          <a:latin typeface="Century Gothic" pitchFamily="34" charset="0"/>
          <a:ea typeface="MS PGothic" pitchFamily="34" charset="-128"/>
          <a:cs typeface="+mj-cs"/>
        </a:defRPr>
      </a:lvl1pPr>
      <a:lvl2pPr marL="36513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4F81BD"/>
          </a:solidFill>
          <a:latin typeface="Century Gothic" pitchFamily="34" charset="0"/>
          <a:ea typeface="MS PGothic" pitchFamily="34" charset="-128"/>
        </a:defRPr>
      </a:lvl2pPr>
      <a:lvl3pPr marL="36513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4F81BD"/>
          </a:solidFill>
          <a:latin typeface="Century Gothic" pitchFamily="34" charset="0"/>
          <a:ea typeface="MS PGothic" pitchFamily="34" charset="-128"/>
        </a:defRPr>
      </a:lvl3pPr>
      <a:lvl4pPr marL="36513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4F81BD"/>
          </a:solidFill>
          <a:latin typeface="Century Gothic" pitchFamily="34" charset="0"/>
          <a:ea typeface="MS PGothic" pitchFamily="34" charset="-128"/>
        </a:defRPr>
      </a:lvl4pPr>
      <a:lvl5pPr marL="36513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4F81BD"/>
          </a:solidFill>
          <a:latin typeface="Century Gothic" pitchFamily="34" charset="0"/>
          <a:ea typeface="MS PGothic" pitchFamily="34" charset="-128"/>
        </a:defRPr>
      </a:lvl5pPr>
      <a:lvl6pPr marL="493713" indent="-36513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4F81BD"/>
          </a:solidFill>
          <a:latin typeface="Century Gothic" pitchFamily="34" charset="0"/>
          <a:ea typeface="MS PGothic" pitchFamily="34" charset="-128"/>
        </a:defRPr>
      </a:lvl6pPr>
      <a:lvl7pPr marL="950913" indent="-36513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4F81BD"/>
          </a:solidFill>
          <a:latin typeface="Century Gothic" pitchFamily="34" charset="0"/>
          <a:ea typeface="MS PGothic" pitchFamily="34" charset="-128"/>
        </a:defRPr>
      </a:lvl7pPr>
      <a:lvl8pPr marL="1408113" indent="-36513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4F81BD"/>
          </a:solidFill>
          <a:latin typeface="Century Gothic" pitchFamily="34" charset="0"/>
          <a:ea typeface="MS PGothic" pitchFamily="34" charset="-128"/>
        </a:defRPr>
      </a:lvl8pPr>
      <a:lvl9pPr marL="1865313" indent="-36513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4F81BD"/>
          </a:solidFill>
          <a:latin typeface="Century Gothic" pitchFamily="34" charset="0"/>
          <a:ea typeface="MS PGothic" pitchFamily="34" charset="-128"/>
        </a:defRPr>
      </a:lvl9pPr>
    </p:titleStyle>
    <p:bodyStyle>
      <a:lvl1pPr algn="l" rtl="0" eaLnBrk="0" fontAlgn="base" hangingPunct="0">
        <a:lnSpc>
          <a:spcPct val="90000"/>
        </a:lnSpc>
        <a:spcBef>
          <a:spcPts val="600"/>
        </a:spcBef>
        <a:spcAft>
          <a:spcPct val="0"/>
        </a:spcAft>
        <a:buClr>
          <a:srgbClr val="4F81BD"/>
        </a:buClr>
        <a:buFont typeface="Arial" charset="0"/>
        <a:tabLst>
          <a:tab pos="228600" algn="l"/>
          <a:tab pos="457200" algn="l"/>
          <a:tab pos="685800" algn="l"/>
          <a:tab pos="914400" algn="l"/>
          <a:tab pos="1143000" algn="l"/>
          <a:tab pos="1371600" algn="l"/>
          <a:tab pos="1600200" algn="l"/>
          <a:tab pos="1828800" algn="l"/>
        </a:tabLst>
        <a:defRPr spc="-50">
          <a:solidFill>
            <a:srgbClr val="404040"/>
          </a:solidFill>
          <a:latin typeface="Century Gothic" pitchFamily="34" charset="0"/>
          <a:ea typeface="MS PGothic" pitchFamily="34" charset="-128"/>
          <a:cs typeface="+mn-cs"/>
        </a:defRPr>
      </a:lvl1pPr>
      <a:lvl2pPr marL="228600" indent="-228600" algn="l" rtl="0" eaLnBrk="0" fontAlgn="base" hangingPunct="0">
        <a:lnSpc>
          <a:spcPct val="90000"/>
        </a:lnSpc>
        <a:spcBef>
          <a:spcPts val="600"/>
        </a:spcBef>
        <a:spcAft>
          <a:spcPct val="0"/>
        </a:spcAft>
        <a:buClr>
          <a:srgbClr val="4F81BD"/>
        </a:buClr>
        <a:buFont typeface="Arial" charset="0"/>
        <a:buChar char="•"/>
        <a:tabLst>
          <a:tab pos="228600" algn="l"/>
          <a:tab pos="457200" algn="l"/>
          <a:tab pos="685800" algn="l"/>
          <a:tab pos="914400" algn="l"/>
          <a:tab pos="1143000" algn="l"/>
          <a:tab pos="1371600" algn="l"/>
          <a:tab pos="1600200" algn="l"/>
          <a:tab pos="1828800" algn="l"/>
        </a:tabLst>
        <a:defRPr spc="-50">
          <a:solidFill>
            <a:srgbClr val="404040"/>
          </a:solidFill>
          <a:latin typeface="Century Gothic" pitchFamily="34" charset="0"/>
          <a:ea typeface="MS PGothic" pitchFamily="34" charset="-128"/>
          <a:cs typeface="+mn-cs"/>
        </a:defRPr>
      </a:lvl2pPr>
      <a:lvl3pPr marL="457200" indent="-228600" algn="l" rtl="0" eaLnBrk="0" fontAlgn="base" hangingPunct="0">
        <a:lnSpc>
          <a:spcPct val="90000"/>
        </a:lnSpc>
        <a:spcBef>
          <a:spcPts val="600"/>
        </a:spcBef>
        <a:spcAft>
          <a:spcPct val="0"/>
        </a:spcAft>
        <a:buClr>
          <a:srgbClr val="4F81BD"/>
        </a:buClr>
        <a:buFont typeface="Arial" charset="0"/>
        <a:buChar char="•"/>
        <a:tabLst>
          <a:tab pos="228600" algn="l"/>
          <a:tab pos="457200" algn="l"/>
          <a:tab pos="685800" algn="l"/>
          <a:tab pos="914400" algn="l"/>
          <a:tab pos="1143000" algn="l"/>
          <a:tab pos="1371600" algn="l"/>
          <a:tab pos="1600200" algn="l"/>
          <a:tab pos="1828800" algn="l"/>
        </a:tabLst>
        <a:defRPr sz="1600" spc="-50">
          <a:solidFill>
            <a:srgbClr val="404040"/>
          </a:solidFill>
          <a:latin typeface="Century Gothic" pitchFamily="34" charset="0"/>
          <a:ea typeface="MS PGothic" pitchFamily="34" charset="-128"/>
          <a:cs typeface="+mn-cs"/>
        </a:defRPr>
      </a:lvl3pPr>
      <a:lvl4pPr marL="685800" indent="-228600" algn="l" rtl="0" eaLnBrk="0" fontAlgn="base" hangingPunct="0">
        <a:lnSpc>
          <a:spcPct val="90000"/>
        </a:lnSpc>
        <a:spcBef>
          <a:spcPts val="600"/>
        </a:spcBef>
        <a:spcAft>
          <a:spcPct val="0"/>
        </a:spcAft>
        <a:buClr>
          <a:srgbClr val="4F81BD"/>
        </a:buClr>
        <a:buFont typeface="Arial" charset="0"/>
        <a:buChar char="•"/>
        <a:tabLst>
          <a:tab pos="228600" algn="l"/>
          <a:tab pos="457200" algn="l"/>
          <a:tab pos="685800" algn="l"/>
          <a:tab pos="914400" algn="l"/>
          <a:tab pos="1143000" algn="l"/>
          <a:tab pos="1371600" algn="l"/>
          <a:tab pos="1600200" algn="l"/>
          <a:tab pos="1828800" algn="l"/>
        </a:tabLst>
        <a:defRPr sz="1400" spc="-50">
          <a:solidFill>
            <a:srgbClr val="404040"/>
          </a:solidFill>
          <a:latin typeface="Century Gothic" pitchFamily="34" charset="0"/>
          <a:ea typeface="MS PGothic" pitchFamily="34" charset="-128"/>
          <a:cs typeface="+mn-cs"/>
        </a:defRPr>
      </a:lvl4pPr>
      <a:lvl5pPr marL="914400" indent="-228600" algn="l" rtl="0" eaLnBrk="0" fontAlgn="base" hangingPunct="0">
        <a:lnSpc>
          <a:spcPct val="90000"/>
        </a:lnSpc>
        <a:spcBef>
          <a:spcPts val="600"/>
        </a:spcBef>
        <a:spcAft>
          <a:spcPct val="0"/>
        </a:spcAft>
        <a:buClr>
          <a:srgbClr val="4F81BD"/>
        </a:buClr>
        <a:buFont typeface="Arial" charset="0"/>
        <a:buChar char="•"/>
        <a:tabLst>
          <a:tab pos="228600" algn="l"/>
          <a:tab pos="457200" algn="l"/>
          <a:tab pos="685800" algn="l"/>
          <a:tab pos="914400" algn="l"/>
          <a:tab pos="1143000" algn="l"/>
          <a:tab pos="1371600" algn="l"/>
          <a:tab pos="1600200" algn="l"/>
          <a:tab pos="1828800" algn="l"/>
        </a:tabLst>
        <a:defRPr sz="1200" spc="-50">
          <a:solidFill>
            <a:srgbClr val="404040"/>
          </a:solidFill>
          <a:latin typeface="Century Gothic" pitchFamily="34" charset="0"/>
          <a:ea typeface="MS PGothic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bed.org/teams/st/wiki/ST-Link-Drive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bed.org/teams/ST/wiki/Nucleo-Firmwar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st.com/web/en/catalog/tools/PF260217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mbed.org/users/BlueShadow/code/YYY_DragonflyHelloWorld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developer.mbed.org/teams/Multi-Hackers/code/MTSAS_Cellular_SMS_Example/" TargetMode="External"/><Relationship Id="rId4" Type="http://schemas.openxmlformats.org/officeDocument/2006/relationships/hyperlink" Target="https://developer.mbed.org/users/BlueShadow/code/YYY_Dragonfly_ST_MEMS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bed.org/teams/Multi-Hackers/code/Dragonfly_Terminal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eveloper.mbed.org/teams/MultiTech/code/dragonfly-flash-fs-example/" TargetMode="External"/><Relationship Id="rId5" Type="http://schemas.openxmlformats.org/officeDocument/2006/relationships/hyperlink" Target="http://developer.mbed.org/users/BlueShadow/code/YYY_Dragonfly_Moisture/" TargetMode="External"/><Relationship Id="rId4" Type="http://schemas.openxmlformats.org/officeDocument/2006/relationships/hyperlink" Target="https://developer.mbed.org/teams/Multi-Hackers/code/Dragonfly_Passthrough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mfineganr@multitech.co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hyperlink" Target="mailto:PJaeger@multitech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hyperlink" Target="http://www.google.com/url?sa=i&amp;rct=j&amp;q=&amp;esrc=s&amp;source=images&amp;cd=&amp;cad=rja&amp;uact=8&amp;ved=0CAcQjRw&amp;url=http://www.yelp.com/biz/hacker-dojo-mountain-view&amp;ei=l4_ZVJDnC4qqggTM_IKgCA&amp;psig=AFQjCNGNkQ8nQknASMeW1OjXVQGOvy3b_Q&amp;ust=1423630558922979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ttssh2.sourceforge.jp/index.html.e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mbed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eveloper.mbed.org/platforms/MTS-Dragonfly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81450" y="2647950"/>
            <a:ext cx="58512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</a:rPr>
              <a:t>Programmable </a:t>
            </a:r>
            <a:r>
              <a:rPr lang="en-US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</a:rPr>
              <a:t>IoT</a:t>
            </a:r>
            <a:endParaRPr lang="en-US" sz="2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entury Gothic" pitchFamily="34" charset="0"/>
            </a:endParaRPr>
          </a:p>
          <a:p>
            <a:pPr algn="ctr"/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</a:rPr>
              <a:t> “prototype to production”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</a:rPr>
              <a:t> Workshop </a:t>
            </a:r>
            <a:endParaRPr lang="en-US" sz="2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4363819"/>
            <a:ext cx="789977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</a:rPr>
              <a:t>Future|Aeris|ARM|MultiTech</a:t>
            </a:r>
            <a:r>
              <a:rPr lang="en-US" sz="2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</a:rPr>
              <a:t> June 18th, 2015</a:t>
            </a:r>
          </a:p>
          <a:p>
            <a:pPr algn="ctr"/>
            <a:endParaRPr lang="en-US" sz="2600" b="1" dirty="0">
              <a:solidFill>
                <a:schemeClr val="tx1">
                  <a:lumMod val="50000"/>
                  <a:lumOff val="50000"/>
                </a:schemeClr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3400" y="438150"/>
            <a:ext cx="84582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Setup </a:t>
            </a:r>
            <a:r>
              <a:rPr lang="en-US" dirty="0" err="1" smtClean="0"/>
              <a:t>mbed</a:t>
            </a:r>
            <a:r>
              <a:rPr lang="en-US" dirty="0" smtClean="0"/>
              <a:t> Account (</a:t>
            </a:r>
            <a:r>
              <a:rPr lang="en-US" dirty="0" err="1"/>
              <a:t>prework</a:t>
            </a:r>
            <a:r>
              <a:rPr lang="en-US" dirty="0"/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76350"/>
            <a:ext cx="8458200" cy="3429000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In the original Browser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/>
              <a:t>Select</a:t>
            </a:r>
            <a:r>
              <a:rPr lang="en-US" dirty="0"/>
              <a:t> “</a:t>
            </a:r>
            <a:r>
              <a:rPr lang="en-US" b="1" dirty="0"/>
              <a:t>Compiler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b="1" dirty="0"/>
              <a:t>Click </a:t>
            </a:r>
            <a:r>
              <a:rPr lang="en-US" dirty="0"/>
              <a:t>on</a:t>
            </a:r>
            <a:r>
              <a:rPr lang="en-US" b="1" dirty="0"/>
              <a:t> </a:t>
            </a:r>
            <a:r>
              <a:rPr lang="en-US" dirty="0"/>
              <a:t>“</a:t>
            </a:r>
            <a:r>
              <a:rPr lang="en-US" b="1" dirty="0"/>
              <a:t>No </a:t>
            </a:r>
            <a:r>
              <a:rPr lang="en-US" b="1" dirty="0" smtClean="0"/>
              <a:t>Selected</a:t>
            </a:r>
            <a:r>
              <a:rPr lang="en-US" dirty="0"/>
              <a:t>” near top right side. (Or</a:t>
            </a:r>
            <a:r>
              <a:rPr lang="en-US" b="1" dirty="0"/>
              <a:t> Click </a:t>
            </a:r>
            <a:r>
              <a:rPr lang="en-US" dirty="0"/>
              <a:t>on</a:t>
            </a:r>
            <a:r>
              <a:rPr lang="en-US" b="1" dirty="0"/>
              <a:t> </a:t>
            </a:r>
            <a:r>
              <a:rPr lang="en-US" dirty="0"/>
              <a:t>the</a:t>
            </a:r>
            <a:r>
              <a:rPr lang="en-US" b="1" dirty="0"/>
              <a:t> Platform you already have setup</a:t>
            </a:r>
            <a:r>
              <a:rPr lang="en-US" dirty="0"/>
              <a:t>.)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/>
              <a:t>Click </a:t>
            </a:r>
            <a:r>
              <a:rPr lang="en-US" dirty="0" smtClean="0"/>
              <a:t>“</a:t>
            </a:r>
            <a:r>
              <a:rPr lang="en-US" b="1" dirty="0" smtClean="0"/>
              <a:t>MTS Dragonfly</a:t>
            </a:r>
            <a:r>
              <a:rPr lang="en-US" dirty="0" smtClean="0"/>
              <a:t>”</a:t>
            </a:r>
            <a:r>
              <a:rPr lang="en-US" b="1" dirty="0" smtClean="0"/>
              <a:t> </a:t>
            </a:r>
            <a:r>
              <a:rPr lang="en-US" dirty="0"/>
              <a:t>and</a:t>
            </a:r>
            <a:r>
              <a:rPr lang="en-US" b="1" dirty="0"/>
              <a:t> “Select Platform</a:t>
            </a:r>
            <a:r>
              <a:rPr lang="en-US" dirty="0"/>
              <a:t>”</a:t>
            </a:r>
            <a:r>
              <a:rPr lang="en-US" b="1" dirty="0"/>
              <a:t>. </a:t>
            </a:r>
            <a:br>
              <a:rPr lang="en-US" b="1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728879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First install the ST-Link driver to the latest version.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developer.mbed.org/teams/st/wiki/ST-Link-Driver</a:t>
            </a:r>
            <a:r>
              <a:rPr lang="en-US" dirty="0" smtClean="0"/>
              <a:t> should open up Called “ST Link Driver”.</a:t>
            </a:r>
          </a:p>
          <a:p>
            <a:pPr marL="228600" indent="-228600">
              <a:buFont typeface="+mj-lt"/>
              <a:buAutoNum type="arabicPeriod"/>
            </a:pPr>
            <a:r>
              <a:rPr lang="en-US" b="1" dirty="0" smtClean="0"/>
              <a:t>Download</a:t>
            </a:r>
            <a:r>
              <a:rPr lang="en-US" dirty="0" smtClean="0"/>
              <a:t> </a:t>
            </a:r>
            <a:r>
              <a:rPr lang="en-US" dirty="0"/>
              <a:t>“</a:t>
            </a:r>
            <a:r>
              <a:rPr lang="en-US" b="1" dirty="0"/>
              <a:t>Download ST-Link Driver</a:t>
            </a:r>
            <a:r>
              <a:rPr lang="en-US" dirty="0"/>
              <a:t>” </a:t>
            </a:r>
          </a:p>
          <a:p>
            <a:pPr marL="228600" indent="-228600">
              <a:buFont typeface="+mj-lt"/>
              <a:buAutoNum type="arabicPeriod"/>
            </a:pPr>
            <a:r>
              <a:rPr lang="en-US" b="1" dirty="0"/>
              <a:t>Extract</a:t>
            </a:r>
            <a:r>
              <a:rPr lang="en-US" dirty="0"/>
              <a:t> the </a:t>
            </a:r>
            <a:r>
              <a:rPr lang="en-US" b="1" dirty="0"/>
              <a:t>zip</a:t>
            </a:r>
            <a:r>
              <a:rPr lang="en-US" dirty="0"/>
              <a:t> file to a known location.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Depending on your machine, </a:t>
            </a:r>
            <a:r>
              <a:rPr lang="en-US" b="1" dirty="0"/>
              <a:t>Run </a:t>
            </a:r>
            <a:r>
              <a:rPr lang="en-US" dirty="0"/>
              <a:t>either </a:t>
            </a:r>
            <a:r>
              <a:rPr lang="en-US" b="1" dirty="0"/>
              <a:t>dpinst_amd64.exe</a:t>
            </a:r>
            <a:r>
              <a:rPr lang="en-US" dirty="0"/>
              <a:t> </a:t>
            </a:r>
            <a:r>
              <a:rPr lang="en-US" dirty="0" smtClean="0"/>
              <a:t>(for 64 bit system) or </a:t>
            </a:r>
            <a:r>
              <a:rPr lang="en-US" b="1" dirty="0" smtClean="0"/>
              <a:t>dpinst_x86.exe</a:t>
            </a:r>
            <a:r>
              <a:rPr lang="en-US" dirty="0" smtClean="0"/>
              <a:t> (f</a:t>
            </a:r>
            <a:r>
              <a:rPr lang="en-US" sz="1600" dirty="0" smtClean="0"/>
              <a:t>or 32 bit). </a:t>
            </a:r>
            <a:br>
              <a:rPr lang="en-US" sz="1600" dirty="0" smtClean="0"/>
            </a:br>
            <a:r>
              <a:rPr lang="en-US" sz="1600" dirty="0" smtClean="0"/>
              <a:t> </a:t>
            </a:r>
            <a:r>
              <a:rPr lang="en-US" sz="1600" dirty="0"/>
              <a:t>(As a reference: Window Button, Control Panel, System</a:t>
            </a:r>
            <a:r>
              <a:rPr lang="en-US" sz="1600" dirty="0" smtClean="0"/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600" b="1" dirty="0"/>
              <a:t>Plug</a:t>
            </a:r>
            <a:r>
              <a:rPr lang="en-US" sz="1600" dirty="0"/>
              <a:t> </a:t>
            </a:r>
            <a:r>
              <a:rPr lang="en-US" sz="1600" b="1" dirty="0"/>
              <a:t>board</a:t>
            </a:r>
            <a:r>
              <a:rPr lang="en-US" sz="1600" dirty="0"/>
              <a:t> into system.  The Drivers will need to install, please wait a minute or so.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600" b="1" dirty="0"/>
              <a:t>Verify</a:t>
            </a:r>
            <a:r>
              <a:rPr lang="en-US" sz="1600" dirty="0"/>
              <a:t> the unit can be seen by the system on Control Panel, Device Manager, Ports (Com &amp; LPT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3400" y="438150"/>
            <a:ext cx="84582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Windows Driver </a:t>
            </a:r>
            <a:r>
              <a:rPr lang="en-US" dirty="0"/>
              <a:t>update (</a:t>
            </a:r>
            <a:r>
              <a:rPr lang="en-US" dirty="0" err="1"/>
              <a:t>prework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4426778"/>
            <a:ext cx="3304762" cy="27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17605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The following procedure can be used to update the Dragonfly with new firmware.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600" dirty="0" smtClean="0"/>
              <a:t>Update </a:t>
            </a:r>
            <a:r>
              <a:rPr lang="en-US" sz="1600" dirty="0"/>
              <a:t>your </a:t>
            </a:r>
            <a:r>
              <a:rPr lang="en-US" sz="1600" dirty="0" smtClean="0"/>
              <a:t>Dragonfly board </a:t>
            </a:r>
            <a:r>
              <a:rPr lang="en-US" sz="1600" dirty="0"/>
              <a:t>to the latest firmware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https://developer.mbed.org/teams/ST/wiki/Nucleo-Firmware</a:t>
            </a:r>
            <a:r>
              <a:rPr lang="en-US" sz="1600" dirty="0"/>
              <a:t>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Web </a:t>
            </a:r>
            <a:r>
              <a:rPr lang="en-US" sz="1600" dirty="0"/>
              <a:t>page “</a:t>
            </a:r>
            <a:r>
              <a:rPr lang="en-US" sz="1600" b="1" dirty="0"/>
              <a:t>Nucleo Firmware</a:t>
            </a:r>
            <a:r>
              <a:rPr lang="en-US" sz="1600" dirty="0"/>
              <a:t>”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600" dirty="0" smtClean="0"/>
              <a:t> </a:t>
            </a:r>
            <a:r>
              <a:rPr lang="en-US" sz="1600" b="1" dirty="0" smtClean="0"/>
              <a:t>Click</a:t>
            </a:r>
            <a:r>
              <a:rPr lang="en-US" sz="1600" dirty="0" smtClean="0"/>
              <a:t> on “</a:t>
            </a:r>
            <a:r>
              <a:rPr lang="en-US" sz="1600" dirty="0">
                <a:hlinkClick r:id="rId4"/>
              </a:rPr>
              <a:t>Download the latest ST-LINK/V2-1 firmware </a:t>
            </a:r>
            <a:r>
              <a:rPr lang="en-US" sz="1600" dirty="0" smtClean="0">
                <a:hlinkClick r:id="rId4"/>
              </a:rPr>
              <a:t>upgrade</a:t>
            </a:r>
            <a:r>
              <a:rPr lang="en-US" sz="1600" dirty="0" smtClean="0"/>
              <a:t>”.</a:t>
            </a:r>
            <a:endParaRPr lang="en-US" sz="1600" dirty="0"/>
          </a:p>
          <a:p>
            <a:pPr marL="228600" indent="-228600">
              <a:buFont typeface="+mj-lt"/>
              <a:buAutoNum type="arabicPeriod"/>
            </a:pPr>
            <a:r>
              <a:rPr lang="en-US" sz="1600" dirty="0"/>
              <a:t> </a:t>
            </a:r>
            <a:r>
              <a:rPr lang="en-US" sz="1600" b="1" dirty="0" smtClean="0"/>
              <a:t>Download, Extract </a:t>
            </a:r>
            <a:r>
              <a:rPr lang="en-US" sz="1600" dirty="0" smtClean="0"/>
              <a:t>and</a:t>
            </a:r>
            <a:r>
              <a:rPr lang="en-US" sz="1600" b="1" dirty="0" smtClean="0"/>
              <a:t> Run </a:t>
            </a:r>
            <a:r>
              <a:rPr lang="en-US" sz="1600" dirty="0" smtClean="0"/>
              <a:t>“</a:t>
            </a:r>
            <a:r>
              <a:rPr lang="en-US" sz="1600" b="1" dirty="0" smtClean="0"/>
              <a:t>STSW-LINK007</a:t>
            </a:r>
            <a:r>
              <a:rPr lang="en-US" sz="1600" dirty="0" smtClean="0"/>
              <a:t>”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600" dirty="0" smtClean="0"/>
              <a:t> Plug the power to Developer board then USB cable.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600" dirty="0"/>
              <a:t> </a:t>
            </a:r>
            <a:r>
              <a:rPr lang="en-US" sz="1600" dirty="0" smtClean="0"/>
              <a:t>Wait for USB Enumeration to finish. </a:t>
            </a:r>
            <a:r>
              <a:rPr lang="en-US" sz="1600" b="1" dirty="0" smtClean="0"/>
              <a:t>Press “Refresh device list”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600" dirty="0" smtClean="0"/>
              <a:t> </a:t>
            </a:r>
            <a:r>
              <a:rPr lang="en-US" sz="1600" b="1" dirty="0" smtClean="0"/>
              <a:t>Press “Open in update mode”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600" dirty="0" smtClean="0"/>
              <a:t> If needed, </a:t>
            </a:r>
            <a:r>
              <a:rPr lang="en-US" sz="1600" b="1" dirty="0" smtClean="0"/>
              <a:t>Click “Upgraded”</a:t>
            </a:r>
            <a:endParaRPr lang="en-US" sz="16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600" dirty="0" smtClean="0"/>
              <a:t>After success </a:t>
            </a:r>
            <a:r>
              <a:rPr lang="en-US" sz="1600" b="1" dirty="0" smtClean="0"/>
              <a:t>Close</a:t>
            </a:r>
            <a:r>
              <a:rPr lang="en-US" sz="1600" dirty="0" smtClean="0"/>
              <a:t> the program.</a:t>
            </a:r>
          </a:p>
          <a:p>
            <a:pPr marL="0" indent="0">
              <a:buNone/>
            </a:pPr>
            <a:endParaRPr lang="en-US" sz="1200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3400" y="438150"/>
            <a:ext cx="84582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Reference Only: Firmware Upgrade (MultiTech did this for you)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786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438150"/>
            <a:ext cx="84582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Programs to </a:t>
            </a:r>
            <a:r>
              <a:rPr lang="en-US" dirty="0"/>
              <a:t>download (</a:t>
            </a:r>
            <a:r>
              <a:rPr lang="en-US" dirty="0" err="1"/>
              <a:t>prework</a:t>
            </a:r>
            <a:r>
              <a:rPr lang="en-US" dirty="0"/>
              <a:t>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647D-24BF-494D-9D0D-2BC61D74EA0E}" type="datetime1">
              <a:rPr lang="en-US" smtClean="0"/>
              <a:pPr/>
              <a:t>6/12/2015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Proprietary and Confidential. © 2014 Multi-Tech Systems, Inc. All Rights Reserved.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Click </a:t>
            </a:r>
            <a:r>
              <a:rPr lang="en-US" dirty="0" smtClean="0">
                <a:solidFill>
                  <a:schemeClr val="tx1"/>
                </a:solidFill>
              </a:rPr>
              <a:t>on the below links and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“Import this program” </a:t>
            </a:r>
            <a:r>
              <a:rPr lang="en-US" dirty="0" smtClean="0">
                <a:solidFill>
                  <a:schemeClr val="tx1"/>
                </a:solidFill>
              </a:rPr>
              <a:t>(Blue Box Right side of the screen), then </a:t>
            </a:r>
            <a:r>
              <a:rPr lang="en-US" b="1" dirty="0" smtClean="0">
                <a:solidFill>
                  <a:schemeClr val="tx1"/>
                </a:solidFill>
              </a:rPr>
              <a:t>Click “Install”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Hello World Program:</a:t>
            </a:r>
            <a:r>
              <a:rPr lang="en-US" dirty="0" smtClean="0">
                <a:hlinkClick r:id="rId3"/>
              </a:rPr>
              <a:t> </a:t>
            </a:r>
            <a:r>
              <a:rPr lang="en-US" sz="1600" dirty="0" smtClean="0">
                <a:hlinkClick r:id="rId3"/>
              </a:rPr>
              <a:t>http</a:t>
            </a:r>
            <a:r>
              <a:rPr lang="en-US" sz="1600" dirty="0">
                <a:hlinkClick r:id="rId3"/>
              </a:rPr>
              <a:t>://developer.mbed.org/users/BlueShadow/code/YYY_DragonflyHelloWorld</a:t>
            </a:r>
            <a:r>
              <a:rPr lang="en-US" sz="1600" dirty="0" smtClean="0">
                <a:hlinkClick r:id="rId3"/>
              </a:rPr>
              <a:t>/</a:t>
            </a:r>
            <a:endParaRPr lang="en-US" sz="1600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ST </a:t>
            </a:r>
            <a:r>
              <a:rPr lang="en-US" dirty="0" err="1" smtClean="0">
                <a:solidFill>
                  <a:schemeClr val="tx1"/>
                </a:solidFill>
              </a:rPr>
              <a:t>Nucleo_Sensors_Demo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z="1600" dirty="0">
                <a:hlinkClick r:id="rId4"/>
              </a:rPr>
              <a:t>https://developer.mbed.org/users/BlueShadow/code/YYY_Dragonfly_ST_MEMS</a:t>
            </a:r>
            <a:r>
              <a:rPr lang="en-US" sz="1600" dirty="0" smtClean="0">
                <a:hlinkClick r:id="rId4"/>
              </a:rPr>
              <a:t>/</a:t>
            </a:r>
            <a:endParaRPr lang="en-US" sz="1600" dirty="0" smtClean="0"/>
          </a:p>
          <a:p>
            <a:endParaRPr lang="en-US" dirty="0" smtClean="0"/>
          </a:p>
          <a:p>
            <a:r>
              <a:rPr lang="en-US" dirty="0">
                <a:solidFill>
                  <a:schemeClr val="tx1"/>
                </a:solidFill>
              </a:rPr>
              <a:t>Reference: SMS Example Program:</a:t>
            </a:r>
          </a:p>
          <a:p>
            <a:r>
              <a:rPr lang="en-US" sz="1600" u="sng" dirty="0">
                <a:hlinkClick r:id="rId5"/>
              </a:rPr>
              <a:t>http://developer.mbed.org/teams/Multi-Hackers/code/MTSAS_Cellular_SMS_Example/</a:t>
            </a:r>
            <a:endParaRPr lang="en-US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1412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438150"/>
            <a:ext cx="84582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Programs to </a:t>
            </a:r>
            <a:r>
              <a:rPr lang="en-US" dirty="0"/>
              <a:t>download (</a:t>
            </a:r>
            <a:r>
              <a:rPr lang="en-US" dirty="0" err="1"/>
              <a:t>prework</a:t>
            </a:r>
            <a:r>
              <a:rPr lang="en-US" dirty="0"/>
              <a:t>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647D-24BF-494D-9D0D-2BC61D74EA0E}" type="datetime1">
              <a:rPr lang="en-US" smtClean="0"/>
              <a:pPr/>
              <a:t>6/12/2015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Proprietary and Confidential. © 2014 Multi-Tech Systems, Inc. All Rights Reserved.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Click </a:t>
            </a:r>
            <a:r>
              <a:rPr lang="en-US" dirty="0" smtClean="0">
                <a:solidFill>
                  <a:schemeClr val="tx1"/>
                </a:solidFill>
              </a:rPr>
              <a:t>on the below links and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“Import this program” </a:t>
            </a:r>
            <a:r>
              <a:rPr lang="en-US" dirty="0" smtClean="0">
                <a:solidFill>
                  <a:schemeClr val="tx1"/>
                </a:solidFill>
              </a:rPr>
              <a:t>(Blue Box Right side of the screen), then </a:t>
            </a:r>
            <a:r>
              <a:rPr lang="en-US" b="1" dirty="0" smtClean="0">
                <a:solidFill>
                  <a:schemeClr val="tx1"/>
                </a:solidFill>
              </a:rPr>
              <a:t>Click “Install”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Terminal Program:</a:t>
            </a:r>
          </a:p>
          <a:p>
            <a:r>
              <a:rPr lang="en-US" sz="1600" dirty="0">
                <a:hlinkClick r:id="rId3"/>
              </a:rPr>
              <a:t>https://developer.mbed.org/teams/Multi-Hackers/code/Dragonfly_Terminal</a:t>
            </a:r>
            <a:r>
              <a:rPr lang="en-US" sz="1600" dirty="0" smtClean="0">
                <a:hlinkClick r:id="rId3"/>
              </a:rPr>
              <a:t>/</a:t>
            </a:r>
            <a:endParaRPr lang="en-US" sz="1600" dirty="0" smtClean="0"/>
          </a:p>
          <a:p>
            <a:r>
              <a:rPr lang="en-US" dirty="0" err="1" smtClean="0">
                <a:solidFill>
                  <a:schemeClr val="tx1"/>
                </a:solidFill>
              </a:rPr>
              <a:t>Passthru</a:t>
            </a:r>
            <a:r>
              <a:rPr lang="en-US" dirty="0" smtClean="0">
                <a:solidFill>
                  <a:schemeClr val="tx1"/>
                </a:solidFill>
              </a:rPr>
              <a:t> Example Program:</a:t>
            </a:r>
          </a:p>
          <a:p>
            <a:r>
              <a:rPr lang="en-US" sz="1700" u="sng" dirty="0">
                <a:hlinkClick r:id="rId4"/>
              </a:rPr>
              <a:t>https://developer.mbed.org/teams/Multi-Hackers/code/Dragonfly_Passthrough</a:t>
            </a:r>
            <a:r>
              <a:rPr lang="en-US" sz="1700" u="sng" dirty="0" smtClean="0">
                <a:hlinkClick r:id="rId4"/>
              </a:rPr>
              <a:t>/</a:t>
            </a:r>
            <a:endParaRPr lang="en-US" sz="1700" u="sng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Moisture Meter Program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u="sng" kern="1200" dirty="0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http://developer.mbed.org/users/BlueShadow/code/YYY_Dragonfly_Moisture</a:t>
            </a:r>
            <a:r>
              <a:rPr lang="en-US" sz="1600" u="sng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/</a:t>
            </a:r>
            <a:endParaRPr lang="en-US" sz="1600" u="sng" kern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Flash File for SPI device on Dragonfly: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z="1600" dirty="0">
                <a:hlinkClick r:id="rId6"/>
              </a:rPr>
              <a:t>https://developer.mbed.org/teams/MultiTech/code/dragonfly-flash-fs-example</a:t>
            </a:r>
            <a:r>
              <a:rPr lang="en-US" sz="1600" dirty="0" smtClean="0">
                <a:hlinkClick r:id="rId6"/>
              </a:rPr>
              <a:t>/</a:t>
            </a:r>
            <a:endParaRPr lang="en-US" sz="1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8264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idx="4294967295"/>
          </p:nvPr>
        </p:nvSpPr>
        <p:spPr>
          <a:xfrm>
            <a:off x="1295400" y="209550"/>
            <a:ext cx="6858000" cy="8001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   Thank you!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828800" y="913667"/>
          <a:ext cx="5200651" cy="3525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550"/>
                <a:gridCol w="1733549"/>
                <a:gridCol w="1733552"/>
              </a:tblGrid>
              <a:tr h="1572065">
                <a:tc gridSpan="3">
                  <a:txBody>
                    <a:bodyPr/>
                    <a:lstStyle/>
                    <a:p>
                      <a:pPr algn="ctr">
                        <a:buFont typeface="Arial" charset="0"/>
                        <a:buNone/>
                        <a:defRPr/>
                      </a:pPr>
                      <a:r>
                        <a:rPr lang="en-US" sz="2100" b="1" kern="1200" dirty="0" smtClean="0">
                          <a:solidFill>
                            <a:srgbClr val="4F81BD"/>
                          </a:solidFill>
                          <a:latin typeface="Century Gothic" pitchFamily="34" charset="0"/>
                          <a:ea typeface="Calibri"/>
                          <a:cs typeface="Times New Roman"/>
                        </a:rPr>
                        <a:t>Multi-Tech</a:t>
                      </a:r>
                      <a:r>
                        <a:rPr lang="en-US" sz="1500" b="0" kern="120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Calibri"/>
                          <a:cs typeface="Times New Roman"/>
                        </a:rPr>
                        <a:t/>
                      </a:r>
                      <a:br>
                        <a:rPr lang="en-US" sz="1500" b="0" kern="120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Calibri"/>
                          <a:cs typeface="Times New Roman"/>
                        </a:rPr>
                      </a:br>
                      <a:endParaRPr lang="en-US" sz="1100" b="0" kern="1200" baseline="0" dirty="0" smtClean="0">
                        <a:solidFill>
                          <a:schemeClr val="tx1"/>
                        </a:solidFill>
                        <a:latin typeface="Century Gothic" pitchFamily="34" charset="0"/>
                        <a:ea typeface="Calibri"/>
                        <a:cs typeface="Times New Roman"/>
                      </a:endParaRPr>
                    </a:p>
                    <a:p>
                      <a:pPr algn="ctr" eaLnBrk="1" fontAlgn="t" hangingPunct="1"/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For more info,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 please 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contact </a:t>
                      </a:r>
                      <a:br>
                        <a:rPr lang="en-US" sz="11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</a:b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/>
                      </a:r>
                      <a:br>
                        <a:rPr lang="en-US" sz="11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</a:br>
                      <a:r>
                        <a:rPr lang="en-US" sz="1100" b="1" dirty="0" smtClean="0">
                          <a:solidFill>
                            <a:srgbClr val="4F81BD"/>
                          </a:solidFill>
                          <a:latin typeface="Century Gothic" panose="020B0502020202020204" pitchFamily="34" charset="0"/>
                        </a:rPr>
                        <a:t>Michael Finegan</a:t>
                      </a:r>
                    </a:p>
                    <a:p>
                      <a:pPr algn="ctr" eaLnBrk="1" fontAlgn="t" hangingPunct="1"/>
                      <a:r>
                        <a:rPr lang="en-US" sz="1100" b="1" dirty="0" smtClean="0">
                          <a:solidFill>
                            <a:srgbClr val="4F81BD"/>
                          </a:solidFill>
                          <a:latin typeface="Century Gothic" panose="020B0502020202020204" pitchFamily="34" charset="0"/>
                        </a:rPr>
                        <a:t>Director of Business Development</a:t>
                      </a:r>
                    </a:p>
                    <a:p>
                      <a:pPr algn="ctr" eaLnBrk="1" fontAlgn="t" hangingPunct="1"/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Direct Dial:  763-717-5656</a:t>
                      </a:r>
                    </a:p>
                    <a:p>
                      <a:pPr algn="ctr" eaLnBrk="1" fontAlgn="t" hangingPunct="1"/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Email: </a:t>
                      </a:r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hlinkClick r:id="rId3"/>
                        </a:rPr>
                        <a:t>mfineganr@multitech.com</a:t>
                      </a:r>
                      <a:endParaRPr lang="en-US" sz="900" b="0" dirty="0" smtClean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  <a:p>
                      <a:pPr algn="ctr" eaLnBrk="1" fontAlgn="t" hangingPunct="1"/>
                      <a:endParaRPr lang="en-US" sz="900" b="0" dirty="0" smtClean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  <a:p>
                      <a:pPr algn="ctr" eaLnBrk="1" fontAlgn="t" hangingPunct="1"/>
                      <a:r>
                        <a:rPr lang="en-US" sz="900" b="0" kern="120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Calibri"/>
                          <a:cs typeface="Times New Roman"/>
                        </a:rPr>
                        <a:t>Or </a:t>
                      </a:r>
                    </a:p>
                    <a:p>
                      <a:pPr algn="ctr" eaLnBrk="1" fontAlgn="t" hangingPunct="1"/>
                      <a:r>
                        <a:rPr lang="en-US" sz="1100" b="1" dirty="0" smtClean="0">
                          <a:solidFill>
                            <a:srgbClr val="4F81BD"/>
                          </a:solidFill>
                          <a:latin typeface="Century Gothic" panose="020B0502020202020204" pitchFamily="34" charset="0"/>
                        </a:rPr>
                        <a:t>Paul Jaeger </a:t>
                      </a:r>
                    </a:p>
                    <a:p>
                      <a:pPr algn="ctr" eaLnBrk="1" fontAlgn="t" hangingPunct="1"/>
                      <a:r>
                        <a:rPr lang="en-US" sz="1100" b="1" dirty="0" smtClean="0">
                          <a:solidFill>
                            <a:srgbClr val="4F81BD"/>
                          </a:solidFill>
                          <a:latin typeface="Century Gothic" panose="020B0502020202020204" pitchFamily="34" charset="0"/>
                        </a:rPr>
                        <a:t>Technical Sales and Marketing Director</a:t>
                      </a:r>
                    </a:p>
                    <a:p>
                      <a:pPr algn="ctr" eaLnBrk="1" fontAlgn="t" hangingPunct="1"/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Direct Dial:  763-717-5830</a:t>
                      </a:r>
                    </a:p>
                    <a:p>
                      <a:pPr algn="ctr" eaLnBrk="1" fontAlgn="t" hangingPunct="1"/>
                      <a:r>
                        <a:rPr lang="en-US" sz="8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Email: 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hlinkClick r:id="rId4"/>
                        </a:rPr>
                        <a:t>PJaeger@multitech.com</a:t>
                      </a:r>
                      <a:endParaRPr lang="en-US" sz="800" b="0" dirty="0" smtClean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  <a:p>
                      <a:pPr algn="ctr" eaLnBrk="1" fontAlgn="t" hangingPunct="1"/>
                      <a:endParaRPr lang="en-US" sz="900" b="0" kern="1200" baseline="0" dirty="0" smtClean="0">
                        <a:solidFill>
                          <a:schemeClr val="tx1"/>
                        </a:solidFill>
                        <a:latin typeface="Century Gothic" pitchFamily="34" charset="0"/>
                        <a:ea typeface="Calibri"/>
                        <a:cs typeface="Times New Roman"/>
                      </a:endParaRPr>
                    </a:p>
                    <a:p>
                      <a:pPr algn="ctr" eaLnBrk="1" fontAlgn="t" hangingPunct="1"/>
                      <a:r>
                        <a:rPr lang="en-US" sz="900" b="0" kern="120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Calibri"/>
                          <a:cs typeface="Times New Roman"/>
                        </a:rPr>
                        <a:t/>
                      </a:r>
                      <a:br>
                        <a:rPr lang="en-US" sz="900" b="0" kern="120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Calibri"/>
                          <a:cs typeface="Times New Roman"/>
                        </a:rPr>
                      </a:br>
                      <a:endParaRPr lang="en-US" sz="900" b="0" kern="1200" dirty="0" smtClean="0">
                        <a:solidFill>
                          <a:schemeClr val="tx1"/>
                        </a:solidFill>
                        <a:latin typeface="Century Gothic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13936">
                <a:tc>
                  <a:txBody>
                    <a:bodyPr/>
                    <a:lstStyle/>
                    <a:p>
                      <a:pPr algn="ctr"/>
                      <a:r>
                        <a:rPr lang="en-US" sz="800" b="1" kern="1200" dirty="0" smtClean="0">
                          <a:solidFill>
                            <a:srgbClr val="4F81BD"/>
                          </a:solidFill>
                          <a:latin typeface="Century Gothic" pitchFamily="34" charset="0"/>
                          <a:ea typeface="Calibri"/>
                          <a:cs typeface="Times New Roman"/>
                        </a:rPr>
                        <a:t>World </a:t>
                      </a:r>
                      <a:r>
                        <a:rPr lang="en-US" sz="800" b="1" kern="1200" baseline="0" dirty="0" smtClean="0">
                          <a:solidFill>
                            <a:srgbClr val="4F81BD"/>
                          </a:solidFill>
                          <a:latin typeface="Century Gothic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800" b="1" kern="1200" dirty="0" smtClean="0">
                          <a:solidFill>
                            <a:srgbClr val="4F81BD"/>
                          </a:solidFill>
                          <a:latin typeface="Century Gothic" pitchFamily="34" charset="0"/>
                          <a:ea typeface="Calibri"/>
                          <a:cs typeface="Times New Roman"/>
                        </a:rPr>
                        <a:t>Headquarters 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Calibri"/>
                          <a:cs typeface="Times New Roman"/>
                        </a:rPr>
                        <a:t/>
                      </a:r>
                      <a:br>
                        <a:rPr lang="en-US" sz="800" b="0" kern="120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Calibri"/>
                          <a:cs typeface="Times New Roman"/>
                        </a:rPr>
                      </a:b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Calibri"/>
                          <a:cs typeface="Times New Roman"/>
                        </a:rPr>
                        <a:t>2205 </a:t>
                      </a:r>
                      <a:r>
                        <a:rPr lang="en-US" sz="800" b="0" kern="1200" dirty="0" err="1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Calibri"/>
                          <a:cs typeface="Times New Roman"/>
                        </a:rPr>
                        <a:t>Woodale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Calibri"/>
                          <a:cs typeface="Times New Roman"/>
                        </a:rPr>
                        <a:t> Drive</a:t>
                      </a:r>
                    </a:p>
                    <a:p>
                      <a:pPr algn="ctr"/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Calibri"/>
                          <a:cs typeface="Times New Roman"/>
                        </a:rPr>
                        <a:t>Mounds View, MN 55112</a:t>
                      </a:r>
                    </a:p>
                    <a:p>
                      <a:pPr algn="ctr"/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Calibri"/>
                          <a:cs typeface="Times New Roman"/>
                        </a:rPr>
                        <a:t>United States</a:t>
                      </a:r>
                    </a:p>
                    <a:p>
                      <a:pPr algn="ctr"/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Calibri"/>
                          <a:cs typeface="Times New Roman"/>
                        </a:rPr>
                        <a:t>888-288-5470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kern="1200" dirty="0" smtClean="0">
                          <a:solidFill>
                            <a:srgbClr val="4F81BD"/>
                          </a:solidFill>
                          <a:latin typeface="Century Gothic" pitchFamily="34" charset="0"/>
                          <a:ea typeface="Calibri"/>
                          <a:cs typeface="Times New Roman"/>
                        </a:rPr>
                        <a:t>EMEA Headquarters 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Calibri"/>
                          <a:cs typeface="Times New Roman"/>
                        </a:rPr>
                        <a:t/>
                      </a:r>
                      <a:br>
                        <a:rPr lang="en-US" sz="800" b="0" kern="120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Calibri"/>
                          <a:cs typeface="Times New Roman"/>
                        </a:rPr>
                      </a:b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Calibri"/>
                          <a:cs typeface="Times New Roman"/>
                        </a:rPr>
                        <a:t>264-270 Bath Road</a:t>
                      </a:r>
                    </a:p>
                    <a:p>
                      <a:pPr algn="ctr"/>
                      <a:r>
                        <a:rPr lang="en-US" sz="800" b="0" kern="1200" dirty="0" err="1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Calibri"/>
                          <a:cs typeface="Times New Roman"/>
                        </a:rPr>
                        <a:t>Harlington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Calibri"/>
                          <a:cs typeface="Times New Roman"/>
                        </a:rPr>
                        <a:t> UB3 5JJ</a:t>
                      </a:r>
                    </a:p>
                    <a:p>
                      <a:pPr algn="ctr"/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Calibri"/>
                          <a:cs typeface="Times New Roman"/>
                        </a:rPr>
                        <a:t>United Kingdom</a:t>
                      </a:r>
                    </a:p>
                    <a:p>
                      <a:pPr algn="ctr"/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Calibri"/>
                          <a:cs typeface="Times New Roman"/>
                        </a:rPr>
                        <a:t>+(44) 118 959 7774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Century Gothic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kern="1200" dirty="0" smtClean="0">
                          <a:solidFill>
                            <a:srgbClr val="4F81BD"/>
                          </a:solidFill>
                          <a:latin typeface="Century Gothic" pitchFamily="34" charset="0"/>
                          <a:ea typeface="Calibri"/>
                          <a:cs typeface="Times New Roman"/>
                        </a:rPr>
                        <a:t>Connected Development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Calibri"/>
                          <a:cs typeface="Times New Roman"/>
                        </a:rPr>
                        <a:t/>
                      </a:r>
                      <a:br>
                        <a:rPr lang="en-US" sz="800" b="0" kern="120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Calibri"/>
                          <a:cs typeface="Times New Roman"/>
                        </a:rPr>
                      </a:b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Calibri"/>
                          <a:cs typeface="Times New Roman"/>
                        </a:rPr>
                        <a:t>5020 Weston Parkway,</a:t>
                      </a:r>
                      <a:r>
                        <a:rPr lang="en-US" sz="800" b="0" kern="120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Calibri"/>
                          <a:cs typeface="Times New Roman"/>
                        </a:rPr>
                        <a:t>215</a:t>
                      </a:r>
                    </a:p>
                    <a:p>
                      <a:pPr algn="ctr"/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Calibri"/>
                          <a:cs typeface="Times New Roman"/>
                        </a:rPr>
                        <a:t>Cary, NC 27513 </a:t>
                      </a:r>
                    </a:p>
                    <a:p>
                      <a:pPr algn="ctr"/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Calibri"/>
                          <a:cs typeface="Times New Roman"/>
                        </a:rPr>
                        <a:t>United States</a:t>
                      </a:r>
                    </a:p>
                    <a:p>
                      <a:pPr algn="ctr"/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Calibri"/>
                          <a:cs typeface="Times New Roman"/>
                        </a:rPr>
                        <a:t>800-375-6050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Century Gothic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600200" y="4590876"/>
            <a:ext cx="6000750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825" dirty="0">
                <a:latin typeface="Century Gothic" pitchFamily="34" charset="0"/>
                <a:ea typeface="Calibri"/>
                <a:cs typeface="Times New Roman"/>
              </a:rPr>
              <a:t>www.multitech.com</a:t>
            </a:r>
          </a:p>
          <a:p>
            <a:pPr algn="ctr">
              <a:defRPr/>
            </a:pPr>
            <a:r>
              <a:rPr lang="en-US" sz="825" dirty="0">
                <a:latin typeface="Century Gothic" pitchFamily="34" charset="0"/>
                <a:ea typeface="Calibri"/>
                <a:cs typeface="Times New Roman"/>
              </a:rPr>
              <a:t>www.multitech.net  </a:t>
            </a:r>
            <a:r>
              <a:rPr lang="en-US" sz="825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Calibri"/>
                <a:cs typeface="Times New Roman"/>
              </a:rPr>
              <a:t>|</a:t>
            </a:r>
            <a:r>
              <a:rPr lang="en-US" sz="825" dirty="0">
                <a:latin typeface="Century Gothic" pitchFamily="34" charset="0"/>
                <a:ea typeface="Calibri"/>
                <a:cs typeface="Times New Roman"/>
              </a:rPr>
              <a:t>  www.connecteddev.com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|  Proprietary &amp; Confidential  |  © 2014 Multi-Tech Systems,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DC36-A4ED-4E74-9870-844A4CC269E3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9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86964"/>
            <a:ext cx="9524999" cy="85725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IoT</a:t>
            </a:r>
            <a:r>
              <a:rPr lang="en-US" dirty="0"/>
              <a:t> </a:t>
            </a:r>
            <a:r>
              <a:rPr lang="en-US" dirty="0" smtClean="0"/>
              <a:t>North America-</a:t>
            </a:r>
            <a:r>
              <a:rPr lang="en-US" dirty="0" err="1" smtClean="0"/>
              <a:t>IoT</a:t>
            </a:r>
            <a:r>
              <a:rPr lang="en-US" dirty="0" smtClean="0"/>
              <a:t> prototyping to production </a:t>
            </a:r>
            <a:r>
              <a:rPr lang="en-US" dirty="0"/>
              <a:t>Workshop </a:t>
            </a:r>
            <a:r>
              <a:rPr lang="en-US" dirty="0" smtClean="0"/>
              <a:t>June 18</a:t>
            </a:r>
            <a:r>
              <a:rPr lang="en-US" baseline="30000" dirty="0" smtClean="0"/>
              <a:t>th</a:t>
            </a:r>
            <a:r>
              <a:rPr lang="en-US" dirty="0" smtClean="0"/>
              <a:t> in San Jose, CA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F02101-D728-4CEA-8A0A-6A61E9FAAD9C}" type="datetime1">
              <a:rPr lang="en-US" smtClean="0"/>
              <a:pPr>
                <a:defRPr/>
              </a:pPr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|  Proprietary &amp; Confidential  |  © 2014 Multi-Tech Systems,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76CF84-9191-42E3-A5DE-5E8AEB66E07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8" name="Content Placeholder 7"/>
          <p:cNvSpPr txBox="1">
            <a:spLocks noGrp="1"/>
          </p:cNvSpPr>
          <p:nvPr>
            <p:ph idx="1"/>
          </p:nvPr>
        </p:nvSpPr>
        <p:spPr>
          <a:xfrm>
            <a:off x="76200" y="1201364"/>
            <a:ext cx="6507440" cy="365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 </a:t>
            </a:r>
            <a:r>
              <a:rPr lang="en-US" sz="1600" dirty="0"/>
              <a:t>the fast evolving world of the “Internet of things” solutions need to be responsive, innovative, and nimble. </a:t>
            </a:r>
            <a:endParaRPr lang="en-US" sz="1600" dirty="0" smtClean="0"/>
          </a:p>
          <a:p>
            <a:r>
              <a:rPr lang="en-US" sz="1400" dirty="0" smtClean="0"/>
              <a:t>We </a:t>
            </a:r>
            <a:r>
              <a:rPr lang="en-US" sz="1400" dirty="0"/>
              <a:t>invite developers and engineers, and project managers to learn how to use </a:t>
            </a:r>
            <a:r>
              <a:rPr lang="en-US" sz="1400" dirty="0" err="1" smtClean="0"/>
              <a:t>MultiTech’s</a:t>
            </a:r>
            <a:r>
              <a:rPr lang="en-US" sz="1400" dirty="0" smtClean="0"/>
              <a:t> hardware platform and mbed.org </a:t>
            </a:r>
            <a:r>
              <a:rPr lang="en-US" sz="1400" dirty="0"/>
              <a:t>a cloud based compiler to program ARM® Cortex™-</a:t>
            </a:r>
            <a:r>
              <a:rPr lang="en-US" sz="1400" dirty="0" smtClean="0"/>
              <a:t>M4 </a:t>
            </a:r>
            <a:r>
              <a:rPr lang="en-US" sz="1400" dirty="0"/>
              <a:t>microprocessors </a:t>
            </a:r>
            <a:r>
              <a:rPr lang="en-US" sz="1400" dirty="0" smtClean="0"/>
              <a:t>to </a:t>
            </a:r>
            <a:r>
              <a:rPr lang="en-US" sz="1400" dirty="0"/>
              <a:t>quickly create new "connected prototypes". </a:t>
            </a:r>
          </a:p>
          <a:p>
            <a:r>
              <a:rPr lang="en-US" sz="1400" dirty="0"/>
              <a:t>This workshop guides programmers and tech professional on how to crowd source libraries for sensor and peripherals using a cloud based IDE. Users will learn how to move data from edge sensor/processor to cloud platform as a service using a cellular module. </a:t>
            </a:r>
          </a:p>
          <a:p>
            <a:r>
              <a:rPr lang="en-US" sz="1600" b="1" dirty="0"/>
              <a:t>What Attendees will learn: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Rapid prototyping using a cloud based compiler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Crowd sourcing libraries to add drivers from common sensors and peripherals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Cellular communication to add macro-network </a:t>
            </a:r>
          </a:p>
        </p:txBody>
      </p:sp>
      <p:sp>
        <p:nvSpPr>
          <p:cNvPr id="2" name="AutoShape 2" descr="data:image/jpeg;base64,/9j/4AAQSkZJRgABAQAAAQABAAD/2wCEAAkGBxQSEhUUEhQVFBUUGBQXFxYYFxQUFRYWFBYWFhUUFRUYHSggGBolHBQVITEhJSkrLi4uFx8zODMsNygtLisBCgoKDg0OGxAQFywkHBwsLCwsLCwsLCwsLCwsLCwsLCwsKywsLCwsLCwsLCwsLCwsLCssLCw3LCsrLCwsKzc3N//AABEIAMgAyAMBIgACEQEDEQH/xAAbAAABBQEBAAAAAAAAAAAAAAAEAAIDBQYBB//EAEAQAAIBAgQCCAQEBAUCBwAAAAECAAMRBAUSITFBBhMiUWFxgZEyobHBFEJSciNi0eEHM5Ki8EOCFRYkU2Oy8f/EABkBAAMBAQEAAAAAAAAAAAAAAAABAgMEBf/EACURAAICAgICAgIDAQAAAAAAAAABAhEDIRIxBEEiMhOBFFFxYf/aAAwDAQACEQMRAD8Aw7ZmN7pfub4fcb2kC41eIA8hv8o7D4NCfjsfH+00mW5M720IHO3apsur1X83ykckdn4Jx6MtSq6gbK23HY28yZb5Amqoy/qVwPVTLvHdHaq021IxI1EBlKlQAdR39OZlLkV+uFvH5qZEnsFFpbNHlvQp3/zKq0x4Kah9gRNfgf8ADfCMu+IqM3hoX/bufnMNhul1UWC0mLeJKX8tpbJnmMNj1Sr4lr/S0nfs1k4yWpUbvBZNSwKqr0ErAmwqBbvc/qVtvY+kOxHR2jVsVoLT8QVU+wBmUyTpdVQEYj+J3KLKB5sbky9HTIsOxSW/cXJ+WkQjybd9HNNNP/pHmXREKpKm4AN724Tz+tiaVO+moF8PiX/Ty9DNfiumdc3A0J5C5+d5lcSyMxZwpJJNyBLp3roSqvkV7Z8gv2WJH6Rced+6Op5rUf4KDHxOw9xDDjqSfmQeq/aPybH4Q10D1NKNcNpvbfgT3b8x3y0iXRU16TuQeyj33tsLfzNzh1PL8RwauFHLSt/nPUKeWZfpuOrI7y9/vMB0rraaunArekABcm4Lb3035cJRCZWYzo52STULk8yLWP2mWx2CNEg3v6be/OaWg+KdN6qIOGwufI90AzXKmSmWasz7ja1h9YVRcduhuUZnTOxVQfIfWW+KzCna3ZHqJiqeE1arXuov33vHUa9h8C37zB0NxadM0NPOFS41XU8hvbytBKuPTchCfSVv41uAKjytI3rM35ifIE/aIQVUxbNsF248ZHUxT96j5mCNRbub2tIyCOVvMykibJ2rE8WkL1POR3M5LUWS2SBpyNvFNUibYccK3cD5EX9okYoean2M1uLo1jslJCDzZxa/fpAlbVwzg2rYhE/lSmXPzM898X0z0oeTJdoKyzphiKaMhqMyspFmOoWII2vKTJdqif8Ab9hCWpUVvtUqD9WyEelt5Bl5VaikNcqVNvJheRW9FZcsZ+qPVsyo4GpRLhCGAB0g2vwvyt8oPmnQh8OhbDurDkpGjc+INp57QFepUqpRFRtDMCFUkAXNvDlL1um2NSn1WIGobbsmlhbxHGVGTV2XLBim48H/ALZTY2pika1RETuJJI9xITUrtuawUd6pf53lliOkS1BYgj5ylrKCbr8jaOOS9MfkeAoK4SsMTDMwBavUYd4sPnH0sqon4tTfuYyrp6ATqD7/AM7L9OMnTqB+XX4HVq9+Bmp50oyXaLH/ANKnHq/e8npZvQB7A/0qSPlAExVNSCtFxfhdAPmdoauOrNuKIHiWVfpGSWCZ2T8FGoT5afrOVa9dhdaARv1F+Pmtt5DhfxDEb0kPiW284S5YbPiaajnpW/1bcRklXiaFa92ZUv8ApBJI8ZJmWCcUSWr6wLdkKADvbjfe03WU51l1KmqvoqOBYtsxbxty8pnOl2Mw9c66NFkAFr6WCkk31HbSDyg+i8X3Rl+jWFoPUq9e+gKoKktpudW/nBsww9FwOrPasBtexPedjJcmZlrOVQPZeB07bi3xTZ5fUxJphadKktxxZwLjyA2iLzamzB5dmfVXR0ufIXBk9TFEjamfUgS0z3KW03qVKWo/lTjfuJvvKkUrTHJk4hCPIiqVnbiq8P1ePhKis1ib95ltVe1yeQlDXq6rnx+s1wzbJyxSEcSI04nwkiYC4BvsfCDPSs+n5zd2Y6Jlr3iiSla8UtXQj1620AxOSU6hevV6wrTCl9PZAXhe4Fz4ywHCWmW4mq1OpSVuxtcbfmuDv42nlQqzsl0ZzKsXl9MkpReoT+qn1wHlrA+syWLqBq1QqAoLVCAAAALkgBbm3lcz0s5Bc7qu/eAPPjPO85wnV4qpTO1nI28R/eU5JukOC7Nv0GzPD0TihWS51q2qwvpYCwFzfjf3lbnuNR2NsYyrfZWFMkeANt/WN6KZQuJxDh11Dq6Z4E8l3+U0eN6DrS1P/CI7gLN6WFjNFtmMnTPP/wAPRvcNUreSkfQW+YkGPw4CXp0at/5tv6zUVcuC30lkvxszD5XtKvF5c7f9V/K/3FjKVFLLJdMqcPgWZdSsADyJv7yDEUSvELfvVhC6uSk3HaJtf/MF/M3W8KpdHRsRTUd4Z2Ye2mOkWvIl72VtOqerC67PzvffjtfnH0KdkYMapuDZke4B/aOU0FDD1qFxRWiuoWYdWHBtvur7SqweWFme7EaWIsAB99vKMnlB9o5g8VQvZqFRzyOoknzBO0IC1GY9Vg0Xhs1ifO+3dLbA5AazKoK72+MC3Dm0tKnQepS+MioC1xpfZduHfaVZDUfTKWhSx21hSpDlbSPQyXHYfE6Ca2KoEbfwla7HfkLess8LkNAParTB/cC31JmjzBsIMK9KjTRXZbArTA3vx1WmLyx6suLWOScv7MH0QXCCpiXxeuyIGAW/aAJ1A258LcOcFzLMsJWxOjD0q6oFsxDaiW5Gwvbj3iaHouTgnrP/AJnXIEtugWxJvcecCqoA2oargkgamIvueF7c4v5EaMs+aDyNxdlVTwdLQxWlUupsHJsB+5b3+UDenLes3Hx4wR5hOak7Jj5HFdFJjsLUIsg48ybW3vAq2WaKYBI1sSSeXlNGRK/Mxsvr9ppjyuOkZSyuTsq6A0ppO5Er3w56zVta95ZOJEwnR+aTEmCimYoUBOyvzso9NXhNR0LohhV237Htv/eZVDtNV0EqgNVBIFwh38C39Zwx7O2ekD9PM+qYLT1QU3B1EjYX4G/odp5DXxr1a3W1S2pzdiLAm4A2vw2tPdumWTJi6NuyWBB+IC4G+m88SzwEVm2I+G21uE0lS1W/7DHKw3LszNCtSK306P8AuF+JuP2jaew9Hc4XEjQ9iSLg3vcc54vhXUVqJY2FmH+4gC/K9xPUv8OsCtMPU2VCT1eogEbnWAvdf+0Kbmmv2ZT9hOd5KAdhtMvWwdjPQ8zxCH8y/wCoTL4vRc9peJ5ibGSZm6eA7Qbfha21vPz2EsKOFhCaf1L7jvheHKfqX3EpIbYH+AuR6ypyvLdNSstybPxO53AM2NMpcXdef5h3SqwtSmuJr3ZQNSEG4sezvD2gT7Lro/kwIBPcJF0opBaigcNI29SJa5Xm9BUA61PeVfSXEpUqKUYMNNjbzMy8rWMxyP4lC4lfmuO6mmz6A5FtiSBwJ5eUsq1S9gEAAHxXJLHy5SozykHouCyrw3Y2HBuc4MCTyJMygvkinwPSR6pYdXTSykg2LG+3No6j0gXT26lYHuRaajbxgeS4NAXPX0mIQ3C62t3nhJ6GS0mIHWtv3U+/xZp6UlGJ1uNPSC8Z8bfuP1gbiGYwdtv3H6wR557ezl9kREAzIbL6ywMBx630gcSbD1tKg9gVTSIiFYugUYq3EeshRbnedK7o0RxFihLUgL25W9YoNtGlG9pmTYdrNBqTRVX0lT/MB77TKH2O2StFrr4ecxnTVLVQQPiUE+JBIJ8+HtL+vjlS2plXfa5FzvyHOUfSSprakw3DK1jyO4PH1nTkXxMMP2BcFpatRuAyksCDuN9J3mwqYiZfIcF1pUB0Rl3XV+b4SbDnwl0HXVVptU/iUU1sAjWcadR0HhfhsZWP6iyq5HK73gFQfWRYrMQpUHs6hcarAjuBF+Mos2zZUZdw177A3PK1hwmplReAjwkVHOKQfQTa5AvtYekp6mYjRcbHtbHY8OFpWYLEsSdahWFuzuGPHYAi5MVui0o3s3rYmmGsHU2Pfa9wY2rYMxuLXG99txxmdqYmpg26wgK44K1we0OYIuNt4ZmGa1VZXxC6da06iAEPqTtAMSOR2Em5NrQOKSdM0FDF00XU9ZFG9rMGN77CwMtcsxQqJqBuPfiJ5+cTUq6muVDbkAKAAfhFrcD3y86CYxitQVWt8JUMRccRvwty2mflpvEzDJFcTVVZUZymqi48P6w3MMSxUigabVByZ9K253IlfmeM0qQtQK5AsAw1HwHfPP8AHhJSTaM8cXaZj+iNtVTfjTI+YmwyprH/ACxUsBsQbb89vKZfKs4xJqBXr1GDKRYsdjYnaWeCzqt1+hnGkKBZm3NuBBJ3O87ssOWz0JR3+gnF/G37j9eEEYxYlcR17MUX8Ob2e97n7739ox2nFOLi9nnyVM4YDj3toPcb+1oYYHnHwUv31P8A6paVjVsUdgOOxJqNqIA4bDhIafGcaSYKuqPdhcWO233nRF7tmkXslrNt6fedkmOzCm6aVTSdt9uUUcqs1kzX0D9JDmlA1KTIu7flG3EG4tfxnKDbSrz9wW8dFQAbhj2fyj7+EzivmdbfxFl2VYmpWqN+DouVAHWYmqoY7H4AGsdxy7xM4+KqmqaNWy9SWAVSCF33AI4jbvMCwOsV6LqrBesp2AL7doA33MdhMI6OWZWsRYlr8b7Ak+A+U7cluLMMX3Rf4XFJTVKjuU6sghhvvZhbgb3FxBM8z5atUuGVOzTDaAzayo4js7DiINiCDQbUBy2JsNSm4lZdQHB0bqLW7wQRz48YYn8Eh5dTbQa9TrmBCswsBq18l5EECHYfO2AWktM7ALfddIJFj2W5WO/nKvLqVIquqoUILnYA7Mq3uxNrbfOavKOjjq1yKm4Av4DgCJRFlHjaeokqiatXMCwHO25J8zK7Q6VFOqxZ0sUJuO0RqB7xPRq+UKim7bgEhS1r2F7WkWBRSdOpSrIG7OsgEEdk357/ACgqQbZl+lOHq1dBZy5F7M2x0ki1/HeCYHEVmp21aRumkAAFVnolbAow2v7GC4pMPQZVquELBmFxyW1/qIWIwWbUBSH8J2APEFrsbBTdmAAbidrSToXmBp1WVHCM9t23Wpv8NuRFyQee4m3zfKFq0R1dqqagTbnY20g9+/IzGZl0ZICaKdSm4UMRYuuoAcGXgb8j7ypO40tE0y3zDFvSaoWq02UFBsQGNiCSq2PrMscan4zrWBdASRYgG1rCxPiYhk+IKWak53NjY7X77wdcorpuaT93D/nhElUaBWXuBzGma2srXNgQOyihQbgXa+9gYJj6YeurKShqHa4XYobF9jytf0kdLDkXNTDttzKg8hud4I9diQu6lBUCkAkDVy25G5ExSdlc5S20aLNunLKzU1pq6rYBtVha21lA+8lwWMFQXHO0xApKBvsbcPtLvKcwCMCGA2HG3d3GRngpIyyKzSo94Fm7/APFz/tH9IqOIHIg+ojM0I7B8W+gnNji1IzgANI2MVSso4sPcQZ8Wn6gfLeaJMtImZooFWxQPAMfQxS1BlUXWa9Ia1GsUSxUAH4dR8r3kY6QYkkE0UcgHSQu4uOVjxlG9UMdRF795N/eJCoNxqHkRO7+Le6L/K+rCqXSSsg0g2HdYHx7u+0lfOMRV2sXFlJCrfYX0k6R4mQYNQ9ZRa4Lfm7W30hxz9k1KqKuliNrBbA8xaLJj4uqBT9lx/5XNdCSaqrfVYKCbeKjczO5rlVCiGXXW1gX7Sqi35DhfeWVXpPWYaQQo9/ltM/jmJDEm5J3JmcVQSnZJkeEq1iy0aZc6TqsQOy23aNxtPccDUZUUPYsFUEjgSBud55Z/hnp6yvrYKOrpm5IA2ffjPUmjGZ7GZpl6sys7q24OlqmlT6NKxs/wS6SHrVCFKsuqouptv4l9Ww2O3jM90zpacXV8bN7qJQufCXwRPI9N6FNTxNOuzgsBXcJqZmIQhSq8eV5pxhqSEaaVMeOhb+8w3+GNa1Ouv8A8iH3X+02lWtuJDQ7O5hiWA85WiszcbwzFAuAB/zaS/gilMcwT9o60S2V1c8bQJ/KWr0oHXo785KBMr61MNdSOO0qqeRUkNwpN+8k8POXop7xtRYFW6ooDlFL9A3nUyal/wC2Jc1KMctODZLKU5FRP/TEZWyGjpHZ58N7cJeFIyou0lMSKEZNSHBBO/8AhqjlLYrG6IFFU+AHdFLUpFCgMBgcG7rdRcbjiOUKOU1e6/kRC+jgAQ7m99xbhty75dIZo/JnF0jRYk1ZUYbo7iadRXNI6eN7r/WCY3KK+pmak1iSb7T0Kl02XDUglOsQ36aYVmJ8SR95lekPTXEYhu3e9rAudTAeAGwhOcpOyeMVooVoN+kwPEnZvOWuMwoC02JLFwSb8L7cBI8HlTVmIsQp/NbYeXfEmKl6KMLcHynutOsSo8h9BPPMN0RQHtMzDusBf1m4o1SAB3AD2kuRXEzHSnKzUrFgSLhdrX4TMPk1a/wm3ftPTaiFuV5GuAU8V+ZjWQXExmQUa9AtoVu1a4Gmxte17nxM1+XVa53qgBeW4LX9BJVwgXhLVcISnG/lsI07CiChX3mtzWgPwtNhblceYmSoUbGaCtib0Qnd4wfRLRTmROsL0Rj0pmlRKRWqm8YU3hYp2kLJLZZC6SMpCSk4Uk2KgUpOVKe0IKThSAUAmlF1cLKThSMdAjUooSyxQCjzrBJVQWVNOrmwtwHIQKviHf4mJ8OA9psc14r4MPoY/wDDk7k2+cqEknbVlNN+zGYemS6kC4Ht7x2ON34W85tepH/P6TppA/lHtDJl5O6EoaKjHYUtQwukXuH8vy8TLjKkFNArEEju3598N6q9KmByL/URU8KBxImbZSiE4eupO0tqaXECwWFF9hLjDYf/APIuygbRbwjWv3maTEZOTTDW38JTtQlJCYFTTeWNN+zaRilHLTlWRQxUhKrtOJTkypGA2lSvtHYnCsBwheFpXOwhGJw5tvJFRmnpRhpywqU5GUgUAmnGmnDikYUkiAuqnDThuicNOAABpThow7qo004wAGpTsM6uKMDHZ8AE8iv1/vHU3vaxlPmle6neLDYm4FiIq0UXiiIPvZRc90Cw1Q895a4Wr3CLiFhmEoFlAN9mb7SwoZevMSHAAknz+wl3RowGNo0RDqNONSlCEpQsoKNZtNr+krHSWJXaDtThYgPRHqkn0SREjRLIUpyTRJ1px/VR2I7l4OoS3zFRo7z9JVURYwqvXuOEQFHVpyLq4dUWQsvgYDBerjTThemcKxABdXF1cKZT3fMTlvA+0BA2iN6qFEDy9DOgDvEYAZoxQ3TFADyGrh7+Phyk+Dy0maDC5XeXWCyxV4wugKTAZN5y+w+XKvKWC0xJVSJysdAOGwCqxYX35X2HpaWNNYlpyVBEUiWmkIRZHSENo0LxDI9MicQ84ciDOkYgYCPQRaY9RKJJEWOanJsKlzDauH2vCwKoCPa0c4kZgBE6yPRJ7TlogINE4Uk9ogsABtE71cK0RaYAClbTjL4QvTOdXAAI0B3CdhZSKAGfSkBwj1EfaJVkWMQEkWICOURgOAj0EQEkUQGS0hLbALKpJZ4OpaJjD6g23lTXENq1YC5ghEeiICOnZViJaRtC+tuLcIGslEYhjrI7SUxpgBGROWkpitEBFad0yTTFaAxgEVo/TO2gIjKzoWP0ztowIisUlKxQAzmmdCxRSRjrRyidigBIJIgiiiAlUQmk0UUYyctI2iigBy0QiijExwjgZ2KAjl5y0UUBjhFFFADtorTsUBHLTtp2KAHbRWiigArRRRRgf//Z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5410200" y="1554079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964" y="2282662"/>
            <a:ext cx="2131429" cy="11896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675" y="1133684"/>
            <a:ext cx="1914525" cy="128566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0298" y="3450204"/>
            <a:ext cx="1728788" cy="12949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5244" y="1138366"/>
            <a:ext cx="1433384" cy="143338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Programmers that </a:t>
            </a:r>
            <a:r>
              <a:rPr lang="en-US" sz="2400" dirty="0" smtClean="0"/>
              <a:t>that are familiar with C++ that want </a:t>
            </a:r>
            <a:r>
              <a:rPr lang="en-US" sz="2400" dirty="0"/>
              <a:t>to make their devices connected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Product Managers and Engineers looking to shorten time to market for product and services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Business Development Managers focusing on </a:t>
            </a:r>
            <a:r>
              <a:rPr lang="en-US" sz="2400" dirty="0" err="1"/>
              <a:t>IoT</a:t>
            </a:r>
            <a:endParaRPr lang="en-US" sz="24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Should attend?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F02101-D728-4CEA-8A0A-6A61E9FAAD9C}" type="datetime1">
              <a:rPr lang="en-US" smtClean="0"/>
              <a:pPr>
                <a:defRPr/>
              </a:pPr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|  Proprietary &amp; Confidential  |  © 2014 Multi-Tech Systems,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76CF84-9191-42E3-A5DE-5E8AEB66E07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5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533400" y="133350"/>
            <a:ext cx="8458200" cy="857250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Agenda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2388261"/>
              </p:ext>
            </p:extLst>
          </p:nvPr>
        </p:nvGraphicFramePr>
        <p:xfrm>
          <a:off x="350108" y="832022"/>
          <a:ext cx="8534400" cy="3951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820"/>
                <a:gridCol w="4907279"/>
                <a:gridCol w="983393"/>
                <a:gridCol w="1416908"/>
              </a:tblGrid>
              <a:tr h="1905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Time</a:t>
                      </a:r>
                      <a:endParaRPr lang="en-US" sz="1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Agenda</a:t>
                      </a:r>
                      <a:endParaRPr lang="en-US" sz="1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Company</a:t>
                      </a:r>
                      <a:endParaRPr lang="en-US" sz="14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Speaker</a:t>
                      </a:r>
                      <a:endParaRPr lang="en-US" sz="1400" dirty="0"/>
                    </a:p>
                  </a:txBody>
                  <a:tcPr marL="68580" marR="68580"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10:00 – 10:15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Introductions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dirty="0" smtClean="0"/>
                        <a:t>Workshop</a:t>
                      </a:r>
                      <a:r>
                        <a:rPr lang="en-US" sz="1200" baseline="0" dirty="0" smtClean="0"/>
                        <a:t> Kick-Off</a:t>
                      </a:r>
                    </a:p>
                    <a:p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Multitech</a:t>
                      </a:r>
                      <a:r>
                        <a:rPr lang="en-US" sz="1200" dirty="0" smtClean="0"/>
                        <a:t> </a:t>
                      </a:r>
                    </a:p>
                    <a:p>
                      <a:r>
                        <a:rPr lang="en-US" sz="1200" dirty="0" smtClean="0"/>
                        <a:t>ARM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Michael</a:t>
                      </a:r>
                      <a:r>
                        <a:rPr lang="en-US" sz="1200" baseline="0" dirty="0" smtClean="0"/>
                        <a:t> Finegan</a:t>
                      </a:r>
                    </a:p>
                    <a:p>
                      <a:r>
                        <a:rPr lang="en-US" sz="1200" baseline="0" dirty="0" smtClean="0"/>
                        <a:t>&amp; </a:t>
                      </a:r>
                      <a:r>
                        <a:rPr lang="en-US" sz="1200" dirty="0" smtClean="0"/>
                        <a:t>David</a:t>
                      </a:r>
                      <a:r>
                        <a:rPr lang="en-US" sz="1200" baseline="0" dirty="0" smtClean="0"/>
                        <a:t> Weidner </a:t>
                      </a:r>
                      <a:endParaRPr lang="en-US" sz="1200" dirty="0"/>
                    </a:p>
                  </a:txBody>
                  <a:tcPr marL="68580" marR="68580"/>
                </a:tc>
              </a:tr>
              <a:tr h="90152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10:15 – 11:00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MBED</a:t>
                      </a:r>
                      <a:r>
                        <a:rPr lang="en-US" sz="1200" baseline="0" dirty="0" smtClean="0"/>
                        <a:t> 101 Introduction</a:t>
                      </a:r>
                    </a:p>
                    <a:p>
                      <a:r>
                        <a:rPr kumimoji="0" lang="en-US" sz="12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Components and Libraries </a:t>
                      </a:r>
                    </a:p>
                    <a:p>
                      <a:r>
                        <a:rPr kumimoji="0" lang="en-US" sz="12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Connecting </a:t>
                      </a:r>
                      <a:r>
                        <a:rPr kumimoji="0" lang="en-US" sz="120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mbed</a:t>
                      </a:r>
                      <a:r>
                        <a:rPr kumimoji="0" lang="en-US" sz="12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application development kit</a:t>
                      </a:r>
                    </a:p>
                    <a:p>
                      <a:r>
                        <a:rPr kumimoji="0" lang="en-US" sz="12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Internet of things and Web sockets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ARM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David</a:t>
                      </a:r>
                      <a:r>
                        <a:rPr lang="en-US" sz="1200" baseline="0" dirty="0" smtClean="0"/>
                        <a:t> Weidner &amp; Michael </a:t>
                      </a:r>
                      <a:r>
                        <a:rPr lang="en-US" sz="1200" baseline="0" dirty="0" err="1" smtClean="0"/>
                        <a:t>Koster</a:t>
                      </a:r>
                      <a:endParaRPr lang="en-US" sz="1200" baseline="0" dirty="0" smtClean="0"/>
                    </a:p>
                  </a:txBody>
                  <a:tcPr marL="68580" marR="68580"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11:00</a:t>
                      </a:r>
                      <a:r>
                        <a:rPr lang="en-US" sz="1200" baseline="0" dirty="0" smtClean="0"/>
                        <a:t> – 11:45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Demonstration Other</a:t>
                      </a:r>
                      <a:r>
                        <a:rPr lang="en-US" sz="1200" baseline="0" dirty="0" smtClean="0"/>
                        <a:t> Cloud Services: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Aeris</a:t>
                      </a:r>
                      <a:r>
                        <a:rPr lang="en-US" sz="1200" baseline="0" dirty="0" smtClean="0"/>
                        <a:t> 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Gurinder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Dhillon</a:t>
                      </a:r>
                      <a:r>
                        <a:rPr lang="en-US" sz="1200" baseline="0" dirty="0" smtClean="0"/>
                        <a:t> and Jins George </a:t>
                      </a:r>
                      <a:endParaRPr lang="en-US" sz="1200" dirty="0"/>
                    </a:p>
                  </a:txBody>
                  <a:tcPr marL="68580" marR="68580"/>
                </a:tc>
              </a:tr>
              <a:tr h="36812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11:45-12:30 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Break—Lunch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/>
                </a:tc>
              </a:tr>
              <a:tr h="61196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12:30</a:t>
                      </a:r>
                      <a:r>
                        <a:rPr lang="en-US" sz="1200" baseline="0" dirty="0" smtClean="0"/>
                        <a:t> – 2:15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Development</a:t>
                      </a:r>
                      <a:r>
                        <a:rPr lang="en-US" sz="1200" baseline="0" dirty="0" smtClean="0"/>
                        <a:t> Time / Hands-on lab 1, Lab 2, Lab 3, Lab 4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MultiTech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ARM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Paul Jaeger</a:t>
                      </a:r>
                      <a:r>
                        <a:rPr lang="en-US" sz="1200" baseline="0" dirty="0" smtClean="0"/>
                        <a:t> </a:t>
                      </a:r>
                    </a:p>
                    <a:p>
                      <a:r>
                        <a:rPr lang="en-US" sz="1200" baseline="0" dirty="0" smtClean="0"/>
                        <a:t>Michael </a:t>
                      </a:r>
                      <a:r>
                        <a:rPr lang="en-US" sz="1200" baseline="0" dirty="0" err="1" smtClean="0"/>
                        <a:t>Koster</a:t>
                      </a:r>
                      <a:endParaRPr lang="en-US" sz="1200" baseline="0" dirty="0" smtClean="0"/>
                    </a:p>
                    <a:p>
                      <a:r>
                        <a:rPr lang="en-US" sz="1200" baseline="0" dirty="0" smtClean="0"/>
                        <a:t>Brandon Dalida</a:t>
                      </a:r>
                      <a:endParaRPr lang="en-US" sz="1200" dirty="0"/>
                    </a:p>
                  </a:txBody>
                  <a:tcPr marL="68580" marR="6858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2:15 – 2:30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Bring</a:t>
                      </a:r>
                      <a:r>
                        <a:rPr lang="en-US" sz="1200" baseline="0" dirty="0" smtClean="0"/>
                        <a:t> it together Value proposition 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Future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 </a:t>
                      </a:r>
                    </a:p>
                    <a:p>
                      <a:r>
                        <a:rPr lang="en-US" sz="1200" dirty="0" err="1" smtClean="0"/>
                        <a:t>Aeris</a:t>
                      </a:r>
                      <a:r>
                        <a:rPr lang="en-US" sz="1200" dirty="0" smtClean="0"/>
                        <a:t> 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Allen Cabreros</a:t>
                      </a:r>
                    </a:p>
                    <a:p>
                      <a:r>
                        <a:rPr lang="en-US" sz="1200" dirty="0" smtClean="0"/>
                        <a:t>Annette</a:t>
                      </a:r>
                      <a:r>
                        <a:rPr lang="en-US" sz="1200" baseline="0" dirty="0" smtClean="0"/>
                        <a:t> Evans</a:t>
                      </a:r>
                      <a:endParaRPr lang="en-US" sz="1200" dirty="0"/>
                    </a:p>
                  </a:txBody>
                  <a:tcPr marL="68580" marR="68580"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2:30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Feedback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dirty="0" smtClean="0"/>
                        <a:t>Adjourn—Time to test your sensors!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377043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038350"/>
            <a:ext cx="8229600" cy="1981200"/>
          </a:xfrm>
        </p:spPr>
        <p:txBody>
          <a:bodyPr/>
          <a:lstStyle/>
          <a:p>
            <a:pPr marL="36576" eaLnBrk="1" hangingPunct="1">
              <a:defRPr/>
            </a:pPr>
            <a:r>
              <a:rPr lang="en-US" sz="3600" b="1" dirty="0" smtClean="0"/>
              <a:t>LAB Homework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mbed</a:t>
            </a:r>
            <a:r>
              <a:rPr lang="en-US" dirty="0" smtClean="0"/>
              <a:t> Instructions for MultiTech Dragonfly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654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Homework</a:t>
            </a:r>
          </a:p>
          <a:p>
            <a:pPr lvl="1"/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Serial program</a:t>
            </a:r>
          </a:p>
          <a:p>
            <a:pPr lvl="1"/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mbed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account</a:t>
            </a:r>
          </a:p>
          <a:p>
            <a:pPr lvl="1"/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Dragonfly driver from ST </a:t>
            </a:r>
          </a:p>
          <a:p>
            <a:pPr lvl="1"/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downloads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3400" y="438150"/>
            <a:ext cx="8458200" cy="857250"/>
          </a:xfrm>
        </p:spPr>
        <p:txBody>
          <a:bodyPr/>
          <a:lstStyle/>
          <a:p>
            <a:r>
              <a:rPr lang="en-US" dirty="0" smtClean="0"/>
              <a:t>Lab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8160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038350"/>
            <a:ext cx="8229600" cy="1981200"/>
          </a:xfrm>
        </p:spPr>
        <p:txBody>
          <a:bodyPr/>
          <a:lstStyle/>
          <a:p>
            <a:pPr marL="36576" eaLnBrk="1" hangingPunct="1">
              <a:defRPr/>
            </a:pPr>
            <a:r>
              <a:rPr lang="en-US" sz="3600" b="1" dirty="0" smtClean="0"/>
              <a:t>LAB 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mbed</a:t>
            </a:r>
            <a:r>
              <a:rPr lang="en-US" dirty="0" smtClean="0"/>
              <a:t> Instructions for MultiTech SocketModem</a:t>
            </a:r>
            <a:br>
              <a:rPr lang="en-US" dirty="0" smtClean="0"/>
            </a:br>
            <a:r>
              <a:rPr lang="en-US" dirty="0" smtClean="0"/>
              <a:t>Dragonfly/ Sensor/ </a:t>
            </a:r>
            <a:r>
              <a:rPr lang="en-US" dirty="0" err="1" smtClean="0"/>
              <a:t>Aeris</a:t>
            </a:r>
            <a:r>
              <a:rPr lang="en-US" dirty="0" smtClean="0"/>
              <a:t> Sim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8207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prefer Putty or another USB to serial solution please use it.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Install </a:t>
            </a:r>
            <a:r>
              <a:rPr lang="en-US" dirty="0" err="1" smtClean="0"/>
              <a:t>TeraTerm</a:t>
            </a:r>
            <a:r>
              <a:rPr lang="en-US" dirty="0" smtClean="0"/>
              <a:t> or similar Serial program.</a:t>
            </a:r>
          </a:p>
          <a:p>
            <a:r>
              <a:rPr lang="en-US" u="sng" dirty="0">
                <a:hlinkClick r:id="rId3"/>
              </a:rPr>
              <a:t>http://</a:t>
            </a:r>
            <a:r>
              <a:rPr lang="en-US" u="sng" dirty="0" smtClean="0">
                <a:hlinkClick r:id="rId3"/>
              </a:rPr>
              <a:t>ttssh2.sourceforge.jp/index.html.en</a:t>
            </a:r>
            <a:endParaRPr lang="en-US" u="sng" dirty="0" smtClean="0"/>
          </a:p>
          <a:p>
            <a:r>
              <a:rPr lang="en-US" u="sng" dirty="0" smtClean="0"/>
              <a:t>Click on the “download page” </a:t>
            </a:r>
          </a:p>
          <a:p>
            <a:r>
              <a:rPr lang="en-US" b="1" dirty="0" smtClean="0"/>
              <a:t>Run “teraterm-4.87.exe”</a:t>
            </a:r>
            <a:r>
              <a:rPr lang="en-US" dirty="0" smtClean="0"/>
              <a:t>  accept the defaults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3400" y="438150"/>
            <a:ext cx="8458200" cy="857250"/>
          </a:xfrm>
        </p:spPr>
        <p:txBody>
          <a:bodyPr/>
          <a:lstStyle/>
          <a:p>
            <a:r>
              <a:rPr lang="en-US" dirty="0" smtClean="0"/>
              <a:t>Serial Port Install Software (</a:t>
            </a:r>
            <a:r>
              <a:rPr lang="en-US" dirty="0" err="1" smtClean="0"/>
              <a:t>prework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37682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3400" y="438150"/>
            <a:ext cx="84582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Setup </a:t>
            </a:r>
            <a:r>
              <a:rPr lang="en-US" dirty="0" err="1" smtClean="0"/>
              <a:t>mbed</a:t>
            </a:r>
            <a:r>
              <a:rPr lang="en-US" dirty="0" smtClean="0"/>
              <a:t> Account and Install </a:t>
            </a:r>
            <a:r>
              <a:rPr lang="en-US" dirty="0"/>
              <a:t>Driver (</a:t>
            </a:r>
            <a:r>
              <a:rPr lang="en-US" dirty="0" err="1"/>
              <a:t>prework</a:t>
            </a:r>
            <a:r>
              <a:rPr lang="en-US" dirty="0"/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76350"/>
            <a:ext cx="8458200" cy="3429000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/>
              <a:t>Go to </a:t>
            </a:r>
            <a:r>
              <a:rPr lang="en-US" dirty="0">
                <a:hlinkClick r:id="rId3"/>
              </a:rPr>
              <a:t>developer.mbed.org</a:t>
            </a:r>
            <a:r>
              <a:rPr lang="en-US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/>
              <a:t>Sign-up </a:t>
            </a:r>
            <a:r>
              <a:rPr lang="en-US" dirty="0"/>
              <a:t>and/or </a:t>
            </a:r>
            <a:r>
              <a:rPr lang="en-US" b="1" dirty="0"/>
              <a:t>log-in</a:t>
            </a:r>
            <a:r>
              <a:rPr lang="en-US" dirty="0"/>
              <a:t>   (no instructions provided</a:t>
            </a:r>
            <a:r>
              <a:rPr lang="en-US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 a new browser window. </a:t>
            </a:r>
            <a:r>
              <a:rPr lang="en-US" b="1" dirty="0" smtClean="0"/>
              <a:t>Go to</a:t>
            </a:r>
            <a:r>
              <a:rPr lang="en-US" dirty="0" smtClean="0"/>
              <a:t>  </a:t>
            </a:r>
            <a:r>
              <a:rPr lang="en-US" u="sng" dirty="0" smtClean="0">
                <a:hlinkClick r:id="rId4"/>
              </a:rPr>
              <a:t>https://developer.mbed.org/platforms/MTS-Dragonfly/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b="1" dirty="0" smtClean="0"/>
              <a:t>Click</a:t>
            </a:r>
            <a:r>
              <a:rPr lang="en-US" dirty="0" smtClean="0"/>
              <a:t> on the blue box “</a:t>
            </a:r>
            <a:r>
              <a:rPr lang="en-US" b="1" dirty="0" smtClean="0"/>
              <a:t>Add to your </a:t>
            </a:r>
            <a:r>
              <a:rPr lang="en-US" b="1" dirty="0" err="1" smtClean="0"/>
              <a:t>mbed</a:t>
            </a:r>
            <a:r>
              <a:rPr lang="en-US" b="1" dirty="0" smtClean="0"/>
              <a:t> Compiler</a:t>
            </a:r>
            <a:r>
              <a:rPr lang="en-US" dirty="0" smtClean="0"/>
              <a:t>” on the right side of the screen.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Go back to the original browser </a:t>
            </a:r>
          </a:p>
        </p:txBody>
      </p:sp>
    </p:spTree>
    <p:extLst>
      <p:ext uri="{BB962C8B-B14F-4D97-AF65-F5344CB8AC3E}">
        <p14:creationId xmlns:p14="http://schemas.microsoft.com/office/powerpoint/2010/main" val="5256175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branded_PPT_Template_9-9-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9048</TotalTime>
  <Words>541</Words>
  <Application>Microsoft Office PowerPoint</Application>
  <PresentationFormat>On-screen Show (16:9)</PresentationFormat>
  <Paragraphs>175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MS PGothic</vt:lpstr>
      <vt:lpstr>Arial</vt:lpstr>
      <vt:lpstr>Calibri</vt:lpstr>
      <vt:lpstr>Century Gothic</vt:lpstr>
      <vt:lpstr>Times New Roman</vt:lpstr>
      <vt:lpstr>Rebranded_PPT_Template_9-9-2014</vt:lpstr>
      <vt:lpstr>PowerPoint Presentation</vt:lpstr>
      <vt:lpstr>IoT North America-IoT prototyping to production Workshop June 18th in San Jose, CA</vt:lpstr>
      <vt:lpstr>Who Should attend?</vt:lpstr>
      <vt:lpstr>Agenda</vt:lpstr>
      <vt:lpstr>LAB Homework mbed Instructions for MultiTech Dragonfly</vt:lpstr>
      <vt:lpstr>Lab Overview</vt:lpstr>
      <vt:lpstr>LAB 1 mbed Instructions for MultiTech SocketModem Dragonfly/ Sensor/ Aeris Sim</vt:lpstr>
      <vt:lpstr>Serial Port Install Software (prework)</vt:lpstr>
      <vt:lpstr>Setup mbed Account and Install Driver (prework)</vt:lpstr>
      <vt:lpstr>Setup mbed Account (prework)</vt:lpstr>
      <vt:lpstr>Windows Driver update (prework)</vt:lpstr>
      <vt:lpstr>Reference Only: Firmware Upgrade (MultiTech did this for you)</vt:lpstr>
      <vt:lpstr>Programs to download (prework)</vt:lpstr>
      <vt:lpstr>Programs to download (prework)</vt:lpstr>
      <vt:lpstr>   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Jerry Berglund</dc:creator>
  <cp:lastModifiedBy>Paul Jaeger</cp:lastModifiedBy>
  <cp:revision>510</cp:revision>
  <cp:lastPrinted>2015-02-10T14:30:04Z</cp:lastPrinted>
  <dcterms:created xsi:type="dcterms:W3CDTF">2014-09-16T14:33:45Z</dcterms:created>
  <dcterms:modified xsi:type="dcterms:W3CDTF">2015-06-12T20:01:00Z</dcterms:modified>
</cp:coreProperties>
</file>