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2"/>
  </p:notesMasterIdLst>
  <p:handoutMasterIdLst>
    <p:handoutMasterId r:id="rId23"/>
  </p:handoutMasterIdLst>
  <p:sldIdLst>
    <p:sldId id="256" r:id="rId2"/>
    <p:sldId id="264" r:id="rId3"/>
    <p:sldId id="262" r:id="rId4"/>
    <p:sldId id="263" r:id="rId5"/>
    <p:sldId id="265" r:id="rId6"/>
    <p:sldId id="267" r:id="rId7"/>
    <p:sldId id="266" r:id="rId8"/>
    <p:sldId id="268" r:id="rId9"/>
    <p:sldId id="269" r:id="rId10"/>
    <p:sldId id="270" r:id="rId11"/>
    <p:sldId id="271" r:id="rId12"/>
    <p:sldId id="272" r:id="rId13"/>
    <p:sldId id="273" r:id="rId14"/>
    <p:sldId id="274" r:id="rId15"/>
    <p:sldId id="279" r:id="rId16"/>
    <p:sldId id="275" r:id="rId17"/>
    <p:sldId id="276" r:id="rId18"/>
    <p:sldId id="277" r:id="rId19"/>
    <p:sldId id="278" r:id="rId20"/>
    <p:sldId id="258" r:id="rId21"/>
  </p:sldIdLst>
  <p:sldSz cx="9144000" cy="5143500" type="screen16x9"/>
  <p:notesSz cx="6735763" cy="9866313"/>
  <p:defaultTextStyle>
    <a:defPPr>
      <a:defRPr lang="ja-JP"/>
    </a:defPPr>
    <a:lvl1pPr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3026">
          <p15:clr>
            <a:srgbClr val="A4A3A4"/>
          </p15:clr>
        </p15:guide>
        <p15:guide id="2" orient="horz" pos="1166">
          <p15:clr>
            <a:srgbClr val="A4A3A4"/>
          </p15:clr>
        </p15:guide>
        <p15:guide id="3" pos="2835">
          <p15:clr>
            <a:srgbClr val="A4A3A4"/>
          </p15:clr>
        </p15:guide>
        <p15:guide id="4" pos="5489">
          <p15:clr>
            <a:srgbClr val="A4A3A4"/>
          </p15:clr>
        </p15:guide>
        <p15:guide id="5" pos="204">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0013"/>
    <a:srgbClr val="444F58"/>
    <a:srgbClr val="272727"/>
    <a:srgbClr val="E1E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82" autoAdjust="0"/>
    <p:restoredTop sz="95109" autoAdjust="0"/>
  </p:normalViewPr>
  <p:slideViewPr>
    <p:cSldViewPr snapToObjects="1">
      <p:cViewPr>
        <p:scale>
          <a:sx n="66" d="100"/>
          <a:sy n="66" d="100"/>
        </p:scale>
        <p:origin x="348" y="462"/>
      </p:cViewPr>
      <p:guideLst>
        <p:guide orient="horz" pos="3026"/>
        <p:guide orient="horz" pos="1166"/>
        <p:guide pos="2835"/>
        <p:guide pos="5489"/>
        <p:guide pos="204"/>
      </p:guideLst>
    </p:cSldViewPr>
  </p:slideViewPr>
  <p:outlineViewPr>
    <p:cViewPr>
      <p:scale>
        <a:sx n="100" d="100"/>
        <a:sy n="100" d="100"/>
      </p:scale>
      <p:origin x="0" y="0"/>
    </p:cViewPr>
  </p:outlineViewPr>
  <p:notesTextViewPr>
    <p:cViewPr>
      <p:scale>
        <a:sx n="100" d="100"/>
        <a:sy n="100" d="100"/>
      </p:scale>
      <p:origin x="0" y="0"/>
    </p:cViewPr>
  </p:notesTextViewPr>
  <p:notesViewPr>
    <p:cSldViewPr snapToGrid="0" snapToObjects="1">
      <p:cViewPr varScale="1">
        <p:scale>
          <a:sx n="76" d="100"/>
          <a:sy n="76" d="100"/>
        </p:scale>
        <p:origin x="-2178" y="-90"/>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2919413" cy="4937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2"/>
            <a:ext cx="2919412" cy="493712"/>
          </a:xfrm>
          <a:prstGeom prst="rect">
            <a:avLst/>
          </a:prstGeom>
        </p:spPr>
        <p:txBody>
          <a:bodyPr vert="horz" lIns="91440" tIns="45720" rIns="91440" bIns="45720" rtlCol="0"/>
          <a:lstStyle>
            <a:lvl1pPr algn="r">
              <a:defRPr sz="1200"/>
            </a:lvl1pPr>
          </a:lstStyle>
          <a:p>
            <a:fld id="{15A60926-4513-4E89-95F9-07A3B6FB9AD0}" type="datetimeFigureOut">
              <a:rPr kumimoji="1" lang="ja-JP" altLang="en-US" smtClean="0"/>
              <a:pPr/>
              <a:t>2016/10/21</a:t>
            </a:fld>
            <a:endParaRPr kumimoji="1" lang="ja-JP" altLang="en-US"/>
          </a:p>
        </p:txBody>
      </p:sp>
      <p:sp>
        <p:nvSpPr>
          <p:cNvPr id="4" name="フッター プレースホルダー 3"/>
          <p:cNvSpPr>
            <a:spLocks noGrp="1"/>
          </p:cNvSpPr>
          <p:nvPr>
            <p:ph type="ftr" sz="quarter" idx="2"/>
          </p:nvPr>
        </p:nvSpPr>
        <p:spPr>
          <a:xfrm>
            <a:off x="1" y="9371014"/>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4"/>
            <a:ext cx="2919412" cy="493712"/>
          </a:xfrm>
          <a:prstGeom prst="rect">
            <a:avLst/>
          </a:prstGeom>
        </p:spPr>
        <p:txBody>
          <a:bodyPr vert="horz" lIns="91440" tIns="45720" rIns="91440" bIns="45720" rtlCol="0" anchor="b"/>
          <a:lstStyle>
            <a:lvl1pPr algn="r">
              <a:defRPr sz="1200"/>
            </a:lvl1pPr>
          </a:lstStyle>
          <a:p>
            <a:fld id="{6C486E6F-929B-4442-9698-9FDC078C6C83}" type="slidenum">
              <a:rPr kumimoji="1" lang="ja-JP" altLang="en-US" smtClean="0"/>
              <a:pPr/>
              <a:t>‹#›</a:t>
            </a:fld>
            <a:endParaRPr kumimoji="1" lang="ja-JP" altLang="en-US"/>
          </a:p>
        </p:txBody>
      </p:sp>
    </p:spTree>
    <p:extLst>
      <p:ext uri="{BB962C8B-B14F-4D97-AF65-F5344CB8AC3E}">
        <p14:creationId xmlns:p14="http://schemas.microsoft.com/office/powerpoint/2010/main" val="2092622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2"/>
            <a:ext cx="2919413" cy="493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ltLang="ja-JP"/>
          </a:p>
        </p:txBody>
      </p:sp>
      <p:sp>
        <p:nvSpPr>
          <p:cNvPr id="10243" name="Rectangle 3"/>
          <p:cNvSpPr>
            <a:spLocks noGrp="1" noChangeArrowheads="1"/>
          </p:cNvSpPr>
          <p:nvPr>
            <p:ph type="dt" idx="1"/>
          </p:nvPr>
        </p:nvSpPr>
        <p:spPr bwMode="auto">
          <a:xfrm>
            <a:off x="3816351" y="2"/>
            <a:ext cx="2919413" cy="493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Rot="1" noChangeAspect="1" noChangeArrowheads="1" noTextEdit="1"/>
          </p:cNvSpPr>
          <p:nvPr>
            <p:ph type="sldImg" idx="2"/>
          </p:nvPr>
        </p:nvSpPr>
        <p:spPr bwMode="auto">
          <a:xfrm>
            <a:off x="77788" y="739775"/>
            <a:ext cx="658018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898525" y="4686300"/>
            <a:ext cx="4938713" cy="4440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p:cNvSpPr>
            <a:spLocks noGrp="1" noChangeArrowheads="1"/>
          </p:cNvSpPr>
          <p:nvPr>
            <p:ph type="ftr" sz="quarter" idx="4"/>
          </p:nvPr>
        </p:nvSpPr>
        <p:spPr bwMode="auto">
          <a:xfrm>
            <a:off x="1" y="9372602"/>
            <a:ext cx="2919413" cy="4937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ltLang="ja-JP"/>
          </a:p>
        </p:txBody>
      </p:sp>
      <p:sp>
        <p:nvSpPr>
          <p:cNvPr id="10247" name="Rectangle 7"/>
          <p:cNvSpPr>
            <a:spLocks noGrp="1" noChangeArrowheads="1"/>
          </p:cNvSpPr>
          <p:nvPr>
            <p:ph type="sldNum" sz="quarter" idx="5"/>
          </p:nvPr>
        </p:nvSpPr>
        <p:spPr bwMode="auto">
          <a:xfrm>
            <a:off x="3816351" y="9372602"/>
            <a:ext cx="2919413" cy="4937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CEACEB6F-BDF0-4BFE-B593-680678E763A4}" type="slidenum">
              <a:rPr lang="en-US" altLang="ja-JP"/>
              <a:pPr>
                <a:defRPr/>
              </a:pPr>
              <a:t>‹#›</a:t>
            </a:fld>
            <a:endParaRPr lang="en-US" altLang="ja-JP"/>
          </a:p>
        </p:txBody>
      </p:sp>
    </p:spTree>
    <p:extLst>
      <p:ext uri="{BB962C8B-B14F-4D97-AF65-F5344CB8AC3E}">
        <p14:creationId xmlns:p14="http://schemas.microsoft.com/office/powerpoint/2010/main" val="684991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1"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itchFamily="34" charset="0"/>
                <a:ea typeface="ＭＳ Ｐゴシック" pitchFamily="50" charset="-128"/>
              </a:defRPr>
            </a:lvl1pPr>
            <a:lvl2pPr marL="742950" indent="-285750" eaLnBrk="0" hangingPunct="0">
              <a:spcBef>
                <a:spcPct val="30000"/>
              </a:spcBef>
              <a:defRPr kumimoji="1" sz="1200">
                <a:solidFill>
                  <a:schemeClr val="tx1"/>
                </a:solidFill>
                <a:latin typeface="Arial" pitchFamily="34" charset="0"/>
                <a:ea typeface="ＭＳ Ｐゴシック" pitchFamily="50" charset="-128"/>
              </a:defRPr>
            </a:lvl2pPr>
            <a:lvl3pPr marL="1143000" indent="-228600" eaLnBrk="0" hangingPunct="0">
              <a:spcBef>
                <a:spcPct val="30000"/>
              </a:spcBef>
              <a:defRPr kumimoji="1" sz="1200">
                <a:solidFill>
                  <a:schemeClr val="tx1"/>
                </a:solidFill>
                <a:latin typeface="Arial" pitchFamily="34" charset="0"/>
                <a:ea typeface="ＭＳ Ｐゴシック" pitchFamily="50" charset="-128"/>
              </a:defRPr>
            </a:lvl3pPr>
            <a:lvl4pPr marL="1600200" indent="-228600" eaLnBrk="0" hangingPunct="0">
              <a:spcBef>
                <a:spcPct val="30000"/>
              </a:spcBef>
              <a:defRPr kumimoji="1" sz="1200">
                <a:solidFill>
                  <a:schemeClr val="tx1"/>
                </a:solidFill>
                <a:latin typeface="Arial" pitchFamily="34" charset="0"/>
                <a:ea typeface="ＭＳ Ｐゴシック" pitchFamily="50" charset="-128"/>
              </a:defRPr>
            </a:lvl4pPr>
            <a:lvl5pPr marL="2057400" indent="-228600" eaLnBrk="0" hangingPunct="0">
              <a:spcBef>
                <a:spcPct val="30000"/>
              </a:spcBef>
              <a:defRPr kumimoji="1" sz="1200">
                <a:solidFill>
                  <a:schemeClr val="tx1"/>
                </a:solidFill>
                <a:latin typeface="Arial" pitchFamily="34" charset="0"/>
                <a:ea typeface="ＭＳ Ｐゴシック" pitchFamily="50"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ゴシック" pitchFamily="50" charset="-128"/>
              </a:defRPr>
            </a:lvl9pPr>
          </a:lstStyle>
          <a:p>
            <a:pPr eaLnBrk="1" hangingPunct="1">
              <a:spcBef>
                <a:spcPct val="0"/>
              </a:spcBef>
            </a:pPr>
            <a:fld id="{D4F49486-2296-4885-820A-FEFC3086BF43}" type="slidenum">
              <a:rPr lang="en-US" altLang="ja-JP" smtClean="0"/>
              <a:pPr eaLnBrk="1" hangingPunct="1">
                <a:spcBef>
                  <a:spcPct val="0"/>
                </a:spcBef>
              </a:pPr>
              <a:t>0</a:t>
            </a:fld>
            <a:endParaRPr lang="en-US" altLang="ja-JP"/>
          </a:p>
        </p:txBody>
      </p:sp>
      <p:sp>
        <p:nvSpPr>
          <p:cNvPr id="17411" name="Rectangle 2"/>
          <p:cNvSpPr>
            <a:spLocks noGrp="1" noRot="1" noChangeAspect="1" noChangeArrowheads="1" noTextEdit="1"/>
          </p:cNvSpPr>
          <p:nvPr>
            <p:ph type="sldImg"/>
          </p:nvPr>
        </p:nvSpPr>
        <p:spPr>
          <a:xfrm>
            <a:off x="77788" y="739775"/>
            <a:ext cx="6580187" cy="37020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a:latin typeface="Arial" pitchFamily="34" charset="0"/>
              <a:ea typeface="ＭＳ Ｐゴシック" pitchFamily="50" charset="-128"/>
            </a:endParaRPr>
          </a:p>
        </p:txBody>
      </p:sp>
    </p:spTree>
    <p:extLst>
      <p:ext uri="{BB962C8B-B14F-4D97-AF65-F5344CB8AC3E}">
        <p14:creationId xmlns:p14="http://schemas.microsoft.com/office/powerpoint/2010/main" val="425595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図形グループ 9"/>
          <p:cNvGrpSpPr/>
          <p:nvPr userDrawn="1"/>
        </p:nvGrpSpPr>
        <p:grpSpPr>
          <a:xfrm>
            <a:off x="8549725" y="0"/>
            <a:ext cx="597600" cy="4769980"/>
            <a:chOff x="8549725" y="1704013"/>
            <a:chExt cx="597600" cy="4769980"/>
          </a:xfrm>
        </p:grpSpPr>
        <p:cxnSp>
          <p:nvCxnSpPr>
            <p:cNvPr id="11" name="直線コネクタ 10"/>
            <p:cNvCxnSpPr/>
            <p:nvPr userDrawn="1"/>
          </p:nvCxnSpPr>
          <p:spPr>
            <a:xfrm>
              <a:off x="8560800" y="1704013"/>
              <a:ext cx="0" cy="4769980"/>
            </a:xfrm>
            <a:prstGeom prst="line">
              <a:avLst/>
            </a:prstGeom>
            <a:ln>
              <a:solidFill>
                <a:srgbClr val="D90013"/>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userDrawn="1"/>
          </p:nvCxnSpPr>
          <p:spPr>
            <a:xfrm>
              <a:off x="8549725" y="6473993"/>
              <a:ext cx="597600" cy="0"/>
            </a:xfrm>
            <a:prstGeom prst="line">
              <a:avLst/>
            </a:prstGeom>
            <a:ln>
              <a:solidFill>
                <a:srgbClr val="D90013"/>
              </a:solidFill>
            </a:ln>
            <a:effectLst/>
          </p:spPr>
          <p:style>
            <a:lnRef idx="2">
              <a:schemeClr val="accent1"/>
            </a:lnRef>
            <a:fillRef idx="0">
              <a:schemeClr val="accent1"/>
            </a:fillRef>
            <a:effectRef idx="1">
              <a:schemeClr val="accent1"/>
            </a:effectRef>
            <a:fontRef idx="minor">
              <a:schemeClr val="tx1"/>
            </a:fontRef>
          </p:style>
        </p:cxnSp>
      </p:grpSp>
      <p:grpSp>
        <p:nvGrpSpPr>
          <p:cNvPr id="13" name="図形グループ 12"/>
          <p:cNvGrpSpPr/>
          <p:nvPr userDrawn="1"/>
        </p:nvGrpSpPr>
        <p:grpSpPr>
          <a:xfrm>
            <a:off x="539552" y="4317275"/>
            <a:ext cx="8604448" cy="836712"/>
            <a:chOff x="539552" y="6021288"/>
            <a:chExt cx="8604448" cy="836712"/>
          </a:xfrm>
        </p:grpSpPr>
        <p:sp useBgFill="1">
          <p:nvSpPr>
            <p:cNvPr id="14" name="Line 9"/>
            <p:cNvSpPr>
              <a:spLocks noChangeShapeType="1"/>
            </p:cNvSpPr>
            <p:nvPr userDrawn="1"/>
          </p:nvSpPr>
          <p:spPr bwMode="auto">
            <a:xfrm>
              <a:off x="539552" y="6026400"/>
              <a:ext cx="8604448"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sp useBgFill="1">
          <p:nvSpPr>
            <p:cNvPr id="15" name="Line 9"/>
            <p:cNvSpPr>
              <a:spLocks noChangeShapeType="1"/>
            </p:cNvSpPr>
            <p:nvPr userDrawn="1"/>
          </p:nvSpPr>
          <p:spPr bwMode="auto">
            <a:xfrm rot="5400000">
              <a:off x="126000" y="6439644"/>
              <a:ext cx="836712"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grpSp>
      <p:sp>
        <p:nvSpPr>
          <p:cNvPr id="16" name="Rectangle 2"/>
          <p:cNvSpPr>
            <a:spLocks noGrp="1" noChangeArrowheads="1"/>
          </p:cNvSpPr>
          <p:nvPr>
            <p:ph type="ctrTitle" hasCustomPrompt="1"/>
          </p:nvPr>
        </p:nvSpPr>
        <p:spPr>
          <a:xfrm>
            <a:off x="539552" y="1995686"/>
            <a:ext cx="7589235" cy="864096"/>
          </a:xfrm>
        </p:spPr>
        <p:txBody>
          <a:bodyPr/>
          <a:lstStyle>
            <a:lvl1pPr>
              <a:defRPr sz="3600">
                <a:solidFill>
                  <a:schemeClr val="tx2"/>
                </a:solidFill>
              </a:defRPr>
            </a:lvl1pPr>
          </a:lstStyle>
          <a:p>
            <a:r>
              <a:rPr lang="en-US" altLang="ja-JP" dirty="0"/>
              <a:t>Click to add title</a:t>
            </a:r>
          </a:p>
        </p:txBody>
      </p:sp>
      <p:sp>
        <p:nvSpPr>
          <p:cNvPr id="17" name="Rectangle 3"/>
          <p:cNvSpPr>
            <a:spLocks noGrp="1" noChangeArrowheads="1"/>
          </p:cNvSpPr>
          <p:nvPr>
            <p:ph type="subTitle" idx="1" hasCustomPrompt="1"/>
          </p:nvPr>
        </p:nvSpPr>
        <p:spPr>
          <a:xfrm>
            <a:off x="539553" y="3147814"/>
            <a:ext cx="3744416" cy="1174573"/>
          </a:xfrm>
          <a:prstGeom prst="rect">
            <a:avLst/>
          </a:prstGeom>
        </p:spPr>
        <p:txBody>
          <a:bodyPr anchor="t"/>
          <a:lstStyle>
            <a:lvl1pPr marL="0" indent="0">
              <a:spcBef>
                <a:spcPts val="0"/>
              </a:spcBef>
              <a:buFontTx/>
              <a:buNone/>
              <a:defRPr sz="1800">
                <a:solidFill>
                  <a:schemeClr val="tx2"/>
                </a:solidFill>
              </a:defRPr>
            </a:lvl1pPr>
          </a:lstStyle>
          <a:p>
            <a:r>
              <a:rPr lang="en-US" altLang="ja-JP" dirty="0"/>
              <a:t>MM,</a:t>
            </a:r>
            <a:r>
              <a:rPr lang="ja-JP" altLang="en-US" dirty="0"/>
              <a:t> </a:t>
            </a:r>
            <a:r>
              <a:rPr lang="en-US" altLang="ja-JP" dirty="0"/>
              <a:t>DD, 20XX</a:t>
            </a:r>
            <a:br>
              <a:rPr lang="en-US" altLang="ja-JP" dirty="0"/>
            </a:br>
            <a:r>
              <a:rPr lang="ja-JP" altLang="en-US" dirty="0"/>
              <a:t>○○</a:t>
            </a:r>
            <a:r>
              <a:rPr lang="en-US" altLang="ja-JP" dirty="0"/>
              <a:t> Name </a:t>
            </a:r>
            <a:br>
              <a:rPr lang="en-US" altLang="ja-JP" dirty="0"/>
            </a:br>
            <a:r>
              <a:rPr lang="ja-JP" altLang="en-US" dirty="0"/>
              <a:t>○○</a:t>
            </a:r>
            <a:r>
              <a:rPr lang="en-US" altLang="ja-JP" dirty="0"/>
              <a:t> Job Title</a:t>
            </a:r>
            <a:endParaRPr lang="ja-JP" altLang="en-US" dirty="0"/>
          </a:p>
        </p:txBody>
      </p:sp>
      <p:pic>
        <p:nvPicPr>
          <p:cNvPr id="18" name="Picture 23" descr="rohm_brandmar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44208" y="404664"/>
            <a:ext cx="168457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a:spLocks noChangeArrowheads="1"/>
          </p:cNvSpPr>
          <p:nvPr userDrawn="1"/>
        </p:nvSpPr>
        <p:spPr bwMode="auto">
          <a:xfrm>
            <a:off x="554410" y="4891975"/>
            <a:ext cx="31074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2016 ROHM </a:t>
            </a:r>
            <a:r>
              <a:rPr lang="en-US" altLang="ja-JP" sz="700" kern="1200" baseline="0" dirty="0">
                <a:solidFill>
                  <a:srgbClr val="272727"/>
                </a:solidFill>
                <a:cs typeface="Arial" pitchFamily="34" charset="0"/>
              </a:rPr>
              <a:t>Semiconductor U.S.A.,</a:t>
            </a:r>
            <a:r>
              <a:rPr lang="en-US" altLang="ja-JP" sz="700" kern="1200" dirty="0">
                <a:solidFill>
                  <a:srgbClr val="272727"/>
                </a:solidFill>
                <a:cs typeface="Arial" pitchFamily="34" charset="0"/>
              </a:rPr>
              <a:t>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spTree>
    <p:extLst>
      <p:ext uri="{BB962C8B-B14F-4D97-AF65-F5344CB8AC3E}">
        <p14:creationId xmlns:p14="http://schemas.microsoft.com/office/powerpoint/2010/main" val="31613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Tree>
    <p:extLst>
      <p:ext uri="{BB962C8B-B14F-4D97-AF65-F5344CB8AC3E}">
        <p14:creationId xmlns:p14="http://schemas.microsoft.com/office/powerpoint/2010/main" val="108233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58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onfidential">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4" name="Text Placeholder 7"/>
          <p:cNvSpPr>
            <a:spLocks noGrp="1"/>
          </p:cNvSpPr>
          <p:nvPr>
            <p:ph type="body" sz="quarter" idx="20" hasCustomPrompt="1"/>
          </p:nvPr>
        </p:nvSpPr>
        <p:spPr>
          <a:xfrm>
            <a:off x="341827" y="1180641"/>
            <a:ext cx="8354193" cy="1751794"/>
          </a:xfrm>
          <a:prstGeom prst="rect">
            <a:avLst/>
          </a:prstGeom>
        </p:spPr>
        <p:txBody>
          <a:bodyPr/>
          <a:lstStyle>
            <a:lvl1pPr marL="346075" indent="-346075">
              <a:buFont typeface="Arial" charset="0"/>
              <a:buChar char="•"/>
              <a:tabLst/>
              <a:defRPr sz="2400">
                <a:solidFill>
                  <a:schemeClr val="tx2"/>
                </a:solidFill>
                <a:latin typeface="+mn-lt"/>
              </a:defRPr>
            </a:lvl1pPr>
            <a:lvl2pPr marL="685800" indent="-342900">
              <a:tabLst/>
              <a:defRPr sz="2000">
                <a:solidFill>
                  <a:schemeClr val="tx2"/>
                </a:solidFill>
                <a:latin typeface="+mn-lt"/>
              </a:defRPr>
            </a:lvl2pPr>
            <a:lvl3pPr marL="1028700" indent="-3429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6" name="Text Box 8"/>
          <p:cNvSpPr txBox="1">
            <a:spLocks noChangeArrowheads="1"/>
          </p:cNvSpPr>
          <p:nvPr userDrawn="1"/>
        </p:nvSpPr>
        <p:spPr bwMode="auto">
          <a:xfrm>
            <a:off x="5533165" y="6557006"/>
            <a:ext cx="3328306" cy="261610"/>
          </a:xfrm>
          <a:prstGeom prst="rect">
            <a:avLst/>
          </a:prstGeom>
          <a:noFill/>
          <a:ln w="9525">
            <a:noFill/>
            <a:miter lim="800000"/>
            <a:headEnd/>
            <a:tailEnd/>
          </a:ln>
        </p:spPr>
        <p:txBody>
          <a:bodyPr wrap="square">
            <a:spAutoFit/>
          </a:bodyPr>
          <a:lstStyle/>
          <a:p>
            <a:pPr algn="r"/>
            <a:r>
              <a:rPr lang="en-US" sz="1100" b="1" dirty="0">
                <a:solidFill>
                  <a:srgbClr val="FF0000"/>
                </a:solidFill>
                <a:latin typeface="Calibri" panose="020F0502020204030204" pitchFamily="34" charset="0"/>
                <a:ea typeface="ヒラギノ角ゴ Pro W3" pitchFamily="112" charset="-128"/>
              </a:rPr>
              <a:t>ROHM Powervation</a:t>
            </a:r>
            <a:r>
              <a:rPr lang="en-US" sz="1100" b="1" baseline="0" dirty="0">
                <a:solidFill>
                  <a:srgbClr val="FF0000"/>
                </a:solidFill>
                <a:latin typeface="Calibri" panose="020F0502020204030204" pitchFamily="34" charset="0"/>
                <a:ea typeface="ヒラギノ角ゴ Pro W3" pitchFamily="112" charset="-128"/>
              </a:rPr>
              <a:t> </a:t>
            </a:r>
            <a:r>
              <a:rPr lang="en-US" sz="1100" b="1" dirty="0">
                <a:solidFill>
                  <a:srgbClr val="FF0000"/>
                </a:solidFill>
                <a:latin typeface="Calibri" panose="020F0502020204030204" pitchFamily="34" charset="0"/>
                <a:ea typeface="ヒラギノ角ゴ Pro W3" pitchFamily="112" charset="-128"/>
              </a:rPr>
              <a:t>Confidential </a:t>
            </a:r>
          </a:p>
        </p:txBody>
      </p:sp>
      <p:sp>
        <p:nvSpPr>
          <p:cNvPr id="7" name="正方形/長方形 4"/>
          <p:cNvSpPr/>
          <p:nvPr userDrawn="1"/>
        </p:nvSpPr>
        <p:spPr>
          <a:xfrm>
            <a:off x="7465020" y="849412"/>
            <a:ext cx="1231000" cy="239714"/>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400" b="1" dirty="0">
                <a:solidFill>
                  <a:schemeClr val="accent1"/>
                </a:solidFill>
                <a:cs typeface="メイリオ" panose="020B0604030504040204" pitchFamily="50" charset="-128"/>
              </a:rPr>
              <a:t>Confidential</a:t>
            </a:r>
            <a:endParaRPr kumimoji="1" lang="ja-JP" altLang="en-US" sz="1400" b="1" dirty="0">
              <a:solidFill>
                <a:schemeClr val="accent1"/>
              </a:solidFill>
              <a:cs typeface="メイリオ" panose="020B0604030504040204" pitchFamily="50" charset="-128"/>
            </a:endParaRPr>
          </a:p>
        </p:txBody>
      </p:sp>
    </p:spTree>
    <p:extLst>
      <p:ext uri="{BB962C8B-B14F-4D97-AF65-F5344CB8AC3E}">
        <p14:creationId xmlns:p14="http://schemas.microsoft.com/office/powerpoint/2010/main" val="1194073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4" name="Text Placeholder 5"/>
          <p:cNvSpPr>
            <a:spLocks noGrp="1"/>
          </p:cNvSpPr>
          <p:nvPr>
            <p:ph type="body" sz="quarter" idx="10" hasCustomPrompt="1"/>
          </p:nvPr>
        </p:nvSpPr>
        <p:spPr>
          <a:xfrm>
            <a:off x="325463" y="2355726"/>
            <a:ext cx="8370557" cy="877466"/>
          </a:xfrm>
          <a:prstGeom prst="rect">
            <a:avLst/>
          </a:prstGeom>
        </p:spPr>
        <p:txBody>
          <a:bodyPr anchor="ctr">
            <a:normAutofit/>
          </a:bodyPr>
          <a:lstStyle>
            <a:lvl1pPr marL="0" indent="0" algn="ctr">
              <a:buNone/>
              <a:defRPr sz="3600"/>
            </a:lvl1pPr>
          </a:lstStyle>
          <a:p>
            <a:pPr lvl="0"/>
            <a:r>
              <a:rPr lang="en-US" dirty="0"/>
              <a:t>Click to add Section Header</a:t>
            </a:r>
          </a:p>
        </p:txBody>
      </p:sp>
    </p:spTree>
    <p:extLst>
      <p:ext uri="{BB962C8B-B14F-4D97-AF65-F5344CB8AC3E}">
        <p14:creationId xmlns:p14="http://schemas.microsoft.com/office/powerpoint/2010/main" val="493765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age">
    <p:bg>
      <p:bgRef idx="1001">
        <a:schemeClr val="bg1"/>
      </p:bgRef>
    </p:bg>
    <p:spTree>
      <p:nvGrpSpPr>
        <p:cNvPr id="1" name=""/>
        <p:cNvGrpSpPr/>
        <p:nvPr/>
      </p:nvGrpSpPr>
      <p:grpSpPr>
        <a:xfrm>
          <a:off x="0" y="0"/>
          <a:ext cx="0" cy="0"/>
          <a:chOff x="0" y="0"/>
          <a:chExt cx="0" cy="0"/>
        </a:xfrm>
      </p:grpSpPr>
      <p:pic>
        <p:nvPicPr>
          <p:cNvPr id="3" name="Picture 23" descr="rohm_brandmar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0053" y="1528068"/>
            <a:ext cx="2529486" cy="194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8"/>
          <p:cNvSpPr>
            <a:spLocks noChangeArrowheads="1"/>
          </p:cNvSpPr>
          <p:nvPr userDrawn="1"/>
        </p:nvSpPr>
        <p:spPr bwMode="auto">
          <a:xfrm>
            <a:off x="3785297" y="4930110"/>
            <a:ext cx="17281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600" kern="1200" baseline="0" dirty="0">
                <a:solidFill>
                  <a:srgbClr val="272727"/>
                </a:solidFill>
                <a:cs typeface="Arial" pitchFamily="34" charset="0"/>
              </a:rPr>
              <a:t> </a:t>
            </a:r>
            <a:r>
              <a:rPr lang="en-US" altLang="ja-JP" sz="600" kern="1200" dirty="0">
                <a:solidFill>
                  <a:srgbClr val="272727"/>
                </a:solidFill>
                <a:cs typeface="Arial" pitchFamily="34" charset="0"/>
              </a:rPr>
              <a:t>©  2016 ROHM </a:t>
            </a:r>
            <a:r>
              <a:rPr lang="en-US" altLang="ja-JP" sz="600" kern="1200" baseline="0" dirty="0">
                <a:solidFill>
                  <a:srgbClr val="272727"/>
                </a:solidFill>
                <a:cs typeface="Arial" pitchFamily="34" charset="0"/>
              </a:rPr>
              <a:t>Semiconductor U.S.A.,</a:t>
            </a:r>
            <a:r>
              <a:rPr lang="en-US" altLang="ja-JP" sz="600" kern="1200" dirty="0">
                <a:solidFill>
                  <a:srgbClr val="272727"/>
                </a:solidFill>
                <a:cs typeface="Arial" pitchFamily="34" charset="0"/>
              </a:rPr>
              <a:t>LLC</a:t>
            </a:r>
            <a:r>
              <a:rPr lang="en-US" altLang="ja-JP"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p:txBody>
      </p:sp>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4021" y="4803998"/>
            <a:ext cx="2570745" cy="126112"/>
          </a:xfrm>
          <a:prstGeom prst="rect">
            <a:avLst/>
          </a:prstGeom>
        </p:spPr>
      </p:pic>
    </p:spTree>
    <p:extLst>
      <p:ext uri="{BB962C8B-B14F-4D97-AF65-F5344CB8AC3E}">
        <p14:creationId xmlns:p14="http://schemas.microsoft.com/office/powerpoint/2010/main" val="3527918914"/>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2064" userDrawn="1">
          <p15:clr>
            <a:srgbClr val="FBAE40"/>
          </p15:clr>
        </p15:guide>
        <p15:guide id="4" pos="3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4" name="Text Placeholder 7"/>
          <p:cNvSpPr>
            <a:spLocks noGrp="1"/>
          </p:cNvSpPr>
          <p:nvPr>
            <p:ph type="body" sz="quarter" idx="20" hasCustomPrompt="1"/>
          </p:nvPr>
        </p:nvSpPr>
        <p:spPr>
          <a:xfrm>
            <a:off x="322263" y="908720"/>
            <a:ext cx="8354193" cy="1751794"/>
          </a:xfrm>
          <a:prstGeom prst="rect">
            <a:avLst/>
          </a:prstGeom>
        </p:spPr>
        <p:txBody>
          <a:bodyPr/>
          <a:lstStyle>
            <a:lvl1pPr marL="346075" indent="-346075">
              <a:buFont typeface="Arial" charset="0"/>
              <a:buChar char="•"/>
              <a:tabLst/>
              <a:defRPr sz="2400">
                <a:solidFill>
                  <a:schemeClr val="tx2"/>
                </a:solidFill>
                <a:latin typeface="+mn-lt"/>
              </a:defRPr>
            </a:lvl1pPr>
            <a:lvl2pPr marL="685800" indent="-342900">
              <a:tabLst/>
              <a:defRPr sz="2000">
                <a:solidFill>
                  <a:schemeClr val="tx2"/>
                </a:solidFill>
                <a:latin typeface="+mn-lt"/>
              </a:defRPr>
            </a:lvl2pPr>
            <a:lvl3pPr marL="1028700" indent="-3429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66255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8354193" cy="3895278"/>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Tree>
    <p:extLst>
      <p:ext uri="{BB962C8B-B14F-4D97-AF65-F5344CB8AC3E}">
        <p14:creationId xmlns:p14="http://schemas.microsoft.com/office/powerpoint/2010/main" val="133025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4105721" cy="3895278"/>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8" name="コンテンツ プレースホルダ 2"/>
          <p:cNvSpPr>
            <a:spLocks noGrp="1"/>
          </p:cNvSpPr>
          <p:nvPr>
            <p:ph idx="10" hasCustomPrompt="1"/>
          </p:nvPr>
        </p:nvSpPr>
        <p:spPr>
          <a:xfrm>
            <a:off x="4572000" y="908720"/>
            <a:ext cx="4105721" cy="3895278"/>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Tree>
    <p:extLst>
      <p:ext uri="{BB962C8B-B14F-4D97-AF65-F5344CB8AC3E}">
        <p14:creationId xmlns:p14="http://schemas.microsoft.com/office/powerpoint/2010/main" val="34498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8" name="コンテンツ プレースホルダ 2"/>
          <p:cNvSpPr>
            <a:spLocks noGrp="1"/>
          </p:cNvSpPr>
          <p:nvPr>
            <p:ph idx="10" hasCustomPrompt="1"/>
          </p:nvPr>
        </p:nvSpPr>
        <p:spPr>
          <a:xfrm>
            <a:off x="4572000" y="908720"/>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1" hasCustomPrompt="1"/>
          </p:nvPr>
        </p:nvSpPr>
        <p:spPr>
          <a:xfrm>
            <a:off x="322263" y="2924944"/>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コンテンツ プレースホルダ 2"/>
          <p:cNvSpPr>
            <a:spLocks noGrp="1"/>
          </p:cNvSpPr>
          <p:nvPr>
            <p:ph idx="12" hasCustomPrompt="1"/>
          </p:nvPr>
        </p:nvSpPr>
        <p:spPr>
          <a:xfrm>
            <a:off x="4572000" y="2924944"/>
            <a:ext cx="4105721" cy="1879054"/>
          </a:xfrm>
          <a:prstGeom prst="rect">
            <a:avLst/>
          </a:prstGeom>
        </p:spPr>
        <p:txBody>
          <a:bodyPr/>
          <a:lstStyle>
            <a:lvl1pPr marL="0" indent="0">
              <a:buFont typeface="Arial" charset="0"/>
              <a:buNone/>
              <a:defRPr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Tree>
    <p:extLst>
      <p:ext uri="{BB962C8B-B14F-4D97-AF65-F5344CB8AC3E}">
        <p14:creationId xmlns:p14="http://schemas.microsoft.com/office/powerpoint/2010/main" val="117981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9" name="コンテンツ プレースホルダ 2"/>
          <p:cNvSpPr>
            <a:spLocks noGrp="1"/>
          </p:cNvSpPr>
          <p:nvPr>
            <p:ph idx="1" hasCustomPrompt="1"/>
          </p:nvPr>
        </p:nvSpPr>
        <p:spPr>
          <a:xfrm>
            <a:off x="322263" y="1772816"/>
            <a:ext cx="4105721" cy="3031182"/>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0" hasCustomPrompt="1"/>
          </p:nvPr>
        </p:nvSpPr>
        <p:spPr>
          <a:xfrm>
            <a:off x="4572000" y="1772816"/>
            <a:ext cx="4105721" cy="3031182"/>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Text Placeholder 7"/>
          <p:cNvSpPr>
            <a:spLocks noGrp="1"/>
          </p:cNvSpPr>
          <p:nvPr>
            <p:ph type="body" sz="quarter" idx="15" hasCustomPrompt="1"/>
          </p:nvPr>
        </p:nvSpPr>
        <p:spPr>
          <a:xfrm>
            <a:off x="333821" y="908720"/>
            <a:ext cx="4094163" cy="719138"/>
          </a:xfrm>
          <a:prstGeom prst="rect">
            <a:avLst/>
          </a:prstGeom>
        </p:spPr>
        <p:txBody>
          <a:bodyPr/>
          <a:lstStyle>
            <a:lvl1pPr marL="287338" indent="-287338">
              <a:buFont typeface="Arial" charset="0"/>
              <a:buChar char="•"/>
              <a:tabLst/>
              <a:defRPr sz="2400">
                <a:solidFill>
                  <a:schemeClr val="tx2"/>
                </a:solidFill>
                <a:latin typeface="+mn-lt"/>
              </a:defRPr>
            </a:lvl1pPr>
            <a:lvl2pPr marL="287338" indent="-287338">
              <a:tabLst/>
              <a:defRPr sz="2000">
                <a:solidFill>
                  <a:schemeClr val="tx2"/>
                </a:solidFill>
                <a:latin typeface="+mn-lt"/>
              </a:defRPr>
            </a:lvl2pPr>
            <a:lvl3pPr marL="287338" indent="-287338">
              <a:tabLst/>
              <a:defRPr sz="1800">
                <a:solidFill>
                  <a:schemeClr val="tx2"/>
                </a:solidFill>
                <a:latin typeface="+mn-lt"/>
              </a:defRPr>
            </a:lvl3pPr>
            <a:lvl4pPr marL="0" indent="0">
              <a:buNone/>
              <a:defRPr/>
            </a:lvl4pPr>
            <a:lvl5pPr marL="0" indent="0">
              <a:buNone/>
              <a:defRPr/>
            </a:lvl5pPr>
          </a:lstStyle>
          <a:p>
            <a:pPr lvl="0"/>
            <a:r>
              <a:rPr lang="en-US" dirty="0"/>
              <a:t>Click to </a:t>
            </a:r>
            <a:r>
              <a:rPr lang="en-US"/>
              <a:t>add text</a:t>
            </a:r>
            <a:endParaRPr lang="en-US" dirty="0"/>
          </a:p>
        </p:txBody>
      </p:sp>
      <p:sp>
        <p:nvSpPr>
          <p:cNvPr id="12" name="Text Placeholder 7"/>
          <p:cNvSpPr>
            <a:spLocks noGrp="1"/>
          </p:cNvSpPr>
          <p:nvPr>
            <p:ph type="body" sz="quarter" idx="16" hasCustomPrompt="1"/>
          </p:nvPr>
        </p:nvSpPr>
        <p:spPr>
          <a:xfrm>
            <a:off x="4566940" y="908720"/>
            <a:ext cx="4094163" cy="719138"/>
          </a:xfrm>
          <a:prstGeom prst="rect">
            <a:avLst/>
          </a:prstGeom>
        </p:spPr>
        <p:txBody>
          <a:bodyPr/>
          <a:lstStyle>
            <a:lvl1pPr marL="287338" indent="-287338">
              <a:buFont typeface="Arial" charset="0"/>
              <a:buChar char="•"/>
              <a:tabLst/>
              <a:defRPr sz="2400">
                <a:solidFill>
                  <a:schemeClr val="tx2"/>
                </a:solidFill>
                <a:latin typeface="+mn-lt"/>
              </a:defRPr>
            </a:lvl1pPr>
            <a:lvl2pPr marL="287338" indent="-287338">
              <a:tabLst/>
              <a:defRPr sz="2000">
                <a:solidFill>
                  <a:schemeClr val="tx2"/>
                </a:solidFill>
                <a:latin typeface="+mn-lt"/>
              </a:defRPr>
            </a:lvl2pPr>
            <a:lvl3pPr marL="287338" indent="-287338">
              <a:tabLst/>
              <a:defRPr sz="1800">
                <a:solidFill>
                  <a:schemeClr val="tx2"/>
                </a:solidFill>
                <a:latin typeface="+mn-lt"/>
              </a:defRPr>
            </a:lvl3pPr>
            <a:lvl4pPr marL="0" indent="0">
              <a:buNone/>
              <a:defRPr/>
            </a:lvl4pPr>
            <a:lvl5pPr marL="0" indent="0">
              <a:buNone/>
              <a:defRPr/>
            </a:lvl5pPr>
          </a:lstStyle>
          <a:p>
            <a:pPr lvl="0"/>
            <a:r>
              <a:rPr lang="en-US" dirty="0"/>
              <a:t>Click to </a:t>
            </a:r>
            <a:r>
              <a:rPr lang="en-US"/>
              <a:t>add text</a:t>
            </a:r>
            <a:endParaRPr lang="en-US" dirty="0"/>
          </a:p>
        </p:txBody>
      </p:sp>
    </p:spTree>
    <p:extLst>
      <p:ext uri="{BB962C8B-B14F-4D97-AF65-F5344CB8AC3E}">
        <p14:creationId xmlns:p14="http://schemas.microsoft.com/office/powerpoint/2010/main" val="22240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7" name="コンテンツ プレースホルダ 2"/>
          <p:cNvSpPr>
            <a:spLocks noGrp="1"/>
          </p:cNvSpPr>
          <p:nvPr>
            <p:ph idx="1" hasCustomPrompt="1"/>
          </p:nvPr>
        </p:nvSpPr>
        <p:spPr>
          <a:xfrm>
            <a:off x="322263" y="908720"/>
            <a:ext cx="4681785" cy="389527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9" name="Text Placeholder 7"/>
          <p:cNvSpPr>
            <a:spLocks noGrp="1"/>
          </p:cNvSpPr>
          <p:nvPr>
            <p:ph type="body" sz="quarter" idx="20" hasCustomPrompt="1"/>
          </p:nvPr>
        </p:nvSpPr>
        <p:spPr>
          <a:xfrm>
            <a:off x="5076056" y="908832"/>
            <a:ext cx="3600400" cy="2448159"/>
          </a:xfrm>
          <a:prstGeom prst="rect">
            <a:avLst/>
          </a:prstGeom>
        </p:spPr>
        <p:txBody>
          <a:bodyPr/>
          <a:lstStyle>
            <a:lvl1pPr marL="287338" indent="-287338">
              <a:buFont typeface="Arial" charset="0"/>
              <a:buChar char="•"/>
              <a:tabLst/>
              <a:defRPr sz="2400">
                <a:solidFill>
                  <a:schemeClr val="tx2"/>
                </a:solidFill>
                <a:latin typeface="+mn-lt"/>
              </a:defRPr>
            </a:lvl1pPr>
            <a:lvl2pPr marL="622300" indent="-279400">
              <a:tabLst/>
              <a:defRPr sz="2000">
                <a:solidFill>
                  <a:schemeClr val="tx2"/>
                </a:solidFill>
                <a:latin typeface="+mn-lt"/>
              </a:defRPr>
            </a:lvl2pPr>
            <a:lvl3pPr marL="9144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91700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with Capti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9" name="コンテンツ プレースホルダ 2"/>
          <p:cNvSpPr>
            <a:spLocks noGrp="1"/>
          </p:cNvSpPr>
          <p:nvPr>
            <p:ph idx="1" hasCustomPrompt="1"/>
          </p:nvPr>
        </p:nvSpPr>
        <p:spPr>
          <a:xfrm>
            <a:off x="327493" y="908720"/>
            <a:ext cx="4105721"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0" hasCustomPrompt="1"/>
          </p:nvPr>
        </p:nvSpPr>
        <p:spPr>
          <a:xfrm>
            <a:off x="4577230" y="908720"/>
            <a:ext cx="4105721"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Text Placeholder 7"/>
          <p:cNvSpPr>
            <a:spLocks noGrp="1"/>
          </p:cNvSpPr>
          <p:nvPr>
            <p:ph type="body" sz="quarter" idx="15" hasCustomPrompt="1"/>
          </p:nvPr>
        </p:nvSpPr>
        <p:spPr>
          <a:xfrm>
            <a:off x="328041" y="3507854"/>
            <a:ext cx="4094163"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12" name="Text Placeholder 7"/>
          <p:cNvSpPr>
            <a:spLocks noGrp="1"/>
          </p:cNvSpPr>
          <p:nvPr>
            <p:ph type="body" sz="quarter" idx="16" hasCustomPrompt="1"/>
          </p:nvPr>
        </p:nvSpPr>
        <p:spPr>
          <a:xfrm>
            <a:off x="4583008" y="3507854"/>
            <a:ext cx="4094163"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84931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with Caption">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en-US" altLang="ja-JP" dirty="0"/>
              <a:t>Click to add title</a:t>
            </a:r>
            <a:endParaRPr lang="ja-JP" altLang="en-US" dirty="0"/>
          </a:p>
        </p:txBody>
      </p:sp>
      <p:sp>
        <p:nvSpPr>
          <p:cNvPr id="9" name="コンテンツ プレースホルダ 2"/>
          <p:cNvSpPr>
            <a:spLocks noGrp="1"/>
          </p:cNvSpPr>
          <p:nvPr>
            <p:ph idx="1" hasCustomPrompt="1"/>
          </p:nvPr>
        </p:nvSpPr>
        <p:spPr>
          <a:xfrm>
            <a:off x="327493" y="908720"/>
            <a:ext cx="2659065"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0" name="コンテンツ プレースホルダ 2"/>
          <p:cNvSpPr>
            <a:spLocks noGrp="1"/>
          </p:cNvSpPr>
          <p:nvPr>
            <p:ph idx="10" hasCustomPrompt="1"/>
          </p:nvPr>
        </p:nvSpPr>
        <p:spPr>
          <a:xfrm>
            <a:off x="3176308" y="908720"/>
            <a:ext cx="2659065"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11" name="Text Placeholder 7"/>
          <p:cNvSpPr>
            <a:spLocks noGrp="1"/>
          </p:cNvSpPr>
          <p:nvPr>
            <p:ph type="body" sz="quarter" idx="15" hasCustomPrompt="1"/>
          </p:nvPr>
        </p:nvSpPr>
        <p:spPr>
          <a:xfrm>
            <a:off x="328041" y="3507854"/>
            <a:ext cx="2651579"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12" name="Text Placeholder 7"/>
          <p:cNvSpPr>
            <a:spLocks noGrp="1"/>
          </p:cNvSpPr>
          <p:nvPr>
            <p:ph type="body" sz="quarter" idx="16" hasCustomPrompt="1"/>
          </p:nvPr>
        </p:nvSpPr>
        <p:spPr>
          <a:xfrm>
            <a:off x="3182086" y="3507854"/>
            <a:ext cx="2651579"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
        <p:nvSpPr>
          <p:cNvPr id="7" name="コンテンツ プレースホルダ 2"/>
          <p:cNvSpPr>
            <a:spLocks noGrp="1"/>
          </p:cNvSpPr>
          <p:nvPr>
            <p:ph idx="17" hasCustomPrompt="1"/>
          </p:nvPr>
        </p:nvSpPr>
        <p:spPr>
          <a:xfrm>
            <a:off x="6012160" y="908720"/>
            <a:ext cx="2659065" cy="2455118"/>
          </a:xfrm>
          <a:prstGeom prst="rect">
            <a:avLst/>
          </a:prstGeo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dirty="0"/>
              <a:t>Click to add content</a:t>
            </a:r>
          </a:p>
        </p:txBody>
      </p:sp>
      <p:sp>
        <p:nvSpPr>
          <p:cNvPr id="8" name="Text Placeholder 7"/>
          <p:cNvSpPr>
            <a:spLocks noGrp="1"/>
          </p:cNvSpPr>
          <p:nvPr>
            <p:ph type="body" sz="quarter" idx="18" hasCustomPrompt="1"/>
          </p:nvPr>
        </p:nvSpPr>
        <p:spPr>
          <a:xfrm>
            <a:off x="6017938" y="3507854"/>
            <a:ext cx="2651579" cy="1296144"/>
          </a:xfrm>
          <a:prstGeom prst="rect">
            <a:avLst/>
          </a:prstGeom>
        </p:spPr>
        <p:txBody>
          <a:bodyPr/>
          <a:lstStyle>
            <a:lvl1pPr marL="287338" indent="-287338">
              <a:buFont typeface="Arial" charset="0"/>
              <a:buChar char="•"/>
              <a:tabLst/>
              <a:defRPr sz="2400">
                <a:solidFill>
                  <a:schemeClr val="tx2"/>
                </a:solidFill>
                <a:latin typeface="+mn-lt"/>
              </a:defRPr>
            </a:lvl1pPr>
            <a:lvl2pPr marL="571500" indent="-279400">
              <a:tabLst/>
              <a:defRPr sz="2000">
                <a:solidFill>
                  <a:schemeClr val="tx2"/>
                </a:solidFill>
                <a:latin typeface="+mn-lt"/>
              </a:defRPr>
            </a:lvl2pPr>
            <a:lvl3pPr marL="850900" indent="-279400">
              <a:tabLst/>
              <a:defRPr sz="1800">
                <a:solidFill>
                  <a:schemeClr val="tx2"/>
                </a:solidFill>
                <a:latin typeface="+mn-lt"/>
              </a:defRPr>
            </a:lvl3pPr>
            <a:lvl4pPr marL="0" indent="0">
              <a:buNone/>
              <a:defRPr/>
            </a:lvl4pPr>
            <a:lvl5pPr marL="0" indent="0">
              <a:buNone/>
              <a:defRPr/>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45459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useBgFill="1">
        <p:nvSpPr>
          <p:cNvPr id="49" name="Line 9"/>
          <p:cNvSpPr>
            <a:spLocks noChangeShapeType="1"/>
          </p:cNvSpPr>
          <p:nvPr userDrawn="1"/>
        </p:nvSpPr>
        <p:spPr bwMode="auto">
          <a:xfrm rot="16200000">
            <a:off x="6309785" y="2571750"/>
            <a:ext cx="5143500" cy="0"/>
          </a:xfrm>
          <a:prstGeom prst="line">
            <a:avLst/>
          </a:prstGeom>
          <a:ln w="25400">
            <a:solidFill>
              <a:srgbClr val="D90013"/>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sp>
        <p:nvSpPr>
          <p:cNvPr id="40" name="Rectangle 2"/>
          <p:cNvSpPr>
            <a:spLocks noGrp="1" noChangeArrowheads="1"/>
          </p:cNvSpPr>
          <p:nvPr>
            <p:ph type="title"/>
          </p:nvPr>
        </p:nvSpPr>
        <p:spPr bwMode="auto">
          <a:xfrm>
            <a:off x="322263" y="51470"/>
            <a:ext cx="7634113" cy="67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dirty="0"/>
              <a:t>Master Title</a:t>
            </a:r>
            <a:endParaRPr lang="ja-JP" altLang="en-US" dirty="0"/>
          </a:p>
        </p:txBody>
      </p:sp>
      <p:sp useBgFill="1">
        <p:nvSpPr>
          <p:cNvPr id="42" name="Line 9"/>
          <p:cNvSpPr>
            <a:spLocks noChangeShapeType="1"/>
          </p:cNvSpPr>
          <p:nvPr userDrawn="1"/>
        </p:nvSpPr>
        <p:spPr bwMode="auto">
          <a:xfrm>
            <a:off x="0" y="764704"/>
            <a:ext cx="9144000"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ＭＳ Ｐゴシック" pitchFamily="1" charset="-128"/>
            </a:endParaRPr>
          </a:p>
        </p:txBody>
      </p:sp>
      <p:sp>
        <p:nvSpPr>
          <p:cNvPr id="50" name="Rectangle 6"/>
          <p:cNvSpPr txBox="1">
            <a:spLocks noChangeArrowheads="1"/>
          </p:cNvSpPr>
          <p:nvPr userDrawn="1"/>
        </p:nvSpPr>
        <p:spPr bwMode="auto">
          <a:xfrm>
            <a:off x="4067944" y="4880361"/>
            <a:ext cx="1008112" cy="257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sz="900"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a:lstStyle>
          <a:p>
            <a:pPr algn="ctr">
              <a:defRPr/>
            </a:pPr>
            <a:r>
              <a:rPr lang="en-US" altLang="ja-JP" sz="900" dirty="0">
                <a:solidFill>
                  <a:srgbClr val="272727"/>
                </a:solidFill>
              </a:rPr>
              <a:t>P. </a:t>
            </a:r>
            <a:fld id="{D3322D54-75E1-4158-8758-41968877A363}" type="slidenum">
              <a:rPr lang="en-US" altLang="ja-JP" sz="900" smtClean="0">
                <a:solidFill>
                  <a:srgbClr val="272727"/>
                </a:solidFill>
              </a:rPr>
              <a:pPr algn="ctr">
                <a:defRPr/>
              </a:pPr>
              <a:t>‹#›</a:t>
            </a:fld>
            <a:endParaRPr lang="en-US" altLang="ja-JP" sz="900" dirty="0">
              <a:solidFill>
                <a:srgbClr val="272727"/>
              </a:solidFill>
            </a:endParaRPr>
          </a:p>
        </p:txBody>
      </p:sp>
      <p:pic>
        <p:nvPicPr>
          <p:cNvPr id="9" name="Picture 23" descr="rohm_brandmark"/>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062531" y="138658"/>
            <a:ext cx="648525" cy="49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8"/>
          <p:cNvSpPr>
            <a:spLocks noChangeArrowheads="1"/>
          </p:cNvSpPr>
          <p:nvPr userDrawn="1"/>
        </p:nvSpPr>
        <p:spPr bwMode="auto">
          <a:xfrm>
            <a:off x="322263" y="4906783"/>
            <a:ext cx="31074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2016 ROHM </a:t>
            </a:r>
            <a:r>
              <a:rPr lang="en-US" altLang="ja-JP" sz="700" kern="1200" baseline="0" dirty="0">
                <a:solidFill>
                  <a:srgbClr val="272727"/>
                </a:solidFill>
                <a:cs typeface="Arial" pitchFamily="34" charset="0"/>
              </a:rPr>
              <a:t>Semiconductor U.S.A.,</a:t>
            </a:r>
            <a:r>
              <a:rPr lang="en-US" altLang="ja-JP" sz="700" kern="1200" dirty="0">
                <a:solidFill>
                  <a:srgbClr val="272727"/>
                </a:solidFill>
                <a:cs typeface="Arial" pitchFamily="34" charset="0"/>
              </a:rPr>
              <a:t>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sp>
        <p:nvSpPr>
          <p:cNvPr id="10" name="Text Placeholder 2"/>
          <p:cNvSpPr>
            <a:spLocks noGrp="1"/>
          </p:cNvSpPr>
          <p:nvPr>
            <p:ph type="body" idx="1"/>
          </p:nvPr>
        </p:nvSpPr>
        <p:spPr>
          <a:xfrm>
            <a:off x="322263" y="892923"/>
            <a:ext cx="8388793" cy="1888005"/>
          </a:xfrm>
          <a:prstGeom prst="rect">
            <a:avLst/>
          </a:prstGeom>
        </p:spPr>
        <p:txBody>
          <a:bodyPr vert="horz" lIns="91440" tIns="45720" rIns="9144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959" r:id="rId1"/>
    <p:sldLayoutId id="2147483949" r:id="rId2"/>
    <p:sldLayoutId id="2147483970" r:id="rId3"/>
    <p:sldLayoutId id="2147483963" r:id="rId4"/>
    <p:sldLayoutId id="2147483971" r:id="rId5"/>
    <p:sldLayoutId id="2147483964" r:id="rId6"/>
    <p:sldLayoutId id="2147483965" r:id="rId7"/>
    <p:sldLayoutId id="2147483966" r:id="rId8"/>
    <p:sldLayoutId id="2147483972" r:id="rId9"/>
    <p:sldLayoutId id="2147483968" r:id="rId10"/>
    <p:sldLayoutId id="2147483969" r:id="rId11"/>
    <p:sldLayoutId id="2147483973" r:id="rId12"/>
    <p:sldLayoutId id="2147483962" r:id="rId13"/>
    <p:sldLayoutId id="2147483960" r:id="rId14"/>
  </p:sldLayoutIdLst>
  <p:hf hdr="0" ftr="0" dt="0"/>
  <p:txStyles>
    <p:titleStyle>
      <a:lvl1pPr algn="l" rtl="0" eaLnBrk="0" fontAlgn="base" hangingPunct="0">
        <a:spcBef>
          <a:spcPct val="0"/>
        </a:spcBef>
        <a:spcAft>
          <a:spcPct val="0"/>
        </a:spcAft>
        <a:defRPr kumimoji="1" sz="2400" baseline="0">
          <a:solidFill>
            <a:schemeClr val="tx2"/>
          </a:solidFill>
          <a:latin typeface="Arial" panose="020B0604020202020204" pitchFamily="34" charset="0"/>
          <a:ea typeface="Meiryo UI" panose="020B0604030504040204" pitchFamily="50" charset="-128"/>
          <a:cs typeface="ＭＳ Ｐゴシック"/>
        </a:defRPr>
      </a:lvl1pPr>
      <a:lvl2pPr algn="l" rtl="0" eaLnBrk="0" fontAlgn="base" hangingPunct="0">
        <a:spcBef>
          <a:spcPct val="0"/>
        </a:spcBef>
        <a:spcAft>
          <a:spcPct val="0"/>
        </a:spcAft>
        <a:defRPr kumimoji="1" sz="2800">
          <a:solidFill>
            <a:srgbClr val="444F58"/>
          </a:solidFill>
          <a:latin typeface="Arial" charset="0"/>
          <a:ea typeface="ＭＳ ゴシック" pitchFamily="1" charset="-128"/>
        </a:defRPr>
      </a:lvl2pPr>
      <a:lvl3pPr algn="l" rtl="0" eaLnBrk="0" fontAlgn="base" hangingPunct="0">
        <a:spcBef>
          <a:spcPct val="0"/>
        </a:spcBef>
        <a:spcAft>
          <a:spcPct val="0"/>
        </a:spcAft>
        <a:defRPr kumimoji="1" sz="2800">
          <a:solidFill>
            <a:srgbClr val="444F58"/>
          </a:solidFill>
          <a:latin typeface="Arial" charset="0"/>
          <a:ea typeface="ＭＳ ゴシック" pitchFamily="1" charset="-128"/>
        </a:defRPr>
      </a:lvl3pPr>
      <a:lvl4pPr algn="l" rtl="0" eaLnBrk="0" fontAlgn="base" hangingPunct="0">
        <a:spcBef>
          <a:spcPct val="0"/>
        </a:spcBef>
        <a:spcAft>
          <a:spcPct val="0"/>
        </a:spcAft>
        <a:defRPr kumimoji="1" sz="2800">
          <a:solidFill>
            <a:srgbClr val="444F58"/>
          </a:solidFill>
          <a:latin typeface="Arial" charset="0"/>
          <a:ea typeface="ＭＳ ゴシック" pitchFamily="1" charset="-128"/>
        </a:defRPr>
      </a:lvl4pPr>
      <a:lvl5pPr algn="l" rtl="0" eaLnBrk="0" fontAlgn="base" hangingPunct="0">
        <a:spcBef>
          <a:spcPct val="0"/>
        </a:spcBef>
        <a:spcAft>
          <a:spcPct val="0"/>
        </a:spcAft>
        <a:defRPr kumimoji="1" sz="2800">
          <a:solidFill>
            <a:srgbClr val="444F58"/>
          </a:solidFill>
          <a:latin typeface="Arial" charset="0"/>
          <a:ea typeface="ＭＳ ゴシック" pitchFamily="1" charset="-128"/>
        </a:defRPr>
      </a:lvl5pPr>
      <a:lvl6pPr marL="457200" algn="l" rtl="0" fontAlgn="base">
        <a:spcBef>
          <a:spcPct val="0"/>
        </a:spcBef>
        <a:spcAft>
          <a:spcPct val="0"/>
        </a:spcAft>
        <a:defRPr kumimoji="1" sz="2800">
          <a:solidFill>
            <a:srgbClr val="444F58"/>
          </a:solidFill>
          <a:latin typeface="Arial" charset="0"/>
          <a:ea typeface="ＭＳ ゴシック" pitchFamily="1" charset="-128"/>
        </a:defRPr>
      </a:lvl6pPr>
      <a:lvl7pPr marL="914400" algn="l" rtl="0" fontAlgn="base">
        <a:spcBef>
          <a:spcPct val="0"/>
        </a:spcBef>
        <a:spcAft>
          <a:spcPct val="0"/>
        </a:spcAft>
        <a:defRPr kumimoji="1" sz="2800">
          <a:solidFill>
            <a:srgbClr val="444F58"/>
          </a:solidFill>
          <a:latin typeface="Arial" charset="0"/>
          <a:ea typeface="ＭＳ ゴシック" pitchFamily="1" charset="-128"/>
        </a:defRPr>
      </a:lvl7pPr>
      <a:lvl8pPr marL="1371600" algn="l" rtl="0" fontAlgn="base">
        <a:spcBef>
          <a:spcPct val="0"/>
        </a:spcBef>
        <a:spcAft>
          <a:spcPct val="0"/>
        </a:spcAft>
        <a:defRPr kumimoji="1" sz="2800">
          <a:solidFill>
            <a:srgbClr val="444F58"/>
          </a:solidFill>
          <a:latin typeface="Arial" charset="0"/>
          <a:ea typeface="ＭＳ ゴシック" pitchFamily="1" charset="-128"/>
        </a:defRPr>
      </a:lvl8pPr>
      <a:lvl9pPr marL="1828800" algn="l" rtl="0" fontAlgn="base">
        <a:spcBef>
          <a:spcPct val="0"/>
        </a:spcBef>
        <a:spcAft>
          <a:spcPct val="0"/>
        </a:spcAft>
        <a:defRPr kumimoji="1" sz="2800">
          <a:solidFill>
            <a:srgbClr val="444F58"/>
          </a:solidFill>
          <a:latin typeface="Arial" charset="0"/>
          <a:ea typeface="ＭＳ ゴシック" pitchFamily="1" charset="-128"/>
        </a:defRPr>
      </a:lvl9pPr>
    </p:titleStyle>
    <p:bodyStyle>
      <a:lvl1pPr marL="285750" indent="-285750" algn="l" rtl="0" eaLnBrk="0" fontAlgn="base" hangingPunct="0">
        <a:spcBef>
          <a:spcPts val="400"/>
        </a:spcBef>
        <a:spcAft>
          <a:spcPct val="0"/>
        </a:spcAft>
        <a:buFont typeface="Arial" charset="0"/>
        <a:buChar char="•"/>
        <a:defRPr kumimoji="1" sz="2400" baseline="0">
          <a:solidFill>
            <a:schemeClr val="tx2"/>
          </a:solidFill>
          <a:latin typeface="Arial" panose="020B0604020202020204" pitchFamily="34" charset="0"/>
          <a:ea typeface="Meiryo UI" panose="020B0604030504040204" pitchFamily="50" charset="-128"/>
          <a:cs typeface="ＭＳ Ｐゴシック"/>
        </a:defRPr>
      </a:lvl1pPr>
      <a:lvl2pPr marL="742950" indent="-285750" algn="l" rtl="0" eaLnBrk="0" fontAlgn="base" hangingPunct="0">
        <a:spcBef>
          <a:spcPct val="20000"/>
        </a:spcBef>
        <a:spcAft>
          <a:spcPct val="0"/>
        </a:spcAft>
        <a:buChar char="–"/>
        <a:defRPr kumimoji="1" sz="2000">
          <a:solidFill>
            <a:srgbClr val="272727"/>
          </a:solidFill>
          <a:latin typeface="+mn-ea"/>
          <a:ea typeface="+mn-ea"/>
          <a:cs typeface="ＭＳ Ｐゴシック"/>
        </a:defRPr>
      </a:lvl2pPr>
      <a:lvl3pPr marL="1143000" indent="-228600" algn="l" rtl="0" eaLnBrk="0" fontAlgn="base" hangingPunct="0">
        <a:spcBef>
          <a:spcPct val="20000"/>
        </a:spcBef>
        <a:spcAft>
          <a:spcPct val="0"/>
        </a:spcAft>
        <a:buChar char="•"/>
        <a:defRPr kumimoji="1" sz="1800">
          <a:solidFill>
            <a:srgbClr val="272727"/>
          </a:solidFill>
          <a:latin typeface="+mn-ea"/>
          <a:ea typeface="+mn-ea"/>
          <a:cs typeface="ＭＳ Ｐゴシック"/>
        </a:defRPr>
      </a:lvl3pPr>
      <a:lvl4pPr marL="1600200" indent="-228600" algn="l" rtl="0" eaLnBrk="0" fontAlgn="base" hangingPunct="0">
        <a:spcBef>
          <a:spcPct val="20000"/>
        </a:spcBef>
        <a:spcAft>
          <a:spcPct val="0"/>
        </a:spcAft>
        <a:buChar char="–"/>
        <a:defRPr kumimoji="1" sz="1600">
          <a:solidFill>
            <a:srgbClr val="272727"/>
          </a:solidFill>
          <a:latin typeface="+mn-ea"/>
          <a:ea typeface="+mn-ea"/>
          <a:cs typeface="ＭＳ Ｐゴシック"/>
        </a:defRPr>
      </a:lvl4pPr>
      <a:lvl5pPr marL="2057400" indent="-228600" algn="l" rtl="0" eaLnBrk="0" fontAlgn="base" hangingPunct="0">
        <a:spcBef>
          <a:spcPct val="20000"/>
        </a:spcBef>
        <a:spcAft>
          <a:spcPct val="0"/>
        </a:spcAft>
        <a:buChar char="»"/>
        <a:defRPr kumimoji="1" sz="1400">
          <a:solidFill>
            <a:srgbClr val="272727"/>
          </a:solidFill>
          <a:latin typeface="+mn-ea"/>
          <a:ea typeface="+mn-ea"/>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media.digikey.com/pdf/Data%20Sheets/Rohm%20PDFs/ML8511_3-8-13.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rohmfs.rohm.com/en/products/databook/datasheet/ic/sensor/hall/bu52004gul-e.pdf" TargetMode="External"/><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kionixfs.kionix.com/en/datasheet/KMX62-1031%20Specifications%20Rev%203.0.pdf"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rohmfs.rohm.com/en/products/databook/datasheet/ic/sensor/pressure/bm1383glv-e.pdf"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rohm.com/web/global/datasheet/RPR-0521R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rohmfs.rohm.com/en/products/databook/datasheet/ic/sensor/light/bh1745nuc-e.pdf"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kionixfs.kionix.com/en/datasheet/KX122-1037%20Specifications%20Rev%204.0.pdf" TargetMode="External"/><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kionixfs.kionix.com/en/datasheet/KXG03%20Specifications%20Rev%201.0.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ROHMUSDC/ROHM_SensorPlatform_Multi-Sensor-Shield/blob/master/Documentation/Sensor%20Datasheets/ROHM_MAG-IND_BM1422GMV.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OHMUSDC/ROHM_SensorPlatform_Multi-Sensor-Shield" TargetMode="External"/><Relationship Id="rId2" Type="http://schemas.openxmlformats.org/officeDocument/2006/relationships/hyperlink" Target="http://www.rohm.com/web/global/multi-sensor-shiel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ttssh2.osdn.jp/index.html.en" TargetMode="External"/><Relationship Id="rId2" Type="http://schemas.openxmlformats.org/officeDocument/2006/relationships/hyperlink" Target="https://www.arduino.cc/en/Guide/Windows"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playground.arduino.cc/Main/SoftwareI2CLibrary" TargetMode="External"/><Relationship Id="rId2" Type="http://schemas.openxmlformats.org/officeDocument/2006/relationships/hyperlink" Target="https://github.com/ROHMUSDC/ROHM_SensorPlatform_Multi-Sensor-Shield" TargetMode="External"/><Relationship Id="rId1" Type="http://schemas.openxmlformats.org/officeDocument/2006/relationships/slideLayout" Target="../slideLayouts/slideLayout3.xml"/><Relationship Id="rId4" Type="http://schemas.openxmlformats.org/officeDocument/2006/relationships/hyperlink" Target="https://github.com/felias-fogg/SoftI2CMast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rohmfs.rohm.com/en/products/databook/datasheet/ic/sensor/temperature/bdexxx0g-e.pdf"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a:t>SENSORSHLD1-EVK-101</a:t>
            </a:r>
            <a:br>
              <a:rPr lang="en-US" dirty="0"/>
            </a:br>
            <a:r>
              <a:rPr lang="en-US" sz="2800" dirty="0"/>
              <a:t>Usage Guide</a:t>
            </a:r>
            <a:endParaRPr kumimoji="1" lang="ja-JP" altLang="en-US" dirty="0"/>
          </a:p>
        </p:txBody>
      </p:sp>
      <p:sp>
        <p:nvSpPr>
          <p:cNvPr id="3" name="サブタイトル 2"/>
          <p:cNvSpPr>
            <a:spLocks noGrp="1"/>
          </p:cNvSpPr>
          <p:nvPr>
            <p:ph type="subTitle" idx="1"/>
          </p:nvPr>
        </p:nvSpPr>
        <p:spPr/>
        <p:txBody>
          <a:bodyPr/>
          <a:lstStyle/>
          <a:p>
            <a:r>
              <a:rPr kumimoji="1" lang="en-US" altLang="ja-JP" dirty="0"/>
              <a:t>October 26, 2016</a:t>
            </a:r>
          </a:p>
          <a:p>
            <a:r>
              <a:rPr lang="en-US" altLang="ja-JP" dirty="0"/>
              <a:t>Kris Bahar</a:t>
            </a:r>
          </a:p>
          <a:p>
            <a:r>
              <a:rPr kumimoji="1" lang="en-US" altLang="ja-JP" dirty="0"/>
              <a:t>Applications Engineer</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ML8511 UV Sensor</a:t>
            </a:r>
            <a:endParaRPr lang="en-US" dirty="0"/>
          </a:p>
        </p:txBody>
      </p:sp>
      <p:sp>
        <p:nvSpPr>
          <p:cNvPr id="3" name="Content Placeholder 2"/>
          <p:cNvSpPr>
            <a:spLocks noGrp="1"/>
          </p:cNvSpPr>
          <p:nvPr>
            <p:ph idx="1"/>
          </p:nvPr>
        </p:nvSpPr>
        <p:spPr>
          <a:xfrm>
            <a:off x="3347864" y="836712"/>
            <a:ext cx="5040560" cy="3895278"/>
          </a:xfrm>
        </p:spPr>
        <p:txBody>
          <a:bodyPr>
            <a:noAutofit/>
          </a:bodyPr>
          <a:lstStyle/>
          <a:p>
            <a:pPr marL="342900" indent="-342900">
              <a:buFont typeface="Arial" panose="020B0604020202020204" pitchFamily="34" charset="0"/>
              <a:buChar char="•"/>
            </a:pPr>
            <a:r>
              <a:rPr lang="en-US" sz="1400" dirty="0"/>
              <a:t>Datasheet: </a:t>
            </a:r>
          </a:p>
          <a:p>
            <a:pPr marL="800100" lvl="1" indent="-342900">
              <a:buFont typeface="Arial" panose="020B0604020202020204" pitchFamily="34" charset="0"/>
              <a:buChar char="•"/>
            </a:pPr>
            <a:r>
              <a:rPr lang="en-US" sz="1400" dirty="0">
                <a:hlinkClick r:id="rId2"/>
              </a:rPr>
              <a:t>http://media.digikey.com/pdf/Data%20Sheets/Rohm%20PDFs/ML8511_3-8-13.pdf</a:t>
            </a:r>
            <a:r>
              <a:rPr lang="en-US" sz="1400" dirty="0"/>
              <a:t> </a:t>
            </a:r>
          </a:p>
          <a:p>
            <a:pPr marL="342900" indent="-342900">
              <a:buFont typeface="Arial" panose="020B0604020202020204" pitchFamily="34" charset="0"/>
              <a:buChar char="•"/>
            </a:pPr>
            <a:r>
              <a:rPr lang="en-US" sz="1400" dirty="0"/>
              <a:t>Communication Interface:</a:t>
            </a:r>
          </a:p>
          <a:p>
            <a:pPr marL="800100" lvl="1" indent="-342900">
              <a:buFont typeface="Arial" panose="020B0604020202020204" pitchFamily="34" charset="0"/>
              <a:buChar char="•"/>
            </a:pPr>
            <a:r>
              <a:rPr lang="en-US" sz="1400" dirty="0"/>
              <a:t>Analog Output</a:t>
            </a:r>
          </a:p>
          <a:p>
            <a:pPr marL="342900" indent="-342900">
              <a:buFont typeface="Arial" panose="020B0604020202020204" pitchFamily="34" charset="0"/>
              <a:buChar char="•"/>
            </a:pPr>
            <a:r>
              <a:rPr lang="en-US" sz="1400" dirty="0"/>
              <a:t>What does this measure?</a:t>
            </a:r>
          </a:p>
          <a:p>
            <a:pPr marL="800100" lvl="1" indent="-342900">
              <a:buFont typeface="Arial" panose="020B0604020202020204" pitchFamily="34" charset="0"/>
              <a:buChar char="•"/>
            </a:pPr>
            <a:r>
              <a:rPr lang="en-US" sz="1400" dirty="0"/>
              <a:t>UV intensity in </a:t>
            </a:r>
            <a:r>
              <a:rPr lang="en-US" sz="1400" dirty="0" err="1"/>
              <a:t>mW</a:t>
            </a:r>
            <a:r>
              <a:rPr lang="en-US" sz="1400" dirty="0"/>
              <a:t>/cm</a:t>
            </a:r>
            <a:r>
              <a:rPr lang="en-US" sz="1400" baseline="30000" dirty="0"/>
              <a:t>2</a:t>
            </a:r>
            <a:endParaRPr lang="en-US" sz="1400" dirty="0"/>
          </a:p>
          <a:p>
            <a:pPr marL="342900" indent="-342900">
              <a:buFont typeface="Arial" panose="020B0604020202020204" pitchFamily="34" charset="0"/>
              <a:buChar char="•"/>
            </a:pPr>
            <a:r>
              <a:rPr lang="en-US" sz="1400" dirty="0"/>
              <a:t>How to Convert: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Known Values</a:t>
            </a:r>
          </a:p>
          <a:p>
            <a:pPr marL="1257300" lvl="2"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UV Sensitivity = 0.129 V/(</a:t>
            </a:r>
            <a:r>
              <a:rPr lang="en-US" sz="1400" dirty="0" err="1">
                <a:latin typeface="Calibri" panose="020F0502020204030204" pitchFamily="34" charset="0"/>
                <a:ea typeface="Calibri" panose="020F0502020204030204" pitchFamily="34" charset="0"/>
                <a:cs typeface="Times New Roman" panose="02020603050405020304" pitchFamily="18" charset="0"/>
              </a:rPr>
              <a:t>mW</a:t>
            </a:r>
            <a:r>
              <a:rPr lang="en-US" sz="1400" dirty="0">
                <a:latin typeface="Calibri" panose="020F0502020204030204" pitchFamily="34" charset="0"/>
                <a:ea typeface="Calibri" panose="020F0502020204030204" pitchFamily="34" charset="0"/>
                <a:cs typeface="Times New Roman" panose="02020603050405020304" pitchFamily="18" charset="0"/>
              </a:rPr>
              <a:t>/cm</a:t>
            </a:r>
            <a:r>
              <a:rPr lang="en-US" sz="1400" baseline="30000" dirty="0">
                <a:latin typeface="Calibri" panose="020F0502020204030204" pitchFamily="34" charset="0"/>
                <a:ea typeface="Calibri" panose="020F0502020204030204" pitchFamily="34" charset="0"/>
                <a:cs typeface="Times New Roman" panose="02020603050405020304" pitchFamily="18" charset="0"/>
              </a:rPr>
              <a:t>2</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marL="1257300" lvl="2"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Temp Known Point = 2.2V @ 10mW/cm</a:t>
            </a:r>
            <a:r>
              <a:rPr lang="en-US" sz="1400" baseline="30000" dirty="0">
                <a:latin typeface="Calibri" panose="020F0502020204030204" pitchFamily="34" charset="0"/>
                <a:ea typeface="Calibri" panose="020F0502020204030204" pitchFamily="34" charset="0"/>
                <a:cs typeface="Times New Roman" panose="02020603050405020304" pitchFamily="18" charset="0"/>
              </a:rPr>
              <a:t>2</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Calculation</a:t>
            </a:r>
          </a:p>
          <a:p>
            <a:pPr marL="1257300" lvl="2" indent="-342900">
              <a:lnSpc>
                <a:spcPct val="115000"/>
              </a:lnSpc>
              <a:spcBef>
                <a:spcPts val="0"/>
              </a:spcBef>
              <a:spcAft>
                <a:spcPts val="0"/>
              </a:spcAft>
              <a:buFont typeface="+mj-lt"/>
              <a:buAutoNum type="arabicPeriod"/>
            </a:pPr>
            <a:r>
              <a:rPr lang="en-US" sz="1400" dirty="0" err="1">
                <a:latin typeface="Calibri" panose="020F0502020204030204" pitchFamily="34" charset="0"/>
                <a:ea typeface="Calibri" panose="020F0502020204030204" pitchFamily="34" charset="0"/>
                <a:cs typeface="Times New Roman" panose="02020603050405020304" pitchFamily="18" charset="0"/>
              </a:rPr>
              <a:t>ADC_Voltage</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sensorValue</a:t>
            </a:r>
            <a:r>
              <a:rPr lang="en-US" sz="1400" dirty="0">
                <a:latin typeface="Calibri" panose="020F0502020204030204" pitchFamily="34" charset="0"/>
                <a:ea typeface="Calibri" panose="020F0502020204030204" pitchFamily="34" charset="0"/>
                <a:cs typeface="Times New Roman" panose="02020603050405020304" pitchFamily="18" charset="0"/>
              </a:rPr>
              <a:t> / 670) * 3.3V</a:t>
            </a:r>
          </a:p>
          <a:p>
            <a:pPr marL="1257300" lvl="2" indent="-342900">
              <a:lnSpc>
                <a:spcPct val="115000"/>
              </a:lnSpc>
              <a:spcBef>
                <a:spcPts val="0"/>
              </a:spcBef>
              <a:spcAft>
                <a:spcPts val="0"/>
              </a:spcAft>
              <a:buFont typeface="+mj-lt"/>
              <a:buAutoNum type="arabicPeriod"/>
            </a:pPr>
            <a:r>
              <a:rPr lang="en-US" sz="1400" dirty="0" err="1">
                <a:latin typeface="Calibri" panose="020F0502020204030204" pitchFamily="34" charset="0"/>
                <a:ea typeface="Calibri" panose="020F0502020204030204" pitchFamily="34" charset="0"/>
                <a:cs typeface="Times New Roman" panose="02020603050405020304" pitchFamily="18" charset="0"/>
              </a:rPr>
              <a:t>ADC_Voltage</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sensorValue</a:t>
            </a:r>
            <a:r>
              <a:rPr lang="en-US" sz="1400" dirty="0">
                <a:latin typeface="Calibri" panose="020F0502020204030204" pitchFamily="34" charset="0"/>
                <a:ea typeface="Calibri" panose="020F0502020204030204" pitchFamily="34" charset="0"/>
                <a:cs typeface="Times New Roman" panose="02020603050405020304" pitchFamily="18" charset="0"/>
              </a:rPr>
              <a:t> * 0.004925</a:t>
            </a:r>
          </a:p>
          <a:p>
            <a:pPr marL="1257300" lvl="2"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UV Intensity (in </a:t>
            </a:r>
            <a:r>
              <a:rPr lang="en-US" sz="1400" dirty="0" err="1">
                <a:latin typeface="Calibri" panose="020F0502020204030204" pitchFamily="34" charset="0"/>
                <a:ea typeface="Calibri" panose="020F0502020204030204" pitchFamily="34" charset="0"/>
                <a:cs typeface="Times New Roman" panose="02020603050405020304" pitchFamily="18" charset="0"/>
              </a:rPr>
              <a:t>mW</a:t>
            </a:r>
            <a:r>
              <a:rPr lang="en-US" sz="1400" dirty="0">
                <a:latin typeface="Calibri" panose="020F0502020204030204" pitchFamily="34" charset="0"/>
                <a:ea typeface="Calibri" panose="020F0502020204030204" pitchFamily="34" charset="0"/>
                <a:cs typeface="Times New Roman" panose="02020603050405020304" pitchFamily="18" charset="0"/>
              </a:rPr>
              <a:t>/cm</a:t>
            </a:r>
            <a:r>
              <a:rPr lang="en-US" sz="1400" baseline="30000" dirty="0">
                <a:latin typeface="Calibri" panose="020F0502020204030204" pitchFamily="34" charset="0"/>
                <a:ea typeface="Calibri" panose="020F0502020204030204" pitchFamily="34" charset="0"/>
                <a:cs typeface="Times New Roman" panose="02020603050405020304" pitchFamily="18" charset="0"/>
              </a:rPr>
              <a:t>2</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ADC_Voltage</a:t>
            </a:r>
            <a:r>
              <a:rPr lang="en-US" sz="1400" dirty="0">
                <a:latin typeface="Calibri" panose="020F0502020204030204" pitchFamily="34" charset="0"/>
                <a:ea typeface="Calibri" panose="020F0502020204030204" pitchFamily="34" charset="0"/>
                <a:cs typeface="Times New Roman" panose="02020603050405020304" pitchFamily="18" charset="0"/>
              </a:rPr>
              <a:t> - 2.2)/(0.129) + 10</a:t>
            </a:r>
          </a:p>
        </p:txBody>
      </p:sp>
      <p:pic>
        <p:nvPicPr>
          <p:cNvPr id="5" name="Picture 4"/>
          <p:cNvPicPr/>
          <p:nvPr/>
        </p:nvPicPr>
        <p:blipFill>
          <a:blip r:embed="rId3"/>
          <a:stretch>
            <a:fillRect/>
          </a:stretch>
        </p:blipFill>
        <p:spPr>
          <a:xfrm>
            <a:off x="209550" y="905818"/>
            <a:ext cx="3138314" cy="2097980"/>
          </a:xfrm>
          <a:prstGeom prst="rect">
            <a:avLst/>
          </a:prstGeom>
        </p:spPr>
      </p:pic>
      <p:sp>
        <p:nvSpPr>
          <p:cNvPr id="6" name="TextBox 5"/>
          <p:cNvSpPr txBox="1"/>
          <p:nvPr/>
        </p:nvSpPr>
        <p:spPr>
          <a:xfrm>
            <a:off x="209550" y="3133328"/>
            <a:ext cx="3138314" cy="841256"/>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4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400" dirty="0">
                <a:solidFill>
                  <a:schemeClr val="tx2"/>
                </a:solidFill>
                <a:latin typeface="+mn-lt"/>
                <a:ea typeface="+mn-ea"/>
              </a:rPr>
              <a:t>Outdoor Detection</a:t>
            </a:r>
          </a:p>
          <a:p>
            <a:pPr marL="742950" lvl="1" indent="-285750">
              <a:spcBef>
                <a:spcPts val="400"/>
              </a:spcBef>
              <a:buFont typeface="Arial" panose="020B0604020202020204" pitchFamily="34" charset="0"/>
              <a:buChar char="•"/>
            </a:pPr>
            <a:r>
              <a:rPr lang="en-US" sz="1400" dirty="0">
                <a:solidFill>
                  <a:schemeClr val="tx2"/>
                </a:solidFill>
                <a:latin typeface="+mn-lt"/>
                <a:ea typeface="+mn-ea"/>
              </a:rPr>
              <a:t>UV Index Approximation</a:t>
            </a:r>
            <a:endParaRPr kumimoji="1" lang="en-US" sz="1400" dirty="0">
              <a:solidFill>
                <a:schemeClr val="tx2"/>
              </a:solidFill>
              <a:latin typeface="+mn-lt"/>
              <a:ea typeface="+mn-ea"/>
            </a:endParaRPr>
          </a:p>
        </p:txBody>
      </p:sp>
    </p:spTree>
    <p:extLst>
      <p:ext uri="{BB962C8B-B14F-4D97-AF65-F5344CB8AC3E}">
        <p14:creationId xmlns:p14="http://schemas.microsoft.com/office/powerpoint/2010/main" val="159524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900693" y="3003798"/>
            <a:ext cx="2919779" cy="1883171"/>
          </a:xfrm>
          <a:prstGeom prst="rect">
            <a:avLst/>
          </a:prstGeom>
        </p:spPr>
      </p:pic>
      <p:sp>
        <p:nvSpPr>
          <p:cNvPr id="2" name="Title 1"/>
          <p:cNvSpPr>
            <a:spLocks noGrp="1"/>
          </p:cNvSpPr>
          <p:nvPr>
            <p:ph type="title"/>
          </p:nvPr>
        </p:nvSpPr>
        <p:spPr/>
        <p:txBody>
          <a:bodyPr/>
          <a:lstStyle/>
          <a:p>
            <a:r>
              <a:rPr lang="en-US" dirty="0"/>
              <a:t>Sensor Explanation: </a:t>
            </a:r>
            <a:r>
              <a:rPr lang="en-US" dirty="0"/>
              <a:t>BU52014 Hall Sensor</a:t>
            </a:r>
            <a:endParaRPr lang="en-US" dirty="0"/>
          </a:p>
        </p:txBody>
      </p:sp>
      <p:sp>
        <p:nvSpPr>
          <p:cNvPr id="3" name="Content Placeholder 2"/>
          <p:cNvSpPr>
            <a:spLocks noGrp="1"/>
          </p:cNvSpPr>
          <p:nvPr>
            <p:ph idx="1"/>
          </p:nvPr>
        </p:nvSpPr>
        <p:spPr>
          <a:xfrm>
            <a:off x="3347864" y="851074"/>
            <a:ext cx="5040560" cy="2008708"/>
          </a:xfrm>
        </p:spPr>
        <p:txBody>
          <a:bodyPr>
            <a:noAutofit/>
          </a:bodyPr>
          <a:lstStyle/>
          <a:p>
            <a:pPr marL="342900" indent="-342900">
              <a:buFont typeface="Arial" panose="020B0604020202020204" pitchFamily="34" charset="0"/>
              <a:buChar char="•"/>
            </a:pPr>
            <a:r>
              <a:rPr lang="en-US" sz="1000" dirty="0"/>
              <a:t>Datasheet: </a:t>
            </a:r>
          </a:p>
          <a:p>
            <a:pPr marL="800100" lvl="1" indent="-342900">
              <a:buFont typeface="Arial" panose="020B0604020202020204" pitchFamily="34" charset="0"/>
              <a:buChar char="•"/>
            </a:pPr>
            <a:r>
              <a:rPr lang="en-US" sz="1000" dirty="0">
                <a:hlinkClick r:id="rId3"/>
              </a:rPr>
              <a:t>http://rohmfs.rohm.com/en/products/databook/datasheet/ic/sensor/hall/bu52004gul-e.pdf</a:t>
            </a:r>
            <a:r>
              <a:rPr lang="en-US" sz="1000" dirty="0"/>
              <a:t>  </a:t>
            </a:r>
          </a:p>
          <a:p>
            <a:pPr marL="342900" indent="-342900">
              <a:buFont typeface="Arial" panose="020B0604020202020204" pitchFamily="34" charset="0"/>
              <a:buChar char="•"/>
            </a:pPr>
            <a:r>
              <a:rPr lang="en-US" sz="1000" dirty="0"/>
              <a:t>Communication Interface:</a:t>
            </a:r>
          </a:p>
          <a:p>
            <a:pPr marL="800100" lvl="1" indent="-342900">
              <a:buFont typeface="Arial" panose="020B0604020202020204" pitchFamily="34" charset="0"/>
              <a:buChar char="•"/>
            </a:pPr>
            <a:r>
              <a:rPr lang="en-US" sz="1000" dirty="0"/>
              <a:t>Digital Logic Output (H/L)</a:t>
            </a:r>
          </a:p>
          <a:p>
            <a:pPr marL="342900" indent="-342900">
              <a:buFont typeface="Arial" panose="020B0604020202020204" pitchFamily="34" charset="0"/>
              <a:buChar char="•"/>
            </a:pPr>
            <a:r>
              <a:rPr lang="en-US" sz="1000" dirty="0"/>
              <a:t>What does this measure?</a:t>
            </a:r>
          </a:p>
          <a:p>
            <a:pPr marL="800100" lvl="1" indent="-342900">
              <a:buFont typeface="Arial" panose="020B0604020202020204" pitchFamily="34" charset="0"/>
              <a:buChar char="•"/>
            </a:pPr>
            <a:r>
              <a:rPr lang="en-US" sz="1000" dirty="0">
                <a:solidFill>
                  <a:schemeClr val="tx2"/>
                </a:solidFill>
                <a:latin typeface="Arial" panose="020B0604020202020204" pitchFamily="34" charset="0"/>
                <a:ea typeface="Meiryo UI" panose="020B0604030504040204" pitchFamily="50" charset="-128"/>
              </a:rPr>
              <a:t>Magnetic Flux Presence</a:t>
            </a:r>
          </a:p>
          <a:p>
            <a:pPr marL="342900" indent="-342900">
              <a:buFont typeface="Arial" panose="020B0604020202020204" pitchFamily="34" charset="0"/>
              <a:buChar char="•"/>
            </a:pPr>
            <a:r>
              <a:rPr lang="en-US" sz="1000" dirty="0"/>
              <a:t>How to Interpret:</a:t>
            </a:r>
          </a:p>
          <a:p>
            <a:pPr marL="800100" lvl="1" indent="-342900">
              <a:lnSpc>
                <a:spcPct val="115000"/>
              </a:lnSpc>
              <a:spcBef>
                <a:spcPts val="0"/>
              </a:spcBef>
              <a:spcAft>
                <a:spcPts val="0"/>
              </a:spcAft>
              <a:buFont typeface="Symbol" panose="05050102010706020507" pitchFamily="18" charset="2"/>
              <a:buChar char=""/>
            </a:pPr>
            <a:r>
              <a:rPr lang="en-US" sz="1000" dirty="0">
                <a:latin typeface="Calibri" panose="020F0502020204030204" pitchFamily="34" charset="0"/>
                <a:ea typeface="Calibri" panose="020F0502020204030204" pitchFamily="34" charset="0"/>
                <a:cs typeface="Times New Roman" panose="02020603050405020304" pitchFamily="18" charset="0"/>
              </a:rPr>
              <a:t>OUT1/GPIO0 is tied to South Pole Detection Pin</a:t>
            </a:r>
          </a:p>
          <a:p>
            <a:pPr marL="1257300" lvl="2" indent="-342900">
              <a:lnSpc>
                <a:spcPct val="115000"/>
              </a:lnSpc>
              <a:spcBef>
                <a:spcPts val="0"/>
              </a:spcBef>
              <a:spcAft>
                <a:spcPts val="0"/>
              </a:spcAft>
              <a:buFont typeface="Symbol" panose="05050102010706020507" pitchFamily="18" charset="2"/>
              <a:buChar char=""/>
            </a:pPr>
            <a:r>
              <a:rPr lang="en-US" sz="900" dirty="0">
                <a:latin typeface="Calibri" panose="020F0502020204030204" pitchFamily="34" charset="0"/>
                <a:ea typeface="Calibri" panose="020F0502020204030204" pitchFamily="34" charset="0"/>
                <a:cs typeface="Times New Roman" panose="02020603050405020304" pitchFamily="18" charset="0"/>
              </a:rPr>
              <a:t>Pin Output LOW on South Detect</a:t>
            </a:r>
          </a:p>
          <a:p>
            <a:pPr marL="800100" lvl="1" indent="-342900">
              <a:lnSpc>
                <a:spcPct val="115000"/>
              </a:lnSpc>
              <a:spcBef>
                <a:spcPts val="0"/>
              </a:spcBef>
              <a:spcAft>
                <a:spcPts val="0"/>
              </a:spcAft>
              <a:buFont typeface="Symbol" panose="05050102010706020507" pitchFamily="18" charset="2"/>
              <a:buChar char=""/>
            </a:pPr>
            <a:r>
              <a:rPr lang="en-US" sz="1000" dirty="0">
                <a:latin typeface="Calibri" panose="020F0502020204030204" pitchFamily="34" charset="0"/>
                <a:ea typeface="Calibri" panose="020F0502020204030204" pitchFamily="34" charset="0"/>
                <a:cs typeface="Times New Roman" panose="02020603050405020304" pitchFamily="18" charset="0"/>
              </a:rPr>
              <a:t>OUT2/GPIO1 is tied to North Pole Detection Pin</a:t>
            </a:r>
          </a:p>
          <a:p>
            <a:pPr marL="1257300" lvl="2" indent="-342900">
              <a:lnSpc>
                <a:spcPct val="115000"/>
              </a:lnSpc>
              <a:spcBef>
                <a:spcPts val="0"/>
              </a:spcBef>
              <a:spcAft>
                <a:spcPts val="0"/>
              </a:spcAft>
              <a:buFont typeface="Symbol" panose="05050102010706020507" pitchFamily="18" charset="2"/>
              <a:buChar char=""/>
            </a:pPr>
            <a:r>
              <a:rPr lang="en-US" sz="900" dirty="0">
                <a:latin typeface="Calibri" panose="020F0502020204030204" pitchFamily="34" charset="0"/>
                <a:ea typeface="Calibri" panose="020F0502020204030204" pitchFamily="34" charset="0"/>
                <a:cs typeface="Times New Roman" panose="02020603050405020304" pitchFamily="18" charset="0"/>
              </a:rPr>
              <a:t>Pin Output LOW on North Detect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15000"/>
              </a:lnSpc>
              <a:spcBef>
                <a:spcPts val="0"/>
              </a:spcBef>
              <a:spcAft>
                <a:spcPts val="0"/>
              </a:spcAft>
              <a:buFont typeface="Symbol" panose="05050102010706020507" pitchFamily="18" charset="2"/>
              <a:buChar char=""/>
            </a:pP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38287" y="843558"/>
            <a:ext cx="2089497" cy="2171898"/>
          </a:xfrm>
          <a:prstGeom prst="rect">
            <a:avLst/>
          </a:prstGeom>
          <a:noFill/>
          <a:ln>
            <a:noFill/>
          </a:ln>
        </p:spPr>
      </p:pic>
      <p:pic>
        <p:nvPicPr>
          <p:cNvPr id="4" name="Picture 3"/>
          <p:cNvPicPr>
            <a:picLocks noChangeAspect="1"/>
          </p:cNvPicPr>
          <p:nvPr/>
        </p:nvPicPr>
        <p:blipFill>
          <a:blip r:embed="rId5"/>
          <a:stretch>
            <a:fillRect/>
          </a:stretch>
        </p:blipFill>
        <p:spPr>
          <a:xfrm>
            <a:off x="2922958" y="3136850"/>
            <a:ext cx="2941872" cy="1711714"/>
          </a:xfrm>
          <a:prstGeom prst="rect">
            <a:avLst/>
          </a:prstGeom>
        </p:spPr>
      </p:pic>
      <p:sp>
        <p:nvSpPr>
          <p:cNvPr id="8" name="TextBox 7"/>
          <p:cNvSpPr txBox="1"/>
          <p:nvPr/>
        </p:nvSpPr>
        <p:spPr>
          <a:xfrm>
            <a:off x="209550" y="3133328"/>
            <a:ext cx="2562250" cy="841256"/>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4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400" dirty="0">
                <a:solidFill>
                  <a:schemeClr val="tx2"/>
                </a:solidFill>
                <a:latin typeface="+mn-lt"/>
                <a:ea typeface="+mn-ea"/>
              </a:rPr>
              <a:t>Contactless Switch</a:t>
            </a:r>
          </a:p>
          <a:p>
            <a:pPr marL="742950" lvl="1" indent="-285750">
              <a:spcBef>
                <a:spcPts val="400"/>
              </a:spcBef>
              <a:buFont typeface="Arial" panose="020B0604020202020204" pitchFamily="34" charset="0"/>
              <a:buChar char="•"/>
            </a:pPr>
            <a:r>
              <a:rPr kumimoji="1" lang="en-US" sz="1400" dirty="0">
                <a:solidFill>
                  <a:schemeClr val="tx2"/>
                </a:solidFill>
                <a:latin typeface="+mn-lt"/>
                <a:ea typeface="+mn-ea"/>
              </a:rPr>
              <a:t>Tablet/Phone Case</a:t>
            </a:r>
          </a:p>
        </p:txBody>
      </p:sp>
    </p:spTree>
    <p:extLst>
      <p:ext uri="{BB962C8B-B14F-4D97-AF65-F5344CB8AC3E}">
        <p14:creationId xmlns:p14="http://schemas.microsoft.com/office/powerpoint/2010/main" val="170408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KMX62 Accel + Mag Sensor</a:t>
            </a:r>
            <a:endParaRPr lang="en-US" dirty="0"/>
          </a:p>
        </p:txBody>
      </p:sp>
      <p:sp>
        <p:nvSpPr>
          <p:cNvPr id="3" name="Content Placeholder 2"/>
          <p:cNvSpPr>
            <a:spLocks noGrp="1"/>
          </p:cNvSpPr>
          <p:nvPr>
            <p:ph idx="1"/>
          </p:nvPr>
        </p:nvSpPr>
        <p:spPr>
          <a:xfrm>
            <a:off x="3347864" y="923082"/>
            <a:ext cx="5040560" cy="3895278"/>
          </a:xfrm>
        </p:spPr>
        <p:txBody>
          <a:bodyPr>
            <a:noAutofit/>
          </a:bodyPr>
          <a:lstStyle/>
          <a:p>
            <a:pPr marL="342900" indent="-342900">
              <a:buFont typeface="Arial" panose="020B0604020202020204" pitchFamily="34" charset="0"/>
              <a:buChar char="•"/>
            </a:pPr>
            <a:r>
              <a:rPr lang="en-US" sz="1400" dirty="0"/>
              <a:t>Datasheet: </a:t>
            </a:r>
          </a:p>
          <a:p>
            <a:pPr marL="800100" lvl="1" indent="-342900">
              <a:buFont typeface="Arial" panose="020B0604020202020204" pitchFamily="34" charset="0"/>
              <a:buChar char="•"/>
            </a:pPr>
            <a:r>
              <a:rPr lang="en-US" sz="1400" dirty="0">
                <a:hlinkClick r:id="rId2"/>
              </a:rPr>
              <a:t>http://kionixfs.kionix.com/en/datasheet/KMX62-1031%20Specifications%20Rev%203.0.pdf</a:t>
            </a:r>
            <a:r>
              <a:rPr lang="en-US" sz="1400" dirty="0"/>
              <a:t> </a:t>
            </a:r>
          </a:p>
          <a:p>
            <a:pPr marL="342900" indent="-342900">
              <a:buFont typeface="Arial" panose="020B0604020202020204" pitchFamily="34" charset="0"/>
              <a:buChar char="•"/>
            </a:pPr>
            <a:r>
              <a:rPr lang="en-US" sz="1400" dirty="0"/>
              <a:t>Communication Interface:</a:t>
            </a:r>
          </a:p>
          <a:p>
            <a:pPr marL="800100" lvl="1" indent="-342900">
              <a:buFont typeface="Arial" panose="020B0604020202020204" pitchFamily="34" charset="0"/>
              <a:buChar char="•"/>
            </a:pPr>
            <a:r>
              <a:rPr lang="en-US" sz="1400" dirty="0"/>
              <a:t>I2C</a:t>
            </a:r>
          </a:p>
          <a:p>
            <a:pPr marL="342900" indent="-342900">
              <a:buFont typeface="Arial" panose="020B0604020202020204" pitchFamily="34" charset="0"/>
              <a:buChar char="•"/>
            </a:pPr>
            <a:r>
              <a:rPr lang="en-US" sz="1400" dirty="0"/>
              <a:t>What does this measure?</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Acceleration, 3 Axis, 14bit, ±16g</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Magnetic Flux, 3 Axis, 14bit, ±1200µT</a:t>
            </a:r>
          </a:p>
          <a:p>
            <a:pPr marL="34290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How to Interpret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Perform 12 Bytes I2C Data Read</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Format 12 Bytes of Data into the six 14bit raw sensor output (Accel X/Y/Z, Mag X/Y/Z)</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Convert Using Appropriate Scheme</a:t>
            </a:r>
          </a:p>
          <a:p>
            <a:pPr marL="1257300" lvl="2"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ACCEL = </a:t>
            </a:r>
            <a:r>
              <a:rPr lang="en-US" sz="1200" dirty="0" err="1">
                <a:latin typeface="Calibri" panose="020F0502020204030204" pitchFamily="34" charset="0"/>
                <a:ea typeface="Calibri" panose="020F0502020204030204" pitchFamily="34" charset="0"/>
                <a:cs typeface="Times New Roman" panose="02020603050405020304" pitchFamily="18" charset="0"/>
              </a:rPr>
              <a:t>Axis_ValueInG</a:t>
            </a:r>
            <a:r>
              <a:rPr lang="en-US" sz="1200" dirty="0">
                <a:latin typeface="Calibri" panose="020F0502020204030204" pitchFamily="34" charset="0"/>
                <a:ea typeface="Calibri" panose="020F0502020204030204" pitchFamily="34" charset="0"/>
                <a:cs typeface="Times New Roman" panose="02020603050405020304" pitchFamily="18" charset="0"/>
              </a:rPr>
              <a:t> = </a:t>
            </a:r>
            <a:r>
              <a:rPr lang="en-US" sz="1200" dirty="0" err="1">
                <a:latin typeface="Calibri" panose="020F0502020204030204" pitchFamily="34" charset="0"/>
                <a:ea typeface="Calibri" panose="020F0502020204030204" pitchFamily="34" charset="0"/>
                <a:cs typeface="Times New Roman" panose="02020603050405020304" pitchFamily="18" charset="0"/>
              </a:rPr>
              <a:t>MEMS_Accel_axis</a:t>
            </a:r>
            <a:r>
              <a:rPr lang="en-US" sz="1200" dirty="0">
                <a:latin typeface="Calibri" panose="020F0502020204030204" pitchFamily="34" charset="0"/>
                <a:ea typeface="Calibri" panose="020F0502020204030204" pitchFamily="34" charset="0"/>
                <a:cs typeface="Times New Roman" panose="02020603050405020304" pitchFamily="18" charset="0"/>
              </a:rPr>
              <a:t> / 2048</a:t>
            </a:r>
          </a:p>
          <a:p>
            <a:pPr marL="1257300" lvl="2"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MAG = </a:t>
            </a:r>
            <a:r>
              <a:rPr lang="en-US" sz="1200" dirty="0" err="1">
                <a:latin typeface="Calibri" panose="020F0502020204030204" pitchFamily="34" charset="0"/>
                <a:ea typeface="Calibri" panose="020F0502020204030204" pitchFamily="34" charset="0"/>
                <a:cs typeface="Times New Roman" panose="02020603050405020304" pitchFamily="18" charset="0"/>
              </a:rPr>
              <a:t>Axis_ValueInuT</a:t>
            </a:r>
            <a:r>
              <a:rPr lang="en-US" sz="1200" dirty="0">
                <a:latin typeface="Calibri" panose="020F0502020204030204" pitchFamily="34" charset="0"/>
                <a:ea typeface="Calibri" panose="020F0502020204030204" pitchFamily="34" charset="0"/>
                <a:cs typeface="Times New Roman" panose="02020603050405020304" pitchFamily="18" charset="0"/>
              </a:rPr>
              <a:t> = </a:t>
            </a:r>
            <a:r>
              <a:rPr lang="en-US" sz="1200" dirty="0" err="1">
                <a:latin typeface="Calibri" panose="020F0502020204030204" pitchFamily="34" charset="0"/>
                <a:ea typeface="Calibri" panose="020F0502020204030204" pitchFamily="34" charset="0"/>
                <a:cs typeface="Times New Roman" panose="02020603050405020304" pitchFamily="18" charset="0"/>
              </a:rPr>
              <a:t>MEMS_Mag_axis</a:t>
            </a:r>
            <a:r>
              <a:rPr lang="en-US" sz="1200" dirty="0">
                <a:latin typeface="Calibri" panose="020F0502020204030204" pitchFamily="34" charset="0"/>
                <a:ea typeface="Calibri" panose="020F0502020204030204" pitchFamily="34" charset="0"/>
                <a:cs typeface="Times New Roman" panose="02020603050405020304" pitchFamily="18" charset="0"/>
              </a:rPr>
              <a:t> / 0.146</a:t>
            </a:r>
          </a:p>
        </p:txBody>
      </p:sp>
      <p:pic>
        <p:nvPicPr>
          <p:cNvPr id="6" name="Picture 5"/>
          <p:cNvPicPr/>
          <p:nvPr/>
        </p:nvPicPr>
        <p:blipFill>
          <a:blip r:embed="rId3"/>
          <a:stretch>
            <a:fillRect/>
          </a:stretch>
        </p:blipFill>
        <p:spPr>
          <a:xfrm>
            <a:off x="322263" y="843558"/>
            <a:ext cx="3025601" cy="1800200"/>
          </a:xfrm>
          <a:prstGeom prst="rect">
            <a:avLst/>
          </a:prstGeom>
        </p:spPr>
      </p:pic>
      <p:sp>
        <p:nvSpPr>
          <p:cNvPr id="8" name="TextBox 7"/>
          <p:cNvSpPr txBox="1"/>
          <p:nvPr/>
        </p:nvSpPr>
        <p:spPr>
          <a:xfrm>
            <a:off x="322262" y="2840358"/>
            <a:ext cx="3025601" cy="841256"/>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4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400" dirty="0">
                <a:solidFill>
                  <a:schemeClr val="tx2"/>
                </a:solidFill>
                <a:latin typeface="+mn-lt"/>
                <a:ea typeface="+mn-ea"/>
              </a:rPr>
              <a:t>Low Power Gyro</a:t>
            </a:r>
          </a:p>
          <a:p>
            <a:pPr marL="742950" lvl="1" indent="-285750">
              <a:spcBef>
                <a:spcPts val="400"/>
              </a:spcBef>
              <a:buFont typeface="Arial" panose="020B0604020202020204" pitchFamily="34" charset="0"/>
              <a:buChar char="•"/>
            </a:pPr>
            <a:r>
              <a:rPr lang="en-US" sz="1400" dirty="0">
                <a:solidFill>
                  <a:schemeClr val="tx2"/>
                </a:solidFill>
                <a:latin typeface="+mn-lt"/>
                <a:ea typeface="+mn-ea"/>
              </a:rPr>
              <a:t>Compass Orientation</a:t>
            </a:r>
            <a:endParaRPr kumimoji="1" lang="en-US" sz="1400" dirty="0">
              <a:solidFill>
                <a:schemeClr val="tx2"/>
              </a:solidFill>
              <a:latin typeface="+mn-lt"/>
              <a:ea typeface="+mn-ea"/>
            </a:endParaRPr>
          </a:p>
        </p:txBody>
      </p:sp>
    </p:spTree>
    <p:extLst>
      <p:ext uri="{BB962C8B-B14F-4D97-AF65-F5344CB8AC3E}">
        <p14:creationId xmlns:p14="http://schemas.microsoft.com/office/powerpoint/2010/main" val="250489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BM1383 Pressure Sensor</a:t>
            </a:r>
            <a:endParaRPr lang="en-US" dirty="0"/>
          </a:p>
        </p:txBody>
      </p:sp>
      <p:sp>
        <p:nvSpPr>
          <p:cNvPr id="3" name="Content Placeholder 2"/>
          <p:cNvSpPr>
            <a:spLocks noGrp="1"/>
          </p:cNvSpPr>
          <p:nvPr>
            <p:ph idx="1"/>
          </p:nvPr>
        </p:nvSpPr>
        <p:spPr>
          <a:xfrm>
            <a:off x="3347864" y="923082"/>
            <a:ext cx="5040560" cy="3895278"/>
          </a:xfrm>
        </p:spPr>
        <p:txBody>
          <a:bodyPr>
            <a:noAutofit/>
          </a:bodyPr>
          <a:lstStyle/>
          <a:p>
            <a:pPr marL="342900" indent="-342900">
              <a:buFont typeface="Arial" panose="020B0604020202020204" pitchFamily="34" charset="0"/>
              <a:buChar char="•"/>
            </a:pPr>
            <a:r>
              <a:rPr lang="en-US" sz="1400" dirty="0"/>
              <a:t>Datasheet: </a:t>
            </a:r>
          </a:p>
          <a:p>
            <a:pPr marL="800100" lvl="1" indent="-342900">
              <a:buFont typeface="Arial" panose="020B0604020202020204" pitchFamily="34" charset="0"/>
              <a:buChar char="•"/>
            </a:pPr>
            <a:r>
              <a:rPr lang="en-US" sz="1400" dirty="0">
                <a:hlinkClick r:id="rId2"/>
              </a:rPr>
              <a:t>http://rohmfs.rohm.com/en/products/databook /datas </a:t>
            </a:r>
            <a:r>
              <a:rPr lang="en-US" sz="1400" dirty="0" err="1">
                <a:hlinkClick r:id="rId2"/>
              </a:rPr>
              <a:t>heet</a:t>
            </a:r>
            <a:r>
              <a:rPr lang="en-US" sz="1400" dirty="0">
                <a:hlinkClick r:id="rId2"/>
              </a:rPr>
              <a:t>/</a:t>
            </a:r>
            <a:r>
              <a:rPr lang="en-US" sz="1400" dirty="0" err="1">
                <a:hlinkClick r:id="rId2"/>
              </a:rPr>
              <a:t>ic</a:t>
            </a:r>
            <a:r>
              <a:rPr lang="en-US" sz="1400" dirty="0">
                <a:hlinkClick r:id="rId2"/>
              </a:rPr>
              <a:t>/sensor/pressure/bm1383glv-e.pdf </a:t>
            </a:r>
            <a:endParaRPr lang="en-US" sz="1400" dirty="0"/>
          </a:p>
          <a:p>
            <a:pPr marL="342900" indent="-342900">
              <a:buFont typeface="Arial" panose="020B0604020202020204" pitchFamily="34" charset="0"/>
              <a:buChar char="•"/>
            </a:pPr>
            <a:r>
              <a:rPr lang="en-US" sz="1400" dirty="0"/>
              <a:t>Communication Interface:</a:t>
            </a:r>
          </a:p>
          <a:p>
            <a:pPr marL="800100" lvl="1" indent="-342900">
              <a:buFont typeface="Arial" panose="020B0604020202020204" pitchFamily="34" charset="0"/>
              <a:buChar char="•"/>
            </a:pPr>
            <a:r>
              <a:rPr lang="en-US" sz="1400" dirty="0"/>
              <a:t>I2C</a:t>
            </a:r>
          </a:p>
          <a:p>
            <a:pPr marL="342900" indent="-342900">
              <a:buFont typeface="Arial" panose="020B0604020202020204" pitchFamily="34" charset="0"/>
              <a:buChar char="•"/>
            </a:pPr>
            <a:r>
              <a:rPr lang="en-US" sz="1400" dirty="0"/>
              <a:t>What does this Measure?</a:t>
            </a:r>
          </a:p>
          <a:p>
            <a:pPr marL="800100" lvl="1" indent="-342900">
              <a:buFont typeface="Arial" panose="020B0604020202020204" pitchFamily="34" charset="0"/>
              <a:buChar char="•"/>
            </a:pPr>
            <a:r>
              <a:rPr lang="en-US" sz="1400" dirty="0"/>
              <a:t>Barometric Pressure, 16bit + 5bit decimal, 300hPa to 1100hPa</a:t>
            </a:r>
          </a:p>
          <a:p>
            <a:pPr marL="342900" indent="-342900">
              <a:buFont typeface="Arial" panose="020B0604020202020204" pitchFamily="34" charset="0"/>
              <a:buChar char="•"/>
            </a:pPr>
            <a:r>
              <a:rPr lang="en-US" sz="1400" dirty="0"/>
              <a:t>How to Convert: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Perform 3 Bytes I2C Data Read</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Format 3 Bytes of Data into the pressure output conversion formula</a:t>
            </a:r>
          </a:p>
          <a:p>
            <a:pPr marL="1257300" lvl="2"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Pressure Value[</a:t>
            </a:r>
            <a:r>
              <a:rPr lang="en-US" sz="1400" dirty="0" err="1">
                <a:latin typeface="Calibri" panose="020F0502020204030204" pitchFamily="34" charset="0"/>
                <a:ea typeface="Calibri" panose="020F0502020204030204" pitchFamily="34" charset="0"/>
                <a:cs typeface="Times New Roman" panose="02020603050405020304" pitchFamily="18" charset="0"/>
              </a:rPr>
              <a:t>hPa</a:t>
            </a:r>
            <a:r>
              <a:rPr lang="en-US" sz="1400" dirty="0">
                <a:latin typeface="Calibri" panose="020F0502020204030204" pitchFamily="34" charset="0"/>
                <a:ea typeface="Calibri" panose="020F0502020204030204" pitchFamily="34" charset="0"/>
                <a:cs typeface="Times New Roman" panose="02020603050405020304" pitchFamily="18" charset="0"/>
              </a:rPr>
              <a:t>] = { PRESS_OUT[15:8], PRESS_OUT[7:0], PRESS_OUT_XL[5:0] } / 2048 </a:t>
            </a:r>
          </a:p>
        </p:txBody>
      </p:sp>
      <p:pic>
        <p:nvPicPr>
          <p:cNvPr id="5" name="Picture 4"/>
          <p:cNvPicPr/>
          <p:nvPr/>
        </p:nvPicPr>
        <p:blipFill>
          <a:blip r:embed="rId3"/>
          <a:stretch>
            <a:fillRect/>
          </a:stretch>
        </p:blipFill>
        <p:spPr>
          <a:xfrm>
            <a:off x="352103" y="843558"/>
            <a:ext cx="2785110" cy="2764790"/>
          </a:xfrm>
          <a:prstGeom prst="rect">
            <a:avLst/>
          </a:prstGeom>
        </p:spPr>
      </p:pic>
      <p:sp>
        <p:nvSpPr>
          <p:cNvPr id="7" name="TextBox 6"/>
          <p:cNvSpPr txBox="1"/>
          <p:nvPr/>
        </p:nvSpPr>
        <p:spPr>
          <a:xfrm>
            <a:off x="322262" y="3674710"/>
            <a:ext cx="3025601" cy="574516"/>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4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400" dirty="0">
                <a:solidFill>
                  <a:schemeClr val="tx2"/>
                </a:solidFill>
                <a:latin typeface="+mn-lt"/>
                <a:ea typeface="+mn-ea"/>
              </a:rPr>
              <a:t>Height/Altitude Detection</a:t>
            </a:r>
          </a:p>
        </p:txBody>
      </p:sp>
    </p:spTree>
    <p:extLst>
      <p:ext uri="{BB962C8B-B14F-4D97-AF65-F5344CB8AC3E}">
        <p14:creationId xmlns:p14="http://schemas.microsoft.com/office/powerpoint/2010/main" val="29820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RPR-0521 ALS+PROX Sensor</a:t>
            </a:r>
            <a:endParaRPr lang="en-US" dirty="0"/>
          </a:p>
        </p:txBody>
      </p:sp>
      <p:sp>
        <p:nvSpPr>
          <p:cNvPr id="3" name="Content Placeholder 2"/>
          <p:cNvSpPr>
            <a:spLocks noGrp="1"/>
          </p:cNvSpPr>
          <p:nvPr>
            <p:ph idx="1"/>
          </p:nvPr>
        </p:nvSpPr>
        <p:spPr>
          <a:xfrm>
            <a:off x="3347864" y="923082"/>
            <a:ext cx="5040560" cy="3895278"/>
          </a:xfrm>
        </p:spPr>
        <p:txBody>
          <a:bodyPr>
            <a:noAutofit/>
          </a:bodyPr>
          <a:lstStyle/>
          <a:p>
            <a:pPr marL="342900" indent="-342900">
              <a:buFont typeface="Arial" panose="020B0604020202020204" pitchFamily="34" charset="0"/>
              <a:buChar char="•"/>
            </a:pPr>
            <a:r>
              <a:rPr lang="en-US" sz="1400" dirty="0"/>
              <a:t>Datasheet: </a:t>
            </a:r>
          </a:p>
          <a:p>
            <a:pPr marL="800100" lvl="1" indent="-342900">
              <a:buFont typeface="Arial" panose="020B0604020202020204" pitchFamily="34" charset="0"/>
              <a:buChar char="•"/>
            </a:pPr>
            <a:r>
              <a:rPr lang="en-US" sz="1400" dirty="0">
                <a:hlinkClick r:id="rId2"/>
              </a:rPr>
              <a:t>http://www.rohm.com/web/global/datasheet/RPR-0521RS</a:t>
            </a:r>
            <a:r>
              <a:rPr lang="en-US" sz="1400" dirty="0"/>
              <a:t>  </a:t>
            </a:r>
          </a:p>
          <a:p>
            <a:pPr marL="342900" indent="-342900">
              <a:buFont typeface="Arial" panose="020B0604020202020204" pitchFamily="34" charset="0"/>
              <a:buChar char="•"/>
            </a:pPr>
            <a:r>
              <a:rPr lang="en-US" sz="1400" dirty="0"/>
              <a:t>Communication Interface:</a:t>
            </a:r>
          </a:p>
          <a:p>
            <a:pPr marL="800100" lvl="1" indent="-342900">
              <a:buFont typeface="Arial" panose="020B0604020202020204" pitchFamily="34" charset="0"/>
              <a:buChar char="•"/>
            </a:pPr>
            <a:r>
              <a:rPr lang="en-US" sz="1400" dirty="0"/>
              <a:t>I2C</a:t>
            </a:r>
          </a:p>
          <a:p>
            <a:pPr marL="342900" indent="-342900">
              <a:buFont typeface="Arial" panose="020B0604020202020204" pitchFamily="34" charset="0"/>
              <a:buChar char="•"/>
            </a:pPr>
            <a:r>
              <a:rPr lang="en-US" sz="1400" dirty="0"/>
              <a:t>What does this measure?</a:t>
            </a:r>
          </a:p>
          <a:p>
            <a:pPr marL="800100" lvl="1" indent="-342900">
              <a:buFont typeface="Arial" panose="020B0604020202020204" pitchFamily="34" charset="0"/>
              <a:buChar char="•"/>
            </a:pPr>
            <a:r>
              <a:rPr lang="en-US" sz="1000" dirty="0"/>
              <a:t>Ambient Light, 0 to 43000 Lx</a:t>
            </a:r>
          </a:p>
          <a:p>
            <a:pPr marL="800100" lvl="1" indent="-342900">
              <a:buFont typeface="Arial" panose="020B0604020202020204" pitchFamily="34" charset="0"/>
              <a:buChar char="•"/>
            </a:pPr>
            <a:r>
              <a:rPr lang="en-US" sz="1000" dirty="0"/>
              <a:t>Proximity Detection, within 100mm maximum</a:t>
            </a:r>
          </a:p>
          <a:p>
            <a:pPr marL="342900" indent="-342900">
              <a:buFont typeface="Arial" panose="020B0604020202020204" pitchFamily="34" charset="0"/>
              <a:buChar char="•"/>
            </a:pPr>
            <a:r>
              <a:rPr lang="en-US" sz="1400" dirty="0"/>
              <a:t>How to Convert: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Perform 6 Bytes I2C Data Read (4 for ALS, 2 for </a:t>
            </a:r>
            <a:r>
              <a:rPr lang="en-US" sz="1400" dirty="0" err="1">
                <a:latin typeface="Calibri" panose="020F0502020204030204" pitchFamily="34" charset="0"/>
                <a:ea typeface="Calibri" panose="020F0502020204030204" pitchFamily="34" charset="0"/>
                <a:cs typeface="Times New Roman" panose="02020603050405020304" pitchFamily="18" charset="0"/>
              </a:rPr>
              <a:t>Prox</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Format 4 Bytes of Data into 16bit values for DATA0 (Visible Light) and DATA1 (Infrared Light)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Format 2 Bytes of Data into 16bit value for Proximity ADC Counts</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Perform Conversion of Raw Data to Lx (see next slide)</a:t>
            </a:r>
          </a:p>
          <a:p>
            <a:pPr marL="800100" lvl="1" indent="-342900">
              <a:lnSpc>
                <a:spcPct val="115000"/>
              </a:lnSpc>
              <a:spcBef>
                <a:spcPts val="0"/>
              </a:spcBef>
              <a:spcAft>
                <a:spcPts val="0"/>
              </a:spcAft>
              <a:buFont typeface="Symbol" panose="05050102010706020507" pitchFamily="18"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467544" y="843558"/>
            <a:ext cx="2543810" cy="2458085"/>
          </a:xfrm>
          <a:prstGeom prst="rect">
            <a:avLst/>
          </a:prstGeom>
        </p:spPr>
      </p:pic>
      <p:sp>
        <p:nvSpPr>
          <p:cNvPr id="9" name="TextBox 8"/>
          <p:cNvSpPr txBox="1"/>
          <p:nvPr/>
        </p:nvSpPr>
        <p:spPr>
          <a:xfrm>
            <a:off x="322262" y="3363838"/>
            <a:ext cx="3025601" cy="1118255"/>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2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200" dirty="0">
                <a:solidFill>
                  <a:schemeClr val="tx2"/>
                </a:solidFill>
                <a:latin typeface="+mn-lt"/>
                <a:ea typeface="+mn-ea"/>
              </a:rPr>
              <a:t>Mobile Phones (brightness optimization and ear detect)</a:t>
            </a:r>
          </a:p>
          <a:p>
            <a:pPr marL="742950" lvl="1" indent="-285750">
              <a:spcBef>
                <a:spcPts val="400"/>
              </a:spcBef>
              <a:buFont typeface="Arial" panose="020B0604020202020204" pitchFamily="34" charset="0"/>
              <a:buChar char="•"/>
            </a:pPr>
            <a:r>
              <a:rPr lang="en-US" sz="1200" dirty="0">
                <a:solidFill>
                  <a:schemeClr val="tx2"/>
                </a:solidFill>
                <a:latin typeface="+mn-lt"/>
                <a:ea typeface="+mn-ea"/>
              </a:rPr>
              <a:t>Contactless Switch/Presence Detection</a:t>
            </a:r>
            <a:endParaRPr kumimoji="1" lang="en-US" sz="1200" dirty="0">
              <a:solidFill>
                <a:schemeClr val="tx2"/>
              </a:solidFill>
              <a:latin typeface="+mn-lt"/>
              <a:ea typeface="+mn-ea"/>
            </a:endParaRPr>
          </a:p>
        </p:txBody>
      </p:sp>
    </p:spTree>
    <p:extLst>
      <p:ext uri="{BB962C8B-B14F-4D97-AF65-F5344CB8AC3E}">
        <p14:creationId xmlns:p14="http://schemas.microsoft.com/office/powerpoint/2010/main" val="97849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ALS Sensor Conversion Equation</a:t>
            </a:r>
          </a:p>
        </p:txBody>
      </p:sp>
      <p:pic>
        <p:nvPicPr>
          <p:cNvPr id="7" name="Picture 6"/>
          <p:cNvPicPr>
            <a:picLocks noChangeAspect="1"/>
          </p:cNvPicPr>
          <p:nvPr/>
        </p:nvPicPr>
        <p:blipFill>
          <a:blip r:embed="rId2"/>
          <a:stretch>
            <a:fillRect/>
          </a:stretch>
        </p:blipFill>
        <p:spPr>
          <a:xfrm>
            <a:off x="4716016" y="915566"/>
            <a:ext cx="3744416" cy="2264065"/>
          </a:xfrm>
          <a:prstGeom prst="rect">
            <a:avLst/>
          </a:prstGeom>
        </p:spPr>
      </p:pic>
      <p:sp>
        <p:nvSpPr>
          <p:cNvPr id="8" name="TextBox 7"/>
          <p:cNvSpPr txBox="1"/>
          <p:nvPr/>
        </p:nvSpPr>
        <p:spPr>
          <a:xfrm>
            <a:off x="251520" y="987574"/>
            <a:ext cx="3744416" cy="1723549"/>
          </a:xfrm>
          <a:prstGeom prst="rect">
            <a:avLst/>
          </a:prstGeom>
          <a:noFill/>
        </p:spPr>
        <p:txBody>
          <a:bodyPr wrap="square" rtlCol="0">
            <a:spAutoFit/>
          </a:bodyPr>
          <a:lstStyle/>
          <a:p>
            <a:pPr>
              <a:spcBef>
                <a:spcPts val="400"/>
              </a:spcBef>
            </a:pPr>
            <a:r>
              <a:rPr kumimoji="1" lang="en-US" sz="1200" dirty="0">
                <a:solidFill>
                  <a:schemeClr val="tx2"/>
                </a:solidFill>
                <a:latin typeface="+mn-lt"/>
                <a:ea typeface="+mn-ea"/>
              </a:rPr>
              <a:t>Q: Why does this equation look so complex?</a:t>
            </a:r>
          </a:p>
          <a:p>
            <a:pPr>
              <a:spcBef>
                <a:spcPts val="400"/>
              </a:spcBef>
            </a:pPr>
            <a:endParaRPr lang="en-US" sz="1200" dirty="0">
              <a:solidFill>
                <a:schemeClr val="tx2"/>
              </a:solidFill>
              <a:latin typeface="+mn-lt"/>
              <a:ea typeface="+mn-ea"/>
            </a:endParaRPr>
          </a:p>
          <a:p>
            <a:pPr>
              <a:spcBef>
                <a:spcPts val="400"/>
              </a:spcBef>
            </a:pPr>
            <a:r>
              <a:rPr kumimoji="1" lang="en-US" sz="1200" dirty="0">
                <a:solidFill>
                  <a:schemeClr val="tx2"/>
                </a:solidFill>
                <a:latin typeface="+mn-lt"/>
                <a:ea typeface="+mn-ea"/>
              </a:rPr>
              <a:t>A: This ALS sensor utilizes 2 photodiodes, one for visible light and one for ambient light.  </a:t>
            </a:r>
          </a:p>
          <a:p>
            <a:pPr>
              <a:spcBef>
                <a:spcPts val="400"/>
              </a:spcBef>
            </a:pPr>
            <a:r>
              <a:rPr kumimoji="1" lang="en-US" sz="1200" dirty="0">
                <a:solidFill>
                  <a:schemeClr val="tx2"/>
                </a:solidFill>
                <a:latin typeface="+mn-lt"/>
                <a:ea typeface="+mn-ea"/>
              </a:rPr>
              <a:t>This ratio based piecewise function allows us to properly reject high IR based output and generate a good lux output based on the actual visible light spectrum</a:t>
            </a:r>
          </a:p>
        </p:txBody>
      </p:sp>
      <p:pic>
        <p:nvPicPr>
          <p:cNvPr id="11" name="Picture 10"/>
          <p:cNvPicPr>
            <a:picLocks noChangeAspect="1"/>
          </p:cNvPicPr>
          <p:nvPr/>
        </p:nvPicPr>
        <p:blipFill>
          <a:blip r:embed="rId3"/>
          <a:stretch>
            <a:fillRect/>
          </a:stretch>
        </p:blipFill>
        <p:spPr>
          <a:xfrm>
            <a:off x="342777" y="2715766"/>
            <a:ext cx="4345229" cy="1872208"/>
          </a:xfrm>
          <a:prstGeom prst="rect">
            <a:avLst/>
          </a:prstGeom>
        </p:spPr>
      </p:pic>
    </p:spTree>
    <p:extLst>
      <p:ext uri="{BB962C8B-B14F-4D97-AF65-F5344CB8AC3E}">
        <p14:creationId xmlns:p14="http://schemas.microsoft.com/office/powerpoint/2010/main" val="286456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BH1745NUC Color Sensor</a:t>
            </a:r>
            <a:endParaRPr lang="en-US" dirty="0"/>
          </a:p>
        </p:txBody>
      </p:sp>
      <p:sp>
        <p:nvSpPr>
          <p:cNvPr id="3" name="Content Placeholder 2"/>
          <p:cNvSpPr>
            <a:spLocks noGrp="1"/>
          </p:cNvSpPr>
          <p:nvPr>
            <p:ph idx="1"/>
          </p:nvPr>
        </p:nvSpPr>
        <p:spPr>
          <a:xfrm>
            <a:off x="3347864" y="923082"/>
            <a:ext cx="5040560" cy="3895278"/>
          </a:xfrm>
        </p:spPr>
        <p:txBody>
          <a:bodyPr>
            <a:noAutofit/>
          </a:bodyPr>
          <a:lstStyle/>
          <a:p>
            <a:pPr marL="342900" indent="-342900">
              <a:buFont typeface="Arial" panose="020B0604020202020204" pitchFamily="34" charset="0"/>
              <a:buChar char="•"/>
            </a:pPr>
            <a:r>
              <a:rPr lang="en-US" sz="1400" dirty="0"/>
              <a:t>Datasheet: </a:t>
            </a:r>
          </a:p>
          <a:p>
            <a:pPr marL="800100" lvl="1" indent="-342900">
              <a:buFont typeface="Arial" panose="020B0604020202020204" pitchFamily="34" charset="0"/>
              <a:buChar char="•"/>
            </a:pPr>
            <a:r>
              <a:rPr lang="en-US" sz="1400" dirty="0">
                <a:hlinkClick r:id="rId2"/>
              </a:rPr>
              <a:t>http://rohmfs.rohm.com/en/products/databook/ datasheet/</a:t>
            </a:r>
            <a:r>
              <a:rPr lang="en-US" sz="1400" dirty="0" err="1">
                <a:hlinkClick r:id="rId2"/>
              </a:rPr>
              <a:t>ic</a:t>
            </a:r>
            <a:r>
              <a:rPr lang="en-US" sz="1400" dirty="0">
                <a:hlinkClick r:id="rId2"/>
              </a:rPr>
              <a:t>/sensor/light/bh1745nuc-e.pdf</a:t>
            </a:r>
            <a:endParaRPr lang="en-US" sz="1400" dirty="0"/>
          </a:p>
          <a:p>
            <a:pPr marL="342900" indent="-342900">
              <a:buFont typeface="Arial" panose="020B0604020202020204" pitchFamily="34" charset="0"/>
              <a:buChar char="•"/>
            </a:pPr>
            <a:r>
              <a:rPr lang="en-US" sz="1400" dirty="0"/>
              <a:t>Communication Interface:</a:t>
            </a:r>
          </a:p>
          <a:p>
            <a:pPr marL="800100" lvl="1" indent="-342900">
              <a:buFont typeface="Arial" panose="020B0604020202020204" pitchFamily="34" charset="0"/>
              <a:buChar char="•"/>
            </a:pPr>
            <a:r>
              <a:rPr lang="en-US" sz="1400" dirty="0"/>
              <a:t>I2C</a:t>
            </a:r>
          </a:p>
          <a:p>
            <a:pPr marL="342900" indent="-342900">
              <a:buFont typeface="Arial" panose="020B0604020202020204" pitchFamily="34" charset="0"/>
              <a:buChar char="•"/>
            </a:pPr>
            <a:r>
              <a:rPr lang="en-US" sz="1400" dirty="0"/>
              <a:t>What does this measure:</a:t>
            </a:r>
          </a:p>
          <a:p>
            <a:pPr marL="742950" lvl="1" indent="-285750">
              <a:buFont typeface="Arial" panose="020B0604020202020204" pitchFamily="34" charset="0"/>
              <a:buChar char="•"/>
            </a:pPr>
            <a:r>
              <a:rPr lang="en-US" sz="1400" dirty="0"/>
              <a:t>Ambient Light, 0.005 to 40k lx</a:t>
            </a:r>
          </a:p>
          <a:p>
            <a:pPr marL="742950" lvl="1" indent="-285750">
              <a:buFont typeface="Arial" panose="020B0604020202020204" pitchFamily="34" charset="0"/>
              <a:buChar char="•"/>
            </a:pPr>
            <a:r>
              <a:rPr lang="en-US" sz="1400" dirty="0"/>
              <a:t>Individual photo diode ADC output for Red, Green, and Blue output</a:t>
            </a:r>
          </a:p>
          <a:p>
            <a:pPr marL="342900" indent="-342900">
              <a:buFont typeface="Arial" panose="020B0604020202020204" pitchFamily="34" charset="0"/>
              <a:buChar char="•"/>
            </a:pPr>
            <a:r>
              <a:rPr lang="en-US" sz="1400" dirty="0"/>
              <a:t>How to Convert: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Perform 6 Bytes I2C Data Read (2 Bytes for each color: Red, Green, Blue)</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Format 2 Bytes of Data into 16bit values for RED, GREEN, and BLUE intensity values</a:t>
            </a:r>
          </a:p>
        </p:txBody>
      </p:sp>
      <p:pic>
        <p:nvPicPr>
          <p:cNvPr id="5" name="Picture 4"/>
          <p:cNvPicPr/>
          <p:nvPr/>
        </p:nvPicPr>
        <p:blipFill>
          <a:blip r:embed="rId3"/>
          <a:stretch>
            <a:fillRect/>
          </a:stretch>
        </p:blipFill>
        <p:spPr>
          <a:xfrm>
            <a:off x="179513" y="843558"/>
            <a:ext cx="3096344" cy="2016224"/>
          </a:xfrm>
          <a:prstGeom prst="rect">
            <a:avLst/>
          </a:prstGeom>
        </p:spPr>
      </p:pic>
      <p:sp>
        <p:nvSpPr>
          <p:cNvPr id="7" name="TextBox 6"/>
          <p:cNvSpPr txBox="1"/>
          <p:nvPr/>
        </p:nvSpPr>
        <p:spPr>
          <a:xfrm>
            <a:off x="179512" y="2859782"/>
            <a:ext cx="3025601" cy="933589"/>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2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200" dirty="0">
                <a:solidFill>
                  <a:schemeClr val="tx2"/>
                </a:solidFill>
                <a:latin typeface="+mn-lt"/>
                <a:ea typeface="+mn-ea"/>
              </a:rPr>
              <a:t>Color Balancing (Lighting)</a:t>
            </a:r>
          </a:p>
          <a:p>
            <a:pPr marL="742950" lvl="1" indent="-285750">
              <a:spcBef>
                <a:spcPts val="400"/>
              </a:spcBef>
              <a:buFont typeface="Arial" panose="020B0604020202020204" pitchFamily="34" charset="0"/>
              <a:buChar char="•"/>
            </a:pPr>
            <a:r>
              <a:rPr lang="en-US" sz="1200" dirty="0">
                <a:solidFill>
                  <a:schemeClr val="tx2"/>
                </a:solidFill>
                <a:latin typeface="+mn-lt"/>
                <a:ea typeface="+mn-ea"/>
              </a:rPr>
              <a:t>Industrial Machinery (Defect Detection)</a:t>
            </a:r>
            <a:endParaRPr kumimoji="1" lang="en-US" sz="1200" dirty="0">
              <a:solidFill>
                <a:schemeClr val="tx2"/>
              </a:solidFill>
              <a:latin typeface="+mn-lt"/>
              <a:ea typeface="+mn-ea"/>
            </a:endParaRPr>
          </a:p>
        </p:txBody>
      </p:sp>
    </p:spTree>
    <p:extLst>
      <p:ext uri="{BB962C8B-B14F-4D97-AF65-F5344CB8AC3E}">
        <p14:creationId xmlns:p14="http://schemas.microsoft.com/office/powerpoint/2010/main" val="48985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KX122 Accelerometer Sensor</a:t>
            </a:r>
            <a:endParaRPr lang="en-US" dirty="0"/>
          </a:p>
        </p:txBody>
      </p:sp>
      <p:pic>
        <p:nvPicPr>
          <p:cNvPr id="6" name="Picture 5"/>
          <p:cNvPicPr/>
          <p:nvPr/>
        </p:nvPicPr>
        <p:blipFill>
          <a:blip r:embed="rId2"/>
          <a:stretch>
            <a:fillRect/>
          </a:stretch>
        </p:blipFill>
        <p:spPr>
          <a:xfrm>
            <a:off x="107504" y="843558"/>
            <a:ext cx="3424555" cy="2463165"/>
          </a:xfrm>
          <a:prstGeom prst="rect">
            <a:avLst/>
          </a:prstGeom>
        </p:spPr>
      </p:pic>
      <p:sp>
        <p:nvSpPr>
          <p:cNvPr id="7" name="Content Placeholder 2"/>
          <p:cNvSpPr txBox="1">
            <a:spLocks/>
          </p:cNvSpPr>
          <p:nvPr/>
        </p:nvSpPr>
        <p:spPr>
          <a:xfrm>
            <a:off x="3779912" y="923082"/>
            <a:ext cx="5040560" cy="3895278"/>
          </a:xfrm>
          <a:prstGeom prst="rect">
            <a:avLst/>
          </a:prstGeom>
        </p:spPr>
        <p:txBody>
          <a:bodyPr vert="horz" lIns="91440" tIns="45720" rIns="91440" bIns="45720" rtlCol="0">
            <a:noAutofit/>
          </a:bodyPr>
          <a:lstStyle>
            <a:lvl1pPr marL="0" indent="0" algn="l" rtl="0" eaLnBrk="0" fontAlgn="base" hangingPunct="0">
              <a:spcBef>
                <a:spcPts val="400"/>
              </a:spcBef>
              <a:spcAft>
                <a:spcPct val="0"/>
              </a:spcAft>
              <a:buFont typeface="Arial" charset="0"/>
              <a:buNone/>
              <a:defRPr kumimoji="1" sz="2400" baseline="0">
                <a:solidFill>
                  <a:schemeClr val="tx2"/>
                </a:solidFill>
                <a:latin typeface="Arial" panose="020B0604020202020204" pitchFamily="34" charset="0"/>
                <a:ea typeface="Meiryo UI" panose="020B0604030504040204" pitchFamily="50" charset="-128"/>
                <a:cs typeface="ＭＳ Ｐゴシック"/>
              </a:defRPr>
            </a:lvl1pPr>
            <a:lvl2pPr marL="457200" indent="0" algn="l" rtl="0" eaLnBrk="0" fontAlgn="base" hangingPunct="0">
              <a:spcBef>
                <a:spcPct val="20000"/>
              </a:spcBef>
              <a:spcAft>
                <a:spcPct val="0"/>
              </a:spcAft>
              <a:buFontTx/>
              <a:buNone/>
              <a:defRPr kumimoji="1" sz="2000">
                <a:solidFill>
                  <a:srgbClr val="272727"/>
                </a:solidFill>
                <a:latin typeface="+mn-ea"/>
                <a:ea typeface="+mn-ea"/>
                <a:cs typeface="ＭＳ Ｐゴシック"/>
              </a:defRPr>
            </a:lvl2pPr>
            <a:lvl3pPr marL="914400" indent="0" algn="l" rtl="0" eaLnBrk="0" fontAlgn="base" hangingPunct="0">
              <a:spcBef>
                <a:spcPct val="20000"/>
              </a:spcBef>
              <a:spcAft>
                <a:spcPct val="0"/>
              </a:spcAft>
              <a:buFontTx/>
              <a:buNone/>
              <a:defRPr kumimoji="1" sz="1800">
                <a:solidFill>
                  <a:srgbClr val="272727"/>
                </a:solidFill>
                <a:latin typeface="+mn-ea"/>
                <a:ea typeface="+mn-ea"/>
                <a:cs typeface="ＭＳ Ｐゴシック"/>
              </a:defRPr>
            </a:lvl3pPr>
            <a:lvl4pPr marL="1371600" indent="0" algn="l" rtl="0" eaLnBrk="0" fontAlgn="base" hangingPunct="0">
              <a:spcBef>
                <a:spcPct val="20000"/>
              </a:spcBef>
              <a:spcAft>
                <a:spcPct val="0"/>
              </a:spcAft>
              <a:buFontTx/>
              <a:buNone/>
              <a:defRPr kumimoji="1" sz="1600">
                <a:solidFill>
                  <a:srgbClr val="272727"/>
                </a:solidFill>
                <a:latin typeface="+mn-ea"/>
                <a:ea typeface="+mn-ea"/>
                <a:cs typeface="ＭＳ Ｐゴシック"/>
              </a:defRPr>
            </a:lvl4pPr>
            <a:lvl5pPr marL="1828800" indent="0" algn="l" rtl="0" eaLnBrk="0" fontAlgn="base" hangingPunct="0">
              <a:spcBef>
                <a:spcPct val="20000"/>
              </a:spcBef>
              <a:spcAft>
                <a:spcPct val="0"/>
              </a:spcAft>
              <a:buFontTx/>
              <a:buNone/>
              <a:defRPr kumimoji="1" sz="1400">
                <a:solidFill>
                  <a:srgbClr val="272727"/>
                </a:solidFill>
                <a:latin typeface="+mn-ea"/>
                <a:ea typeface="+mn-ea"/>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marL="342900" indent="-342900">
              <a:buFont typeface="Arial" panose="020B0604020202020204" pitchFamily="34" charset="0"/>
              <a:buChar char="•"/>
            </a:pPr>
            <a:r>
              <a:rPr lang="en-US" sz="1200" kern="0" dirty="0"/>
              <a:t>Datasheet: </a:t>
            </a:r>
          </a:p>
          <a:p>
            <a:pPr marL="800100" lvl="1" indent="-342900">
              <a:buFont typeface="Arial" panose="020B0604020202020204" pitchFamily="34" charset="0"/>
              <a:buChar char="•"/>
            </a:pPr>
            <a:r>
              <a:rPr lang="en-US" sz="1200" kern="0" dirty="0">
                <a:hlinkClick r:id="rId3"/>
              </a:rPr>
              <a:t>http://kionixfs.kionix.com/en/datasheet/KX122-1037%20Specifications%20Rev%204.0.pdf</a:t>
            </a:r>
            <a:endParaRPr lang="en-US" sz="1200" kern="0" dirty="0"/>
          </a:p>
          <a:p>
            <a:pPr marL="342900" indent="-342900">
              <a:buFont typeface="Arial" panose="020B0604020202020204" pitchFamily="34" charset="0"/>
              <a:buChar char="•"/>
            </a:pPr>
            <a:r>
              <a:rPr lang="en-US" sz="1200" kern="0" dirty="0"/>
              <a:t>Communication Interface:</a:t>
            </a:r>
          </a:p>
          <a:p>
            <a:pPr marL="800100" lvl="1" indent="-342900">
              <a:buFont typeface="Arial" panose="020B0604020202020204" pitchFamily="34" charset="0"/>
              <a:buChar char="•"/>
            </a:pPr>
            <a:r>
              <a:rPr lang="en-US" sz="1200" kern="0" dirty="0"/>
              <a:t>I2C</a:t>
            </a:r>
          </a:p>
          <a:p>
            <a:pPr marL="342900" indent="-342900">
              <a:buFont typeface="Arial" panose="020B0604020202020204" pitchFamily="34" charset="0"/>
              <a:buChar char="•"/>
            </a:pPr>
            <a:r>
              <a:rPr lang="en-US" sz="1200" kern="0" dirty="0"/>
              <a:t>What does this measure:</a:t>
            </a:r>
          </a:p>
          <a:p>
            <a:pPr marL="742950" lvl="1"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Times New Roman" panose="02020603050405020304" pitchFamily="18" charset="0"/>
              </a:rPr>
              <a:t>Acceleration, 3 Axis, 16bit, ±8g</a:t>
            </a:r>
            <a:endParaRPr lang="en-US" sz="1200" kern="0" dirty="0"/>
          </a:p>
          <a:p>
            <a:pPr marL="742950" lvl="1" indent="-285750">
              <a:buFont typeface="Arial" panose="020B0604020202020204" pitchFamily="34" charset="0"/>
              <a:buChar char="•"/>
            </a:pPr>
            <a:r>
              <a:rPr lang="en-US" sz="1200" kern="0" dirty="0"/>
              <a:t>Built-in features like Tap/Double Tap Detection, Activity Detection, Free Fall Detection, etc.</a:t>
            </a:r>
          </a:p>
          <a:p>
            <a:pPr marL="342900" indent="-342900">
              <a:buFont typeface="Arial" panose="020B0604020202020204" pitchFamily="34" charset="0"/>
              <a:buChar char="•"/>
            </a:pPr>
            <a:r>
              <a:rPr lang="en-US" sz="1200" kern="0" dirty="0"/>
              <a:t>How to Convert:</a:t>
            </a:r>
          </a:p>
          <a:p>
            <a:pPr marL="800100" lvl="1" indent="-342900">
              <a:lnSpc>
                <a:spcPct val="115000"/>
              </a:lnSpc>
              <a:spcBef>
                <a:spcPts val="0"/>
              </a:spcBef>
              <a:spcAft>
                <a:spcPts val="0"/>
              </a:spcAft>
              <a:buFont typeface="Symbol" panose="05050102010706020507" pitchFamily="18" charset="2"/>
              <a:buChar char=""/>
            </a:pPr>
            <a:r>
              <a:rPr lang="en-US" sz="1200" kern="0" dirty="0">
                <a:latin typeface="Calibri" panose="020F0502020204030204" pitchFamily="34" charset="0"/>
                <a:ea typeface="Calibri" panose="020F0502020204030204" pitchFamily="34" charset="0"/>
                <a:cs typeface="Times New Roman" panose="02020603050405020304" pitchFamily="18" charset="0"/>
              </a:rPr>
              <a:t>Perform 6 Byte I2C Data Read</a:t>
            </a:r>
          </a:p>
          <a:p>
            <a:pPr marL="800100" lvl="1" indent="-342900">
              <a:lnSpc>
                <a:spcPct val="115000"/>
              </a:lnSpc>
              <a:spcBef>
                <a:spcPts val="0"/>
              </a:spcBef>
              <a:spcAft>
                <a:spcPts val="0"/>
              </a:spcAft>
              <a:buFont typeface="Symbol" panose="05050102010706020507" pitchFamily="18" charset="2"/>
              <a:buChar char=""/>
            </a:pPr>
            <a:r>
              <a:rPr lang="en-US" sz="1200" kern="0" dirty="0">
                <a:latin typeface="Calibri" panose="020F0502020204030204" pitchFamily="34" charset="0"/>
                <a:ea typeface="Calibri" panose="020F0502020204030204" pitchFamily="34" charset="0"/>
                <a:cs typeface="Times New Roman" panose="02020603050405020304" pitchFamily="18" charset="0"/>
              </a:rPr>
              <a:t>Format 6 Bytes of Data into the six 16bit raw sensor output (Accel X/Y/Z)</a:t>
            </a:r>
          </a:p>
          <a:p>
            <a:pPr marL="800100" lvl="1" indent="-342900">
              <a:lnSpc>
                <a:spcPct val="115000"/>
              </a:lnSpc>
              <a:spcBef>
                <a:spcPts val="0"/>
              </a:spcBef>
              <a:spcAft>
                <a:spcPts val="0"/>
              </a:spcAft>
              <a:buFont typeface="Symbol" panose="05050102010706020507" pitchFamily="18" charset="2"/>
              <a:buChar char=""/>
            </a:pPr>
            <a:r>
              <a:rPr lang="en-US" sz="1200" kern="0" dirty="0">
                <a:latin typeface="Calibri" panose="020F0502020204030204" pitchFamily="34" charset="0"/>
                <a:ea typeface="Calibri" panose="020F0502020204030204" pitchFamily="34" charset="0"/>
                <a:cs typeface="Times New Roman" panose="02020603050405020304" pitchFamily="18" charset="0"/>
              </a:rPr>
              <a:t>Convert Using Appropriate Scheme</a:t>
            </a:r>
          </a:p>
          <a:p>
            <a:pPr marL="1257300" lvl="2" indent="-342900">
              <a:lnSpc>
                <a:spcPct val="115000"/>
              </a:lnSpc>
              <a:spcBef>
                <a:spcPts val="0"/>
              </a:spcBef>
              <a:spcAft>
                <a:spcPts val="0"/>
              </a:spcAft>
              <a:buFont typeface="Symbol" panose="05050102010706020507" pitchFamily="18" charset="2"/>
              <a:buChar char=""/>
            </a:pPr>
            <a:r>
              <a:rPr lang="en-US" sz="1200" kern="0" dirty="0">
                <a:latin typeface="Calibri" panose="020F0502020204030204" pitchFamily="34" charset="0"/>
                <a:ea typeface="Calibri" panose="020F0502020204030204" pitchFamily="34" charset="0"/>
                <a:cs typeface="Times New Roman" panose="02020603050405020304" pitchFamily="18" charset="0"/>
              </a:rPr>
              <a:t>ACCEL = </a:t>
            </a:r>
            <a:r>
              <a:rPr lang="en-US" sz="1200" kern="0" dirty="0" err="1">
                <a:latin typeface="Calibri" panose="020F0502020204030204" pitchFamily="34" charset="0"/>
                <a:ea typeface="Calibri" panose="020F0502020204030204" pitchFamily="34" charset="0"/>
                <a:cs typeface="Times New Roman" panose="02020603050405020304" pitchFamily="18" charset="0"/>
              </a:rPr>
              <a:t>Axis_ValueInG</a:t>
            </a:r>
            <a:r>
              <a:rPr lang="en-US" sz="1200" kern="0" dirty="0">
                <a:latin typeface="Calibri" panose="020F0502020204030204" pitchFamily="34" charset="0"/>
                <a:ea typeface="Calibri" panose="020F0502020204030204" pitchFamily="34" charset="0"/>
                <a:cs typeface="Times New Roman" panose="02020603050405020304" pitchFamily="18" charset="0"/>
              </a:rPr>
              <a:t> = </a:t>
            </a:r>
            <a:r>
              <a:rPr lang="en-US" sz="1200" kern="0" dirty="0" err="1">
                <a:latin typeface="Calibri" panose="020F0502020204030204" pitchFamily="34" charset="0"/>
                <a:ea typeface="Calibri" panose="020F0502020204030204" pitchFamily="34" charset="0"/>
                <a:cs typeface="Times New Roman" panose="02020603050405020304" pitchFamily="18" charset="0"/>
              </a:rPr>
              <a:t>MEMS_Accel_axis</a:t>
            </a:r>
            <a:r>
              <a:rPr lang="en-US" sz="1200" kern="0" dirty="0">
                <a:latin typeface="Calibri" panose="020F0502020204030204" pitchFamily="34" charset="0"/>
                <a:ea typeface="Calibri" panose="020F0502020204030204" pitchFamily="34" charset="0"/>
                <a:cs typeface="Times New Roman" panose="02020603050405020304" pitchFamily="18" charset="0"/>
              </a:rPr>
              <a:t> / 16384</a:t>
            </a:r>
          </a:p>
        </p:txBody>
      </p:sp>
      <p:sp>
        <p:nvSpPr>
          <p:cNvPr id="8" name="TextBox 7"/>
          <p:cNvSpPr txBox="1"/>
          <p:nvPr/>
        </p:nvSpPr>
        <p:spPr>
          <a:xfrm>
            <a:off x="179512" y="3366353"/>
            <a:ext cx="3025601" cy="1487587"/>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2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200" dirty="0">
                <a:solidFill>
                  <a:schemeClr val="tx2"/>
                </a:solidFill>
                <a:latin typeface="+mn-lt"/>
                <a:ea typeface="+mn-ea"/>
              </a:rPr>
              <a:t>Built-in Features (Tap Detection, Activity Detection, Free Fall engine, etc.)</a:t>
            </a:r>
          </a:p>
          <a:p>
            <a:pPr marL="742950" lvl="1" indent="-285750">
              <a:spcBef>
                <a:spcPts val="400"/>
              </a:spcBef>
              <a:buFont typeface="Arial" panose="020B0604020202020204" pitchFamily="34" charset="0"/>
              <a:buChar char="•"/>
            </a:pPr>
            <a:r>
              <a:rPr lang="en-US" sz="1200" dirty="0">
                <a:solidFill>
                  <a:schemeClr val="tx2"/>
                </a:solidFill>
                <a:latin typeface="+mn-lt"/>
                <a:ea typeface="+mn-ea"/>
              </a:rPr>
              <a:t>Low Power Wearable Devices (0.9uA standby, 10uA low resolution mode)</a:t>
            </a:r>
            <a:endParaRPr kumimoji="1" lang="en-US" sz="1200" dirty="0">
              <a:solidFill>
                <a:schemeClr val="tx2"/>
              </a:solidFill>
              <a:latin typeface="+mn-lt"/>
              <a:ea typeface="+mn-ea"/>
            </a:endParaRPr>
          </a:p>
        </p:txBody>
      </p:sp>
    </p:spTree>
    <p:extLst>
      <p:ext uri="{BB962C8B-B14F-4D97-AF65-F5344CB8AC3E}">
        <p14:creationId xmlns:p14="http://schemas.microsoft.com/office/powerpoint/2010/main" val="3818907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KXG03 Accel + Gyro Sensor</a:t>
            </a:r>
            <a:endParaRPr lang="en-US" dirty="0"/>
          </a:p>
        </p:txBody>
      </p:sp>
      <p:sp>
        <p:nvSpPr>
          <p:cNvPr id="3" name="Content Placeholder 2"/>
          <p:cNvSpPr>
            <a:spLocks noGrp="1"/>
          </p:cNvSpPr>
          <p:nvPr>
            <p:ph idx="1"/>
          </p:nvPr>
        </p:nvSpPr>
        <p:spPr>
          <a:xfrm>
            <a:off x="3347864" y="923082"/>
            <a:ext cx="5040560" cy="3895278"/>
          </a:xfrm>
        </p:spPr>
        <p:txBody>
          <a:bodyPr>
            <a:noAutofit/>
          </a:bodyPr>
          <a:lstStyle/>
          <a:p>
            <a:pPr marL="342900" indent="-342900">
              <a:buFont typeface="Arial" panose="020B0604020202020204" pitchFamily="34" charset="0"/>
              <a:buChar char="•"/>
            </a:pPr>
            <a:r>
              <a:rPr lang="en-US" sz="1200" dirty="0"/>
              <a:t>Datasheet: </a:t>
            </a:r>
          </a:p>
          <a:p>
            <a:pPr marL="800100" lvl="1" indent="-342900">
              <a:buFont typeface="Arial" panose="020B0604020202020204" pitchFamily="34" charset="0"/>
              <a:buChar char="•"/>
            </a:pPr>
            <a:r>
              <a:rPr lang="en-US" sz="1200" dirty="0">
                <a:hlinkClick r:id="rId2"/>
              </a:rPr>
              <a:t>http://kionixfs.kionix.com/en/datasheet/ KXG03%20Specifications%20Rev%201.0.pdf</a:t>
            </a:r>
            <a:endParaRPr lang="en-US" sz="1200" dirty="0"/>
          </a:p>
          <a:p>
            <a:pPr marL="342900" indent="-342900">
              <a:buFont typeface="Arial" panose="020B0604020202020204" pitchFamily="34" charset="0"/>
              <a:buChar char="•"/>
            </a:pPr>
            <a:r>
              <a:rPr lang="en-US" sz="1200" dirty="0"/>
              <a:t>Communication Interface:</a:t>
            </a:r>
          </a:p>
          <a:p>
            <a:pPr marL="800100" lvl="1" indent="-342900">
              <a:buFont typeface="Arial" panose="020B0604020202020204" pitchFamily="34" charset="0"/>
              <a:buChar char="•"/>
            </a:pPr>
            <a:r>
              <a:rPr lang="en-US" sz="1200" dirty="0"/>
              <a:t>I2C</a:t>
            </a:r>
          </a:p>
          <a:p>
            <a:pPr marL="342900" indent="-342900">
              <a:buFont typeface="Arial" panose="020B0604020202020204" pitchFamily="34" charset="0"/>
              <a:buChar char="•"/>
            </a:pPr>
            <a:r>
              <a:rPr lang="en-US" sz="1200" dirty="0"/>
              <a:t>What does this measure?</a:t>
            </a:r>
          </a:p>
          <a:p>
            <a:pPr marL="800100" lvl="1"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Acceleration, 3 Axis, 16bit, ±16g</a:t>
            </a:r>
          </a:p>
          <a:p>
            <a:pPr marL="800100" lvl="1"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Angular Velocity, 3 Axis, 16bit, ±2048°/sec</a:t>
            </a:r>
          </a:p>
          <a:p>
            <a:pPr marL="342900"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How to convert?</a:t>
            </a:r>
          </a:p>
          <a:p>
            <a:pPr marL="800100" lvl="1"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Initialize Gyro: take readings when Gyro is not moving; save this value as Gyro Offset (RAW value OK)</a:t>
            </a:r>
          </a:p>
          <a:p>
            <a:pPr marL="800100" lvl="1"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Perform 12 Byte I2C Data Read</a:t>
            </a:r>
          </a:p>
          <a:p>
            <a:pPr marL="800100" lvl="1"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Format 12 Bytes into the six 16bit raw sensor output (Accel X/Y/Z, Gyro X/Y/Z)</a:t>
            </a:r>
          </a:p>
          <a:p>
            <a:pPr marL="800100" lvl="1"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Convert Using Appropriate Scheme</a:t>
            </a:r>
          </a:p>
          <a:p>
            <a:pPr marL="1257300" lvl="2"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ACCEL = </a:t>
            </a:r>
            <a:r>
              <a:rPr lang="en-US" sz="1200" dirty="0" err="1">
                <a:latin typeface="Calibri" panose="020F0502020204030204" pitchFamily="34" charset="0"/>
                <a:ea typeface="Calibri" panose="020F0502020204030204" pitchFamily="34" charset="0"/>
                <a:cs typeface="Times New Roman" panose="02020603050405020304" pitchFamily="18" charset="0"/>
              </a:rPr>
              <a:t>Axis_ValueInG</a:t>
            </a:r>
            <a:r>
              <a:rPr lang="en-US" sz="1200" dirty="0">
                <a:latin typeface="Calibri" panose="020F0502020204030204" pitchFamily="34" charset="0"/>
                <a:ea typeface="Calibri" panose="020F0502020204030204" pitchFamily="34" charset="0"/>
                <a:cs typeface="Times New Roman" panose="02020603050405020304" pitchFamily="18" charset="0"/>
              </a:rPr>
              <a:t> = </a:t>
            </a:r>
            <a:r>
              <a:rPr lang="en-US" sz="1200" dirty="0" err="1">
                <a:latin typeface="Calibri" panose="020F0502020204030204" pitchFamily="34" charset="0"/>
                <a:ea typeface="Calibri" panose="020F0502020204030204" pitchFamily="34" charset="0"/>
                <a:cs typeface="Times New Roman" panose="02020603050405020304" pitchFamily="18" charset="0"/>
              </a:rPr>
              <a:t>MEMS_Accel_axis</a:t>
            </a:r>
            <a:r>
              <a:rPr lang="en-US" sz="1200" dirty="0">
                <a:latin typeface="Calibri" panose="020F0502020204030204" pitchFamily="34" charset="0"/>
                <a:ea typeface="Calibri" panose="020F0502020204030204" pitchFamily="34" charset="0"/>
                <a:cs typeface="Times New Roman" panose="02020603050405020304" pitchFamily="18" charset="0"/>
              </a:rPr>
              <a:t> / 16384 (±2g)</a:t>
            </a:r>
          </a:p>
          <a:p>
            <a:pPr marL="1257300" lvl="2"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GYRO = </a:t>
            </a:r>
            <a:r>
              <a:rPr lang="en-US" sz="1200" dirty="0" err="1">
                <a:latin typeface="Calibri" panose="020F0502020204030204" pitchFamily="34" charset="0"/>
                <a:ea typeface="Calibri" panose="020F0502020204030204" pitchFamily="34" charset="0"/>
                <a:cs typeface="Times New Roman" panose="02020603050405020304" pitchFamily="18" charset="0"/>
              </a:rPr>
              <a:t>Axis_ValueinDegPerSec</a:t>
            </a:r>
            <a:r>
              <a:rPr lang="en-US" sz="1200" dirty="0">
                <a:latin typeface="Calibri" panose="020F0502020204030204" pitchFamily="34" charset="0"/>
                <a:ea typeface="Calibri" panose="020F0502020204030204" pitchFamily="34" charset="0"/>
                <a:cs typeface="Times New Roman" panose="02020603050405020304" pitchFamily="18" charset="0"/>
              </a:rPr>
              <a:t> = </a:t>
            </a:r>
            <a:r>
              <a:rPr lang="en-US" sz="1200" dirty="0" err="1">
                <a:latin typeface="Calibri" panose="020F0502020204030204" pitchFamily="34" charset="0"/>
                <a:ea typeface="Calibri" panose="020F0502020204030204" pitchFamily="34" charset="0"/>
                <a:cs typeface="Times New Roman" panose="02020603050405020304" pitchFamily="18" charset="0"/>
              </a:rPr>
              <a:t>MEMS_Gyro_axis</a:t>
            </a:r>
            <a:r>
              <a:rPr lang="en-US" sz="1200" dirty="0">
                <a:latin typeface="Calibri" panose="020F0502020204030204" pitchFamily="34" charset="0"/>
                <a:ea typeface="Calibri" panose="020F0502020204030204" pitchFamily="34" charset="0"/>
                <a:cs typeface="Times New Roman" panose="02020603050405020304" pitchFamily="18" charset="0"/>
              </a:rPr>
              <a:t> * 0.007813</a:t>
            </a:r>
          </a:p>
        </p:txBody>
      </p:sp>
      <p:pic>
        <p:nvPicPr>
          <p:cNvPr id="5" name="Picture 4"/>
          <p:cNvPicPr/>
          <p:nvPr/>
        </p:nvPicPr>
        <p:blipFill>
          <a:blip r:embed="rId3"/>
          <a:stretch>
            <a:fillRect/>
          </a:stretch>
        </p:blipFill>
        <p:spPr>
          <a:xfrm>
            <a:off x="179512" y="923083"/>
            <a:ext cx="3024336" cy="2368748"/>
          </a:xfrm>
          <a:prstGeom prst="rect">
            <a:avLst/>
          </a:prstGeom>
        </p:spPr>
      </p:pic>
      <p:sp>
        <p:nvSpPr>
          <p:cNvPr id="7" name="TextBox 6"/>
          <p:cNvSpPr txBox="1"/>
          <p:nvPr/>
        </p:nvSpPr>
        <p:spPr>
          <a:xfrm>
            <a:off x="179513" y="3366353"/>
            <a:ext cx="2952328" cy="1538883"/>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05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050" dirty="0">
                <a:solidFill>
                  <a:schemeClr val="tx2"/>
                </a:solidFill>
                <a:latin typeface="+mn-lt"/>
                <a:ea typeface="+mn-ea"/>
              </a:rPr>
              <a:t>6 Axis Motion Sensor (Sensor Fusion via Complimentary Filtering or Kalman Filter)</a:t>
            </a:r>
          </a:p>
          <a:p>
            <a:pPr marL="742950" lvl="1" indent="-285750">
              <a:spcBef>
                <a:spcPts val="400"/>
              </a:spcBef>
              <a:buFont typeface="Arial" panose="020B0604020202020204" pitchFamily="34" charset="0"/>
              <a:buChar char="•"/>
            </a:pPr>
            <a:r>
              <a:rPr lang="en-US" sz="1050" dirty="0">
                <a:solidFill>
                  <a:schemeClr val="tx2"/>
                </a:solidFill>
                <a:latin typeface="+mn-lt"/>
                <a:ea typeface="+mn-ea"/>
              </a:rPr>
              <a:t>9 Axis Motion Sensor by adding Magnetometer Sensor</a:t>
            </a:r>
            <a:endParaRPr kumimoji="1" lang="en-US" sz="1050" dirty="0">
              <a:solidFill>
                <a:schemeClr val="tx2"/>
              </a:solidFill>
              <a:latin typeface="+mn-lt"/>
              <a:ea typeface="+mn-ea"/>
            </a:endParaRPr>
          </a:p>
          <a:p>
            <a:pPr marL="742950" lvl="1" indent="-285750">
              <a:spcBef>
                <a:spcPts val="400"/>
              </a:spcBef>
              <a:buFont typeface="Arial" panose="020B0604020202020204" pitchFamily="34" charset="0"/>
              <a:buChar char="•"/>
            </a:pPr>
            <a:r>
              <a:rPr lang="en-US" sz="1050" dirty="0">
                <a:solidFill>
                  <a:schemeClr val="tx2"/>
                </a:solidFill>
                <a:latin typeface="+mn-lt"/>
                <a:ea typeface="+mn-ea"/>
              </a:rPr>
              <a:t>Motion Controller (Wii Controller), or Motion Feedback (Quadcopter)</a:t>
            </a:r>
            <a:endParaRPr kumimoji="1" lang="en-US" sz="1050" dirty="0">
              <a:solidFill>
                <a:schemeClr val="tx2"/>
              </a:solidFill>
              <a:latin typeface="+mn-lt"/>
              <a:ea typeface="+mn-ea"/>
            </a:endParaRPr>
          </a:p>
        </p:txBody>
      </p:sp>
    </p:spTree>
    <p:extLst>
      <p:ext uri="{BB962C8B-B14F-4D97-AF65-F5344CB8AC3E}">
        <p14:creationId xmlns:p14="http://schemas.microsoft.com/office/powerpoint/2010/main" val="3487710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BM1422 Magnetometer Sensor</a:t>
            </a:r>
            <a:endParaRPr lang="en-US" dirty="0"/>
          </a:p>
        </p:txBody>
      </p:sp>
      <p:sp>
        <p:nvSpPr>
          <p:cNvPr id="3" name="Content Placeholder 2"/>
          <p:cNvSpPr>
            <a:spLocks noGrp="1"/>
          </p:cNvSpPr>
          <p:nvPr>
            <p:ph idx="1"/>
          </p:nvPr>
        </p:nvSpPr>
        <p:spPr>
          <a:xfrm>
            <a:off x="3635896" y="923082"/>
            <a:ext cx="4752528" cy="3895278"/>
          </a:xfrm>
        </p:spPr>
        <p:txBody>
          <a:bodyPr>
            <a:noAutofit/>
          </a:bodyPr>
          <a:lstStyle/>
          <a:p>
            <a:pPr marL="342900" indent="-342900">
              <a:buFont typeface="Arial" panose="020B0604020202020204" pitchFamily="34" charset="0"/>
              <a:buChar char="•"/>
            </a:pPr>
            <a:r>
              <a:rPr lang="en-US" sz="1400" dirty="0"/>
              <a:t>Datasheet: </a:t>
            </a:r>
          </a:p>
          <a:p>
            <a:pPr marL="800100" lvl="1" indent="-342900">
              <a:buFont typeface="Arial" panose="020B0604020202020204" pitchFamily="34" charset="0"/>
              <a:buChar char="•"/>
            </a:pPr>
            <a:r>
              <a:rPr lang="en-US" sz="1000" dirty="0">
                <a:hlinkClick r:id="rId2"/>
              </a:rPr>
              <a:t>https://github.com/ROHMUSDC/ROHM_Sensor </a:t>
            </a:r>
            <a:r>
              <a:rPr lang="en-US" sz="1000" dirty="0" err="1">
                <a:hlinkClick r:id="rId2"/>
              </a:rPr>
              <a:t>Platform_Multi</a:t>
            </a:r>
            <a:r>
              <a:rPr lang="en-US" sz="1000" dirty="0">
                <a:hlinkClick r:id="rId2"/>
              </a:rPr>
              <a:t>-Sensor-Shield/blob/master/Documentation/Sensor%20Datasheets /ROHM_MAG-IND_BM1422GMV.pdf</a:t>
            </a:r>
            <a:endParaRPr lang="en-US" sz="1000" dirty="0"/>
          </a:p>
          <a:p>
            <a:pPr marL="342900" indent="-342900">
              <a:buFont typeface="Arial" panose="020B0604020202020204" pitchFamily="34" charset="0"/>
              <a:buChar char="•"/>
            </a:pPr>
            <a:r>
              <a:rPr lang="en-US" sz="1400" dirty="0"/>
              <a:t>Communication Interface:</a:t>
            </a:r>
          </a:p>
          <a:p>
            <a:pPr marL="800100" lvl="1" indent="-342900">
              <a:buFont typeface="Arial" panose="020B0604020202020204" pitchFamily="34" charset="0"/>
              <a:buChar char="•"/>
            </a:pPr>
            <a:r>
              <a:rPr lang="en-US" sz="1400" dirty="0"/>
              <a:t>I2C</a:t>
            </a:r>
          </a:p>
          <a:p>
            <a:pPr marL="342900" lvl="0" indent="-342900">
              <a:buFont typeface="Arial" panose="020B0604020202020204" pitchFamily="34" charset="0"/>
              <a:buChar char="•"/>
            </a:pPr>
            <a:r>
              <a:rPr lang="en-US" sz="1400" dirty="0">
                <a:solidFill>
                  <a:srgbClr val="444F58"/>
                </a:solidFill>
              </a:rPr>
              <a:t>What does this measure?</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Magnetic Flux, 3 Axis, 16bit, ±1200µT, 0.042</a:t>
            </a:r>
            <a:r>
              <a:rPr lang="en-US" sz="1400" dirty="0">
                <a:latin typeface="Calibri" panose="020F0502020204030204" pitchFamily="34" charset="0"/>
                <a:ea typeface="Calibri" panose="020F0502020204030204" pitchFamily="34" charset="0"/>
                <a:cs typeface="Times New Roman" panose="02020603050405020304" pitchFamily="18" charset="0"/>
              </a:rPr>
              <a:t>µT/LSB</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1400" dirty="0"/>
              <a:t>How to Convert: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Perform 6 Byte I2C Data Read</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Format 6 Bytes of Data into the three 16bit raw sensor output (Mag X/Y/Z)</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Convert Using Appropriate Scheme</a:t>
            </a:r>
          </a:p>
          <a:p>
            <a:pPr marL="1257300" lvl="2" indent="-342900">
              <a:lnSpc>
                <a:spcPct val="115000"/>
              </a:lnSpc>
              <a:spcBef>
                <a:spcPts val="0"/>
              </a:spcBef>
              <a:spcAft>
                <a:spcPts val="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MAG = </a:t>
            </a:r>
            <a:r>
              <a:rPr lang="en-US" sz="1200" dirty="0" err="1">
                <a:latin typeface="Calibri" panose="020F0502020204030204" pitchFamily="34" charset="0"/>
                <a:ea typeface="Calibri" panose="020F0502020204030204" pitchFamily="34" charset="0"/>
                <a:cs typeface="Times New Roman" panose="02020603050405020304" pitchFamily="18" charset="0"/>
              </a:rPr>
              <a:t>Axis_ValueInuT</a:t>
            </a:r>
            <a:r>
              <a:rPr lang="en-US" sz="1200" dirty="0">
                <a:latin typeface="Calibri" panose="020F0502020204030204" pitchFamily="34" charset="0"/>
                <a:ea typeface="Calibri" panose="020F0502020204030204" pitchFamily="34" charset="0"/>
                <a:cs typeface="Times New Roman" panose="02020603050405020304" pitchFamily="18" charset="0"/>
              </a:rPr>
              <a:t> = </a:t>
            </a:r>
            <a:r>
              <a:rPr lang="en-US" sz="1200" dirty="0" err="1">
                <a:latin typeface="Calibri" panose="020F0502020204030204" pitchFamily="34" charset="0"/>
                <a:ea typeface="Calibri" panose="020F0502020204030204" pitchFamily="34" charset="0"/>
                <a:cs typeface="Times New Roman" panose="02020603050405020304" pitchFamily="18" charset="0"/>
              </a:rPr>
              <a:t>Mag_axis_RawOut</a:t>
            </a:r>
            <a:r>
              <a:rPr lang="en-US" sz="1200" dirty="0">
                <a:latin typeface="Calibri" panose="020F0502020204030204" pitchFamily="34" charset="0"/>
                <a:ea typeface="Calibri" panose="020F0502020204030204" pitchFamily="34" charset="0"/>
                <a:cs typeface="Times New Roman" panose="02020603050405020304" pitchFamily="18" charset="0"/>
              </a:rPr>
              <a:t> * 0.042</a:t>
            </a:r>
          </a:p>
        </p:txBody>
      </p:sp>
      <p:pic>
        <p:nvPicPr>
          <p:cNvPr id="6" name="Picture 5"/>
          <p:cNvPicPr/>
          <p:nvPr/>
        </p:nvPicPr>
        <p:blipFill>
          <a:blip r:embed="rId3"/>
          <a:stretch>
            <a:fillRect/>
          </a:stretch>
        </p:blipFill>
        <p:spPr>
          <a:xfrm>
            <a:off x="107505" y="870098"/>
            <a:ext cx="3528391" cy="2277715"/>
          </a:xfrm>
          <a:prstGeom prst="rect">
            <a:avLst/>
          </a:prstGeom>
        </p:spPr>
      </p:pic>
      <p:sp>
        <p:nvSpPr>
          <p:cNvPr id="7" name="TextBox 6"/>
          <p:cNvSpPr txBox="1"/>
          <p:nvPr/>
        </p:nvSpPr>
        <p:spPr>
          <a:xfrm>
            <a:off x="179513" y="3193107"/>
            <a:ext cx="2952328" cy="1054135"/>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05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lang="en-US" sz="1050" dirty="0">
                <a:solidFill>
                  <a:schemeClr val="tx2"/>
                </a:solidFill>
                <a:latin typeface="+mn-lt"/>
                <a:ea typeface="+mn-ea"/>
              </a:rPr>
              <a:t>9 Axis Motion Sensor (by adding </a:t>
            </a:r>
            <a:r>
              <a:rPr lang="en-US" sz="1050" dirty="0" err="1">
                <a:solidFill>
                  <a:schemeClr val="tx2"/>
                </a:solidFill>
                <a:latin typeface="+mn-lt"/>
                <a:ea typeface="+mn-ea"/>
              </a:rPr>
              <a:t>Accel+Gyro</a:t>
            </a:r>
            <a:r>
              <a:rPr lang="en-US" sz="1050" dirty="0">
                <a:solidFill>
                  <a:schemeClr val="tx2"/>
                </a:solidFill>
                <a:latin typeface="+mn-lt"/>
                <a:ea typeface="+mn-ea"/>
              </a:rPr>
              <a:t> Sensor)</a:t>
            </a:r>
            <a:endParaRPr kumimoji="1" lang="en-US" sz="1050" dirty="0">
              <a:solidFill>
                <a:schemeClr val="tx2"/>
              </a:solidFill>
              <a:latin typeface="+mn-lt"/>
              <a:ea typeface="+mn-ea"/>
            </a:endParaRPr>
          </a:p>
          <a:p>
            <a:pPr marL="742950" lvl="1" indent="-285750">
              <a:spcBef>
                <a:spcPts val="400"/>
              </a:spcBef>
              <a:buFont typeface="Arial" panose="020B0604020202020204" pitchFamily="34" charset="0"/>
              <a:buChar char="•"/>
            </a:pPr>
            <a:r>
              <a:rPr lang="en-US" sz="1050" dirty="0">
                <a:solidFill>
                  <a:schemeClr val="tx2"/>
                </a:solidFill>
                <a:latin typeface="+mn-lt"/>
                <a:ea typeface="+mn-ea"/>
              </a:rPr>
              <a:t>E-compass</a:t>
            </a:r>
          </a:p>
          <a:p>
            <a:pPr marL="742950" lvl="1" indent="-285750">
              <a:spcBef>
                <a:spcPts val="400"/>
              </a:spcBef>
              <a:buFont typeface="Arial" panose="020B0604020202020204" pitchFamily="34" charset="0"/>
              <a:buChar char="•"/>
            </a:pPr>
            <a:r>
              <a:rPr lang="en-US" sz="1050" dirty="0">
                <a:solidFill>
                  <a:schemeClr val="tx2"/>
                </a:solidFill>
                <a:latin typeface="+mn-lt"/>
                <a:ea typeface="+mn-ea"/>
              </a:rPr>
              <a:t>Contactless Current Sensor</a:t>
            </a:r>
          </a:p>
        </p:txBody>
      </p:sp>
    </p:spTree>
    <p:extLst>
      <p:ext uri="{BB962C8B-B14F-4D97-AF65-F5344CB8AC3E}">
        <p14:creationId xmlns:p14="http://schemas.microsoft.com/office/powerpoint/2010/main" val="352986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References</a:t>
            </a:r>
          </a:p>
        </p:txBody>
      </p:sp>
      <p:sp>
        <p:nvSpPr>
          <p:cNvPr id="3" name="Text Placeholder 2"/>
          <p:cNvSpPr>
            <a:spLocks noGrp="1"/>
          </p:cNvSpPr>
          <p:nvPr>
            <p:ph type="body" sz="quarter" idx="20"/>
          </p:nvPr>
        </p:nvSpPr>
        <p:spPr>
          <a:xfrm>
            <a:off x="322263" y="908720"/>
            <a:ext cx="8354193" cy="3967286"/>
          </a:xfrm>
        </p:spPr>
        <p:txBody>
          <a:bodyPr>
            <a:normAutofit/>
          </a:bodyPr>
          <a:lstStyle/>
          <a:p>
            <a:r>
              <a:rPr lang="en-US" dirty="0"/>
              <a:t>ROHM General Page:</a:t>
            </a:r>
          </a:p>
          <a:p>
            <a:pPr lvl="1"/>
            <a:r>
              <a:rPr lang="en-US" dirty="0">
                <a:hlinkClick r:id="rId2"/>
              </a:rPr>
              <a:t>http://www.rohm.com/web/global/multi-sensor-shield</a:t>
            </a:r>
            <a:r>
              <a:rPr lang="en-US" dirty="0"/>
              <a:t> </a:t>
            </a:r>
          </a:p>
          <a:p>
            <a:r>
              <a:rPr lang="en-US" dirty="0"/>
              <a:t>Design Files and FW Examples</a:t>
            </a:r>
          </a:p>
          <a:p>
            <a:pPr lvl="1"/>
            <a:r>
              <a:rPr lang="en-US" dirty="0">
                <a:hlinkClick r:id="rId3"/>
              </a:rPr>
              <a:t>https://github.com/ROHMUSDC/ROHM_SensorPlatform_Multi-Sensor-Shield</a:t>
            </a:r>
            <a:endParaRPr lang="en-US" dirty="0"/>
          </a:p>
          <a:p>
            <a:endParaRPr lang="en-US" dirty="0"/>
          </a:p>
        </p:txBody>
      </p:sp>
    </p:spTree>
    <p:extLst>
      <p:ext uri="{BB962C8B-B14F-4D97-AF65-F5344CB8AC3E}">
        <p14:creationId xmlns:p14="http://schemas.microsoft.com/office/powerpoint/2010/main" val="122802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a:picLocks noChangeAspect="1"/>
          </p:cNvPicPr>
          <p:nvPr/>
        </p:nvPicPr>
        <p:blipFill>
          <a:blip r:embed="rId2"/>
          <a:stretch>
            <a:fillRect/>
          </a:stretch>
        </p:blipFill>
        <p:spPr>
          <a:xfrm>
            <a:off x="1983118" y="803833"/>
            <a:ext cx="5186594" cy="4072173"/>
          </a:xfrm>
          <a:prstGeom prst="rect">
            <a:avLst/>
          </a:prstGeom>
        </p:spPr>
      </p:pic>
      <p:sp>
        <p:nvSpPr>
          <p:cNvPr id="2" name="Title 1"/>
          <p:cNvSpPr>
            <a:spLocks noGrp="1"/>
          </p:cNvSpPr>
          <p:nvPr>
            <p:ph type="title"/>
          </p:nvPr>
        </p:nvSpPr>
        <p:spPr/>
        <p:txBody>
          <a:bodyPr/>
          <a:lstStyle/>
          <a:p>
            <a:r>
              <a:rPr lang="en-US" dirty="0"/>
              <a:t>General Info: SENSORSHLD1-EVK-101</a:t>
            </a:r>
            <a:endParaRPr lang="en-US" dirty="0"/>
          </a:p>
        </p:txBody>
      </p:sp>
      <p:sp>
        <p:nvSpPr>
          <p:cNvPr id="11" name="TextBox 10"/>
          <p:cNvSpPr txBox="1"/>
          <p:nvPr/>
        </p:nvSpPr>
        <p:spPr>
          <a:xfrm>
            <a:off x="395535" y="3460792"/>
            <a:ext cx="1150863" cy="253916"/>
          </a:xfrm>
          <a:prstGeom prst="rect">
            <a:avLst/>
          </a:prstGeom>
          <a:noFill/>
        </p:spPr>
        <p:txBody>
          <a:bodyPr wrap="square" rtlCol="0">
            <a:spAutoFit/>
          </a:bodyPr>
          <a:lstStyle/>
          <a:p>
            <a:pPr algn="r">
              <a:spcBef>
                <a:spcPts val="400"/>
              </a:spcBef>
            </a:pPr>
            <a:r>
              <a:rPr kumimoji="1" lang="en-US" sz="1050" dirty="0">
                <a:solidFill>
                  <a:schemeClr val="tx2"/>
                </a:solidFill>
                <a:latin typeface="+mn-lt"/>
                <a:ea typeface="+mn-ea"/>
              </a:rPr>
              <a:t>Power ON LED</a:t>
            </a:r>
          </a:p>
        </p:txBody>
      </p:sp>
      <p:cxnSp>
        <p:nvCxnSpPr>
          <p:cNvPr id="13" name="Straight Connector 12"/>
          <p:cNvCxnSpPr>
            <a:stCxn id="11" idx="3"/>
          </p:cNvCxnSpPr>
          <p:nvPr/>
        </p:nvCxnSpPr>
        <p:spPr>
          <a:xfrm>
            <a:off x="1546398" y="3587750"/>
            <a:ext cx="577330" cy="4027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3659" y="2224965"/>
            <a:ext cx="1438895" cy="253916"/>
          </a:xfrm>
          <a:prstGeom prst="rect">
            <a:avLst/>
          </a:prstGeom>
          <a:noFill/>
        </p:spPr>
        <p:txBody>
          <a:bodyPr wrap="square" rtlCol="0">
            <a:spAutoFit/>
          </a:bodyPr>
          <a:lstStyle/>
          <a:p>
            <a:pPr algn="r">
              <a:spcBef>
                <a:spcPts val="400"/>
              </a:spcBef>
            </a:pPr>
            <a:r>
              <a:rPr kumimoji="1" lang="en-US" sz="1050" dirty="0">
                <a:solidFill>
                  <a:schemeClr val="tx2"/>
                </a:solidFill>
                <a:latin typeface="+mn-lt"/>
                <a:ea typeface="+mn-ea"/>
              </a:rPr>
              <a:t>Temperature Sensor</a:t>
            </a:r>
          </a:p>
        </p:txBody>
      </p:sp>
      <p:cxnSp>
        <p:nvCxnSpPr>
          <p:cNvPr id="17" name="Straight Connector 16"/>
          <p:cNvCxnSpPr>
            <a:stCxn id="16" idx="3"/>
          </p:cNvCxnSpPr>
          <p:nvPr/>
        </p:nvCxnSpPr>
        <p:spPr>
          <a:xfrm>
            <a:off x="1542554" y="2351923"/>
            <a:ext cx="2125489" cy="446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2263" y="2482685"/>
            <a:ext cx="1224136" cy="253916"/>
          </a:xfrm>
          <a:prstGeom prst="rect">
            <a:avLst/>
          </a:prstGeom>
          <a:noFill/>
        </p:spPr>
        <p:txBody>
          <a:bodyPr wrap="square" rtlCol="0">
            <a:spAutoFit/>
          </a:bodyPr>
          <a:lstStyle/>
          <a:p>
            <a:pPr algn="r">
              <a:spcBef>
                <a:spcPts val="400"/>
              </a:spcBef>
            </a:pPr>
            <a:r>
              <a:rPr kumimoji="1" lang="en-US" sz="1050" dirty="0">
                <a:solidFill>
                  <a:schemeClr val="tx2"/>
                </a:solidFill>
                <a:latin typeface="+mn-lt"/>
                <a:ea typeface="+mn-ea"/>
              </a:rPr>
              <a:t>Pressure Sensor</a:t>
            </a:r>
          </a:p>
        </p:txBody>
      </p:sp>
      <p:cxnSp>
        <p:nvCxnSpPr>
          <p:cNvPr id="23" name="Straight Connector 22"/>
          <p:cNvCxnSpPr>
            <a:stCxn id="22" idx="3"/>
          </p:cNvCxnSpPr>
          <p:nvPr/>
        </p:nvCxnSpPr>
        <p:spPr>
          <a:xfrm flipV="1">
            <a:off x="1546399" y="2478881"/>
            <a:ext cx="2639839" cy="1307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7504" y="2715767"/>
            <a:ext cx="1438895" cy="253916"/>
          </a:xfrm>
          <a:prstGeom prst="rect">
            <a:avLst/>
          </a:prstGeom>
          <a:noFill/>
        </p:spPr>
        <p:txBody>
          <a:bodyPr wrap="square" rtlCol="0">
            <a:spAutoFit/>
          </a:bodyPr>
          <a:lstStyle/>
          <a:p>
            <a:pPr algn="r">
              <a:spcBef>
                <a:spcPts val="400"/>
              </a:spcBef>
            </a:pPr>
            <a:r>
              <a:rPr lang="en-US" sz="1050" dirty="0">
                <a:solidFill>
                  <a:schemeClr val="tx2"/>
                </a:solidFill>
                <a:latin typeface="+mn-lt"/>
                <a:ea typeface="+mn-ea"/>
              </a:rPr>
              <a:t>Accel + Mag Sensor</a:t>
            </a:r>
            <a:endParaRPr kumimoji="1" lang="en-US" sz="1050" dirty="0">
              <a:solidFill>
                <a:schemeClr val="tx2"/>
              </a:solidFill>
              <a:latin typeface="+mn-lt"/>
              <a:ea typeface="+mn-ea"/>
            </a:endParaRPr>
          </a:p>
        </p:txBody>
      </p:sp>
      <p:cxnSp>
        <p:nvCxnSpPr>
          <p:cNvPr id="27" name="Straight Connector 26"/>
          <p:cNvCxnSpPr>
            <a:stCxn id="26" idx="3"/>
          </p:cNvCxnSpPr>
          <p:nvPr/>
        </p:nvCxnSpPr>
        <p:spPr>
          <a:xfrm>
            <a:off x="1546399" y="2842725"/>
            <a:ext cx="263983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5236" y="2969355"/>
            <a:ext cx="1438895" cy="253916"/>
          </a:xfrm>
          <a:prstGeom prst="rect">
            <a:avLst/>
          </a:prstGeom>
          <a:noFill/>
        </p:spPr>
        <p:txBody>
          <a:bodyPr wrap="square" rtlCol="0">
            <a:spAutoFit/>
          </a:bodyPr>
          <a:lstStyle/>
          <a:p>
            <a:pPr algn="r">
              <a:spcBef>
                <a:spcPts val="400"/>
              </a:spcBef>
            </a:pPr>
            <a:r>
              <a:rPr lang="en-US" sz="1050" dirty="0">
                <a:solidFill>
                  <a:schemeClr val="tx2"/>
                </a:solidFill>
                <a:latin typeface="+mn-lt"/>
                <a:ea typeface="+mn-ea"/>
              </a:rPr>
              <a:t>UV Sensor</a:t>
            </a:r>
            <a:endParaRPr kumimoji="1" lang="en-US" sz="1050" dirty="0">
              <a:solidFill>
                <a:schemeClr val="tx2"/>
              </a:solidFill>
              <a:latin typeface="+mn-lt"/>
              <a:ea typeface="+mn-ea"/>
            </a:endParaRPr>
          </a:p>
        </p:txBody>
      </p:sp>
      <p:cxnSp>
        <p:nvCxnSpPr>
          <p:cNvPr id="39" name="Straight Connector 38"/>
          <p:cNvCxnSpPr>
            <a:stCxn id="38" idx="3"/>
          </p:cNvCxnSpPr>
          <p:nvPr/>
        </p:nvCxnSpPr>
        <p:spPr>
          <a:xfrm>
            <a:off x="1574131" y="3096313"/>
            <a:ext cx="2058069" cy="408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4544" y="3202437"/>
            <a:ext cx="1898675" cy="253916"/>
          </a:xfrm>
          <a:prstGeom prst="rect">
            <a:avLst/>
          </a:prstGeom>
          <a:noFill/>
        </p:spPr>
        <p:txBody>
          <a:bodyPr wrap="square" rtlCol="0">
            <a:spAutoFit/>
          </a:bodyPr>
          <a:lstStyle/>
          <a:p>
            <a:pPr algn="r">
              <a:spcBef>
                <a:spcPts val="400"/>
              </a:spcBef>
            </a:pPr>
            <a:r>
              <a:rPr lang="en-US" sz="1050" dirty="0">
                <a:solidFill>
                  <a:schemeClr val="tx2"/>
                </a:solidFill>
                <a:latin typeface="+mn-lt"/>
                <a:ea typeface="+mn-ea"/>
              </a:rPr>
              <a:t>Magnetometer Sensor</a:t>
            </a:r>
            <a:endParaRPr kumimoji="1" lang="en-US" sz="1050" dirty="0">
              <a:solidFill>
                <a:schemeClr val="tx2"/>
              </a:solidFill>
              <a:latin typeface="+mn-lt"/>
              <a:ea typeface="+mn-ea"/>
            </a:endParaRPr>
          </a:p>
        </p:txBody>
      </p:sp>
      <p:cxnSp>
        <p:nvCxnSpPr>
          <p:cNvPr id="44" name="Straight Connector 43"/>
          <p:cNvCxnSpPr>
            <a:stCxn id="43" idx="3"/>
          </p:cNvCxnSpPr>
          <p:nvPr/>
        </p:nvCxnSpPr>
        <p:spPr>
          <a:xfrm>
            <a:off x="1574131" y="3329395"/>
            <a:ext cx="907132" cy="3091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91691" y="4117444"/>
            <a:ext cx="1150863" cy="253916"/>
          </a:xfrm>
          <a:prstGeom prst="rect">
            <a:avLst/>
          </a:prstGeom>
          <a:noFill/>
        </p:spPr>
        <p:txBody>
          <a:bodyPr wrap="square" rtlCol="0">
            <a:spAutoFit/>
          </a:bodyPr>
          <a:lstStyle/>
          <a:p>
            <a:pPr algn="r">
              <a:spcBef>
                <a:spcPts val="400"/>
              </a:spcBef>
            </a:pPr>
            <a:r>
              <a:rPr kumimoji="1" lang="en-US" sz="1050" dirty="0">
                <a:solidFill>
                  <a:schemeClr val="tx2"/>
                </a:solidFill>
                <a:latin typeface="+mn-lt"/>
                <a:ea typeface="+mn-ea"/>
              </a:rPr>
              <a:t>Accelerometer</a:t>
            </a:r>
          </a:p>
        </p:txBody>
      </p:sp>
      <p:cxnSp>
        <p:nvCxnSpPr>
          <p:cNvPr id="49" name="Straight Connector 48"/>
          <p:cNvCxnSpPr>
            <a:stCxn id="48" idx="3"/>
          </p:cNvCxnSpPr>
          <p:nvPr/>
        </p:nvCxnSpPr>
        <p:spPr>
          <a:xfrm flipV="1">
            <a:off x="1542554" y="4151509"/>
            <a:ext cx="1220669" cy="928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6618" y="1918706"/>
            <a:ext cx="1150863" cy="253916"/>
          </a:xfrm>
          <a:prstGeom prst="rect">
            <a:avLst/>
          </a:prstGeom>
          <a:noFill/>
        </p:spPr>
        <p:txBody>
          <a:bodyPr wrap="square" rtlCol="0">
            <a:spAutoFit/>
          </a:bodyPr>
          <a:lstStyle/>
          <a:p>
            <a:pPr algn="r">
              <a:spcBef>
                <a:spcPts val="400"/>
              </a:spcBef>
            </a:pPr>
            <a:r>
              <a:rPr kumimoji="1" lang="en-US" sz="1050" dirty="0">
                <a:solidFill>
                  <a:schemeClr val="tx2"/>
                </a:solidFill>
                <a:latin typeface="+mn-lt"/>
                <a:ea typeface="+mn-ea"/>
              </a:rPr>
              <a:t>Accelerometer</a:t>
            </a:r>
          </a:p>
        </p:txBody>
      </p:sp>
      <p:cxnSp>
        <p:nvCxnSpPr>
          <p:cNvPr id="111" name="Straight Connector 110"/>
          <p:cNvCxnSpPr>
            <a:stCxn id="110" idx="3"/>
          </p:cNvCxnSpPr>
          <p:nvPr/>
        </p:nvCxnSpPr>
        <p:spPr>
          <a:xfrm flipV="1">
            <a:off x="1507481" y="1948940"/>
            <a:ext cx="1262417" cy="967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308304" y="1745699"/>
            <a:ext cx="1150863" cy="253916"/>
          </a:xfrm>
          <a:prstGeom prst="rect">
            <a:avLst/>
          </a:prstGeom>
          <a:noFill/>
        </p:spPr>
        <p:txBody>
          <a:bodyPr wrap="square" rtlCol="0">
            <a:spAutoFit/>
          </a:bodyPr>
          <a:lstStyle/>
          <a:p>
            <a:pPr>
              <a:spcBef>
                <a:spcPts val="400"/>
              </a:spcBef>
            </a:pPr>
            <a:r>
              <a:rPr kumimoji="1" lang="en-US" sz="1050" dirty="0">
                <a:solidFill>
                  <a:schemeClr val="tx2"/>
                </a:solidFill>
                <a:latin typeface="+mn-lt"/>
                <a:ea typeface="+mn-ea"/>
              </a:rPr>
              <a:t>Accelerometer</a:t>
            </a:r>
          </a:p>
        </p:txBody>
      </p:sp>
      <p:sp>
        <p:nvSpPr>
          <p:cNvPr id="114" name="TextBox 113"/>
          <p:cNvSpPr txBox="1"/>
          <p:nvPr/>
        </p:nvSpPr>
        <p:spPr>
          <a:xfrm>
            <a:off x="7308304" y="2001928"/>
            <a:ext cx="1398106" cy="253916"/>
          </a:xfrm>
          <a:prstGeom prst="rect">
            <a:avLst/>
          </a:prstGeom>
          <a:noFill/>
        </p:spPr>
        <p:txBody>
          <a:bodyPr wrap="square" rtlCol="0">
            <a:spAutoFit/>
          </a:bodyPr>
          <a:lstStyle/>
          <a:p>
            <a:pPr>
              <a:spcBef>
                <a:spcPts val="400"/>
              </a:spcBef>
            </a:pPr>
            <a:r>
              <a:rPr kumimoji="1" lang="en-US" sz="1050" dirty="0">
                <a:solidFill>
                  <a:schemeClr val="tx2"/>
                </a:solidFill>
                <a:latin typeface="+mn-lt"/>
                <a:ea typeface="+mn-ea"/>
              </a:rPr>
              <a:t>Hall Switch Sensor</a:t>
            </a:r>
          </a:p>
        </p:txBody>
      </p:sp>
      <p:sp>
        <p:nvSpPr>
          <p:cNvPr id="115" name="TextBox 114"/>
          <p:cNvSpPr txBox="1"/>
          <p:nvPr/>
        </p:nvSpPr>
        <p:spPr>
          <a:xfrm>
            <a:off x="7315218" y="2258241"/>
            <a:ext cx="1150863" cy="253916"/>
          </a:xfrm>
          <a:prstGeom prst="rect">
            <a:avLst/>
          </a:prstGeom>
          <a:noFill/>
        </p:spPr>
        <p:txBody>
          <a:bodyPr wrap="square" rtlCol="0">
            <a:spAutoFit/>
          </a:bodyPr>
          <a:lstStyle/>
          <a:p>
            <a:pPr>
              <a:spcBef>
                <a:spcPts val="400"/>
              </a:spcBef>
            </a:pPr>
            <a:r>
              <a:rPr kumimoji="1" lang="en-US" sz="1050" dirty="0">
                <a:solidFill>
                  <a:schemeClr val="tx2"/>
                </a:solidFill>
                <a:latin typeface="+mn-lt"/>
                <a:ea typeface="+mn-ea"/>
              </a:rPr>
              <a:t>Gyro Sensor</a:t>
            </a:r>
          </a:p>
        </p:txBody>
      </p:sp>
      <p:sp>
        <p:nvSpPr>
          <p:cNvPr id="116" name="TextBox 115"/>
          <p:cNvSpPr txBox="1"/>
          <p:nvPr/>
        </p:nvSpPr>
        <p:spPr>
          <a:xfrm>
            <a:off x="7315218" y="2516867"/>
            <a:ext cx="1150863" cy="253916"/>
          </a:xfrm>
          <a:prstGeom prst="rect">
            <a:avLst/>
          </a:prstGeom>
          <a:noFill/>
        </p:spPr>
        <p:txBody>
          <a:bodyPr wrap="square" rtlCol="0">
            <a:spAutoFit/>
          </a:bodyPr>
          <a:lstStyle/>
          <a:p>
            <a:pPr>
              <a:spcBef>
                <a:spcPts val="400"/>
              </a:spcBef>
            </a:pPr>
            <a:r>
              <a:rPr kumimoji="1" lang="en-US" sz="1050" dirty="0">
                <a:solidFill>
                  <a:schemeClr val="tx2"/>
                </a:solidFill>
                <a:latin typeface="+mn-lt"/>
                <a:ea typeface="+mn-ea"/>
              </a:rPr>
              <a:t>Color Sensor</a:t>
            </a:r>
          </a:p>
        </p:txBody>
      </p:sp>
      <p:sp>
        <p:nvSpPr>
          <p:cNvPr id="117" name="TextBox 116"/>
          <p:cNvSpPr txBox="1"/>
          <p:nvPr/>
        </p:nvSpPr>
        <p:spPr>
          <a:xfrm>
            <a:off x="7281334" y="3625664"/>
            <a:ext cx="1251106" cy="253916"/>
          </a:xfrm>
          <a:prstGeom prst="rect">
            <a:avLst/>
          </a:prstGeom>
          <a:noFill/>
        </p:spPr>
        <p:txBody>
          <a:bodyPr wrap="square" rtlCol="0">
            <a:spAutoFit/>
          </a:bodyPr>
          <a:lstStyle/>
          <a:p>
            <a:pPr>
              <a:spcBef>
                <a:spcPts val="400"/>
              </a:spcBef>
            </a:pPr>
            <a:r>
              <a:rPr kumimoji="1" lang="en-US" sz="1050" dirty="0">
                <a:solidFill>
                  <a:schemeClr val="tx2"/>
                </a:solidFill>
                <a:latin typeface="+mn-lt"/>
                <a:ea typeface="+mn-ea"/>
              </a:rPr>
              <a:t>ALS/</a:t>
            </a:r>
            <a:r>
              <a:rPr kumimoji="1" lang="en-US" sz="1050" dirty="0" err="1">
                <a:solidFill>
                  <a:schemeClr val="tx2"/>
                </a:solidFill>
                <a:latin typeface="+mn-lt"/>
                <a:ea typeface="+mn-ea"/>
              </a:rPr>
              <a:t>Prox</a:t>
            </a:r>
            <a:r>
              <a:rPr kumimoji="1" lang="en-US" sz="1050" dirty="0">
                <a:solidFill>
                  <a:schemeClr val="tx2"/>
                </a:solidFill>
                <a:latin typeface="+mn-lt"/>
                <a:ea typeface="+mn-ea"/>
              </a:rPr>
              <a:t> Sensor</a:t>
            </a:r>
          </a:p>
        </p:txBody>
      </p:sp>
      <p:sp>
        <p:nvSpPr>
          <p:cNvPr id="118" name="TextBox 117"/>
          <p:cNvSpPr txBox="1"/>
          <p:nvPr/>
        </p:nvSpPr>
        <p:spPr>
          <a:xfrm>
            <a:off x="7236296" y="3938274"/>
            <a:ext cx="1150863" cy="253916"/>
          </a:xfrm>
          <a:prstGeom prst="rect">
            <a:avLst/>
          </a:prstGeom>
          <a:noFill/>
        </p:spPr>
        <p:txBody>
          <a:bodyPr wrap="square" rtlCol="0">
            <a:spAutoFit/>
          </a:bodyPr>
          <a:lstStyle/>
          <a:p>
            <a:pPr>
              <a:spcBef>
                <a:spcPts val="400"/>
              </a:spcBef>
            </a:pPr>
            <a:r>
              <a:rPr kumimoji="1" lang="en-US" sz="1050" dirty="0">
                <a:solidFill>
                  <a:schemeClr val="tx2"/>
                </a:solidFill>
                <a:latin typeface="+mn-lt"/>
                <a:ea typeface="+mn-ea"/>
              </a:rPr>
              <a:t>Accelerometer</a:t>
            </a:r>
          </a:p>
        </p:txBody>
      </p:sp>
      <p:cxnSp>
        <p:nvCxnSpPr>
          <p:cNvPr id="120" name="Straight Connector 119"/>
          <p:cNvCxnSpPr>
            <a:endCxn id="113" idx="1"/>
          </p:cNvCxnSpPr>
          <p:nvPr/>
        </p:nvCxnSpPr>
        <p:spPr>
          <a:xfrm flipV="1">
            <a:off x="6601034" y="1872657"/>
            <a:ext cx="707270" cy="295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4" idx="1"/>
          </p:cNvCxnSpPr>
          <p:nvPr/>
        </p:nvCxnSpPr>
        <p:spPr>
          <a:xfrm flipV="1">
            <a:off x="5099282" y="2128886"/>
            <a:ext cx="2209022" cy="2405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15" idx="1"/>
          </p:cNvCxnSpPr>
          <p:nvPr/>
        </p:nvCxnSpPr>
        <p:spPr>
          <a:xfrm flipV="1">
            <a:off x="5059235" y="2385199"/>
            <a:ext cx="2255983" cy="4848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16" idx="1"/>
          </p:cNvCxnSpPr>
          <p:nvPr/>
        </p:nvCxnSpPr>
        <p:spPr>
          <a:xfrm flipV="1">
            <a:off x="4933950" y="2643825"/>
            <a:ext cx="2381268" cy="901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117" idx="1"/>
          </p:cNvCxnSpPr>
          <p:nvPr/>
        </p:nvCxnSpPr>
        <p:spPr>
          <a:xfrm flipV="1">
            <a:off x="4514850" y="3752622"/>
            <a:ext cx="2766484" cy="319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18" idx="1"/>
          </p:cNvCxnSpPr>
          <p:nvPr/>
        </p:nvCxnSpPr>
        <p:spPr>
          <a:xfrm flipV="1">
            <a:off x="6601034" y="4065232"/>
            <a:ext cx="635262" cy="61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14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Info: Board Power</a:t>
            </a:r>
          </a:p>
        </p:txBody>
      </p:sp>
      <p:pic>
        <p:nvPicPr>
          <p:cNvPr id="4" name="Content Placeholder 3" descr="C:\Users\kbahar\Desktop\SHLD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9952" y="908051"/>
            <a:ext cx="4554106" cy="3463900"/>
          </a:xfrm>
          <a:prstGeom prst="rect">
            <a:avLst/>
          </a:prstGeom>
          <a:noFill/>
          <a:ln>
            <a:noFill/>
          </a:ln>
        </p:spPr>
      </p:pic>
      <p:pic>
        <p:nvPicPr>
          <p:cNvPr id="5" name="Picture 4"/>
          <p:cNvPicPr>
            <a:picLocks noChangeAspect="1"/>
          </p:cNvPicPr>
          <p:nvPr/>
        </p:nvPicPr>
        <p:blipFill>
          <a:blip r:embed="rId3"/>
          <a:stretch>
            <a:fillRect/>
          </a:stretch>
        </p:blipFill>
        <p:spPr>
          <a:xfrm>
            <a:off x="2640403" y="908050"/>
            <a:ext cx="1260141" cy="3431976"/>
          </a:xfrm>
          <a:prstGeom prst="rect">
            <a:avLst/>
          </a:prstGeom>
        </p:spPr>
      </p:pic>
      <p:sp>
        <p:nvSpPr>
          <p:cNvPr id="6" name="Rectangle 5"/>
          <p:cNvSpPr/>
          <p:nvPr/>
        </p:nvSpPr>
        <p:spPr>
          <a:xfrm>
            <a:off x="5368924" y="4124325"/>
            <a:ext cx="152401" cy="14922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400"/>
              </a:spcBef>
            </a:pPr>
            <a:endParaRPr kumimoji="1" lang="en-US" sz="1800" dirty="0">
              <a:solidFill>
                <a:schemeClr val="tx2"/>
              </a:solidFill>
            </a:endParaRPr>
          </a:p>
        </p:txBody>
      </p:sp>
      <p:sp>
        <p:nvSpPr>
          <p:cNvPr id="7" name="Rectangle 6"/>
          <p:cNvSpPr/>
          <p:nvPr/>
        </p:nvSpPr>
        <p:spPr>
          <a:xfrm>
            <a:off x="5693395" y="4127500"/>
            <a:ext cx="304180" cy="14922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400"/>
              </a:spcBef>
            </a:pPr>
            <a:endParaRPr kumimoji="1" lang="en-US" sz="1800" dirty="0">
              <a:solidFill>
                <a:schemeClr val="tx2"/>
              </a:solidFill>
            </a:endParaRPr>
          </a:p>
        </p:txBody>
      </p:sp>
      <p:sp>
        <p:nvSpPr>
          <p:cNvPr id="8" name="TextBox 7"/>
          <p:cNvSpPr txBox="1"/>
          <p:nvPr/>
        </p:nvSpPr>
        <p:spPr>
          <a:xfrm>
            <a:off x="4801246" y="4584372"/>
            <a:ext cx="720079" cy="369332"/>
          </a:xfrm>
          <a:prstGeom prst="rect">
            <a:avLst/>
          </a:prstGeom>
          <a:noFill/>
        </p:spPr>
        <p:txBody>
          <a:bodyPr wrap="square" rtlCol="0">
            <a:spAutoFit/>
          </a:bodyPr>
          <a:lstStyle/>
          <a:p>
            <a:pPr algn="r">
              <a:spcBef>
                <a:spcPts val="400"/>
              </a:spcBef>
            </a:pPr>
            <a:r>
              <a:rPr kumimoji="1" lang="en-US" sz="1800" dirty="0">
                <a:solidFill>
                  <a:schemeClr val="tx2"/>
                </a:solidFill>
                <a:latin typeface="+mn-lt"/>
                <a:ea typeface="+mn-ea"/>
              </a:rPr>
              <a:t>VDD</a:t>
            </a:r>
          </a:p>
        </p:txBody>
      </p:sp>
      <p:sp>
        <p:nvSpPr>
          <p:cNvPr id="9" name="TextBox 8"/>
          <p:cNvSpPr txBox="1"/>
          <p:nvPr/>
        </p:nvSpPr>
        <p:spPr>
          <a:xfrm>
            <a:off x="5693395" y="4587974"/>
            <a:ext cx="734665" cy="369332"/>
          </a:xfrm>
          <a:prstGeom prst="rect">
            <a:avLst/>
          </a:prstGeom>
          <a:noFill/>
        </p:spPr>
        <p:txBody>
          <a:bodyPr wrap="square" rtlCol="0">
            <a:spAutoFit/>
          </a:bodyPr>
          <a:lstStyle/>
          <a:p>
            <a:pPr>
              <a:spcBef>
                <a:spcPts val="400"/>
              </a:spcBef>
            </a:pPr>
            <a:r>
              <a:rPr kumimoji="1" lang="en-US" sz="1800" dirty="0">
                <a:solidFill>
                  <a:schemeClr val="tx2"/>
                </a:solidFill>
                <a:latin typeface="+mn-lt"/>
                <a:ea typeface="+mn-ea"/>
              </a:rPr>
              <a:t>GND</a:t>
            </a:r>
          </a:p>
        </p:txBody>
      </p:sp>
      <p:cxnSp>
        <p:nvCxnSpPr>
          <p:cNvPr id="11" name="Straight Connector 10"/>
          <p:cNvCxnSpPr>
            <a:stCxn id="8" idx="0"/>
            <a:endCxn id="6" idx="2"/>
          </p:cNvCxnSpPr>
          <p:nvPr/>
        </p:nvCxnSpPr>
        <p:spPr>
          <a:xfrm flipV="1">
            <a:off x="5161286" y="4273551"/>
            <a:ext cx="283839" cy="3108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0"/>
            <a:endCxn id="7" idx="2"/>
          </p:cNvCxnSpPr>
          <p:nvPr/>
        </p:nvCxnSpPr>
        <p:spPr>
          <a:xfrm flipH="1" flipV="1">
            <a:off x="5845485" y="4276726"/>
            <a:ext cx="215243" cy="3112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1520" y="987574"/>
            <a:ext cx="2304256" cy="1918474"/>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400" dirty="0">
                <a:solidFill>
                  <a:schemeClr val="tx2"/>
                </a:solidFill>
                <a:latin typeface="+mn-lt"/>
                <a:ea typeface="+mn-ea"/>
              </a:rPr>
              <a:t>Power is routed to the board via H4 Header</a:t>
            </a:r>
          </a:p>
          <a:p>
            <a:pPr marL="285750" indent="-285750">
              <a:spcBef>
                <a:spcPts val="400"/>
              </a:spcBef>
              <a:buFont typeface="Arial" panose="020B0604020202020204" pitchFamily="34" charset="0"/>
              <a:buChar char="•"/>
            </a:pPr>
            <a:endParaRPr kumimoji="1" lang="en-US" sz="1400" dirty="0">
              <a:solidFill>
                <a:schemeClr val="tx2"/>
              </a:solidFill>
              <a:latin typeface="+mn-lt"/>
              <a:ea typeface="+mn-ea"/>
            </a:endParaRPr>
          </a:p>
          <a:p>
            <a:pPr marL="285750" indent="-285750">
              <a:spcBef>
                <a:spcPts val="400"/>
              </a:spcBef>
              <a:buFont typeface="Arial" panose="020B0604020202020204" pitchFamily="34" charset="0"/>
              <a:buChar char="•"/>
            </a:pPr>
            <a:r>
              <a:rPr lang="en-US" sz="1400" dirty="0">
                <a:solidFill>
                  <a:schemeClr val="tx2"/>
                </a:solidFill>
                <a:latin typeface="+mn-lt"/>
                <a:ea typeface="+mn-ea"/>
              </a:rPr>
              <a:t>NOTE: Be sure that this is connected to 3.3V only; some sensors on board will break due to 5V</a:t>
            </a:r>
            <a:endParaRPr kumimoji="1" lang="en-US" sz="1400" dirty="0">
              <a:solidFill>
                <a:schemeClr val="tx2"/>
              </a:solidFill>
              <a:latin typeface="+mn-lt"/>
              <a:ea typeface="+mn-ea"/>
            </a:endParaRPr>
          </a:p>
        </p:txBody>
      </p:sp>
    </p:spTree>
    <p:extLst>
      <p:ext uri="{BB962C8B-B14F-4D97-AF65-F5344CB8AC3E}">
        <p14:creationId xmlns:p14="http://schemas.microsoft.com/office/powerpoint/2010/main" val="162356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Arduino Recommended Rework</a:t>
            </a:r>
          </a:p>
        </p:txBody>
      </p:sp>
      <p:sp>
        <p:nvSpPr>
          <p:cNvPr id="3" name="Content Placeholder 2"/>
          <p:cNvSpPr>
            <a:spLocks noGrp="1"/>
          </p:cNvSpPr>
          <p:nvPr>
            <p:ph idx="1"/>
          </p:nvPr>
        </p:nvSpPr>
        <p:spPr>
          <a:xfrm>
            <a:off x="322263" y="908720"/>
            <a:ext cx="2449537" cy="3895278"/>
          </a:xfrm>
        </p:spPr>
        <p:txBody>
          <a:bodyPr>
            <a:normAutofit fontScale="55000" lnSpcReduction="20000"/>
          </a:bodyPr>
          <a:lstStyle/>
          <a:p>
            <a:pPr marL="285750" indent="-285750">
              <a:lnSpc>
                <a:spcPct val="115000"/>
              </a:lnSpc>
              <a:spcBef>
                <a:spcPts val="0"/>
              </a:spcBef>
              <a:spcAft>
                <a:spcPts val="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On the Arduino UNO board, the I2C pins connected to the top left header are routed to pins A4 and A5 on the bottom right connector.</a:t>
            </a:r>
          </a:p>
          <a:p>
            <a:pPr marL="285750" indent="-285750">
              <a:lnSpc>
                <a:spcPct val="115000"/>
              </a:lnSpc>
              <a:spcBef>
                <a:spcPts val="0"/>
              </a:spcBef>
              <a:spcAft>
                <a:spcPts val="0"/>
              </a:spcAft>
              <a:buFont typeface="+mj-lt"/>
              <a:buAutoNum type="alphaL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Bef>
                <a:spcPts val="0"/>
              </a:spcBef>
              <a:spcAft>
                <a:spcPts val="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This conflicts with the UV sensor’s ADC output.  </a:t>
            </a:r>
          </a:p>
          <a:p>
            <a:pPr marL="285750" indent="-285750">
              <a:lnSpc>
                <a:spcPct val="115000"/>
              </a:lnSpc>
              <a:spcBef>
                <a:spcPts val="0"/>
              </a:spcBef>
              <a:spcAft>
                <a:spcPts val="0"/>
              </a:spcAft>
              <a:buFont typeface="+mj-lt"/>
              <a:buAutoNum type="alphaL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Bef>
                <a:spcPts val="0"/>
              </a:spcBef>
              <a:spcAft>
                <a:spcPts val="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Thus, to reroute this on our board, we suggest the following rework…</a:t>
            </a:r>
          </a:p>
          <a:p>
            <a:pPr marL="685800" lvl="1" indent="-228600">
              <a:lnSpc>
                <a:spcPct val="115000"/>
              </a:lnSpc>
              <a:spcBef>
                <a:spcPts val="0"/>
              </a:spcBef>
              <a:spcAft>
                <a:spcPts val="0"/>
              </a:spcAft>
              <a:buFont typeface="+mj-lt"/>
              <a:buAutoNum type="romanL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15000"/>
              </a:lnSpc>
              <a:spcBef>
                <a:spcPts val="0"/>
              </a:spcBef>
              <a:spcAft>
                <a:spcPts val="0"/>
              </a:spcAft>
              <a:buFont typeface="+mj-lt"/>
              <a:buAutoNum type="romanLcPeriod"/>
            </a:pPr>
            <a:r>
              <a:rPr lang="en-US" dirty="0">
                <a:latin typeface="Calibri" panose="020F0502020204030204" pitchFamily="34" charset="0"/>
                <a:ea typeface="Calibri" panose="020F0502020204030204" pitchFamily="34" charset="0"/>
                <a:cs typeface="Times New Roman" panose="02020603050405020304" pitchFamily="18" charset="0"/>
              </a:rPr>
              <a:t>Disconnect existing nets by removing R27, R31</a:t>
            </a:r>
          </a:p>
          <a:p>
            <a:pPr marL="685800" lvl="1" indent="-228600">
              <a:lnSpc>
                <a:spcPct val="115000"/>
              </a:lnSpc>
              <a:spcBef>
                <a:spcPts val="0"/>
              </a:spcBef>
              <a:spcAft>
                <a:spcPts val="0"/>
              </a:spcAft>
              <a:buFont typeface="+mj-lt"/>
              <a:buAutoNum type="romanL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15000"/>
              </a:lnSpc>
              <a:spcBef>
                <a:spcPts val="0"/>
              </a:spcBef>
              <a:spcAft>
                <a:spcPts val="1000"/>
              </a:spcAft>
              <a:buFont typeface="+mj-lt"/>
              <a:buAutoNum type="romanLcPeriod"/>
            </a:pPr>
            <a:r>
              <a:rPr lang="en-US" dirty="0">
                <a:latin typeface="Calibri" panose="020F0502020204030204" pitchFamily="34" charset="0"/>
                <a:ea typeface="Calibri" panose="020F0502020204030204" pitchFamily="34" charset="0"/>
                <a:cs typeface="Times New Roman" panose="02020603050405020304" pitchFamily="18" charset="0"/>
              </a:rPr>
              <a:t>Reconnect UV sensor ADC by connecting the top pad of R31 to the bottom pad of R27</a:t>
            </a:r>
          </a:p>
          <a:p>
            <a:endParaRPr lang="en-US" dirty="0"/>
          </a:p>
        </p:txBody>
      </p:sp>
      <p:pic>
        <p:nvPicPr>
          <p:cNvPr id="4" name="Picture 3"/>
          <p:cNvPicPr/>
          <p:nvPr/>
        </p:nvPicPr>
        <p:blipFill>
          <a:blip r:embed="rId2"/>
          <a:stretch>
            <a:fillRect/>
          </a:stretch>
        </p:blipFill>
        <p:spPr>
          <a:xfrm>
            <a:off x="4498718" y="2866609"/>
            <a:ext cx="2038399" cy="1855811"/>
          </a:xfrm>
          <a:prstGeom prst="rect">
            <a:avLst/>
          </a:prstGeom>
        </p:spPr>
      </p:pic>
      <p:pic>
        <p:nvPicPr>
          <p:cNvPr id="5" name="Picture 4"/>
          <p:cNvPicPr>
            <a:picLocks noChangeAspect="1"/>
          </p:cNvPicPr>
          <p:nvPr/>
        </p:nvPicPr>
        <p:blipFill>
          <a:blip r:embed="rId3"/>
          <a:stretch>
            <a:fillRect/>
          </a:stretch>
        </p:blipFill>
        <p:spPr>
          <a:xfrm>
            <a:off x="5580112" y="843558"/>
            <a:ext cx="2952328" cy="1751291"/>
          </a:xfrm>
          <a:prstGeom prst="rect">
            <a:avLst/>
          </a:prstGeom>
        </p:spPr>
      </p:pic>
      <p:sp>
        <p:nvSpPr>
          <p:cNvPr id="6" name="TextBox 5"/>
          <p:cNvSpPr txBox="1"/>
          <p:nvPr/>
        </p:nvSpPr>
        <p:spPr>
          <a:xfrm>
            <a:off x="5508104" y="2528055"/>
            <a:ext cx="2736303" cy="338554"/>
          </a:xfrm>
          <a:prstGeom prst="rect">
            <a:avLst/>
          </a:prstGeom>
          <a:noFill/>
        </p:spPr>
        <p:txBody>
          <a:bodyPr wrap="square" rtlCol="0">
            <a:spAutoFit/>
          </a:bodyPr>
          <a:lstStyle/>
          <a:p>
            <a:pPr>
              <a:spcBef>
                <a:spcPts val="400"/>
              </a:spcBef>
            </a:pPr>
            <a:r>
              <a:rPr kumimoji="1" lang="en-US" sz="1600" dirty="0">
                <a:solidFill>
                  <a:schemeClr val="tx2"/>
                </a:solidFill>
                <a:latin typeface="+mn-lt"/>
                <a:ea typeface="+mn-ea"/>
              </a:rPr>
              <a:t>Arduino Uno R3 Schematic</a:t>
            </a:r>
          </a:p>
        </p:txBody>
      </p:sp>
      <p:pic>
        <p:nvPicPr>
          <p:cNvPr id="7" name="Picture 6"/>
          <p:cNvPicPr>
            <a:picLocks noChangeAspect="1"/>
          </p:cNvPicPr>
          <p:nvPr/>
        </p:nvPicPr>
        <p:blipFill>
          <a:blip r:embed="rId4"/>
          <a:stretch>
            <a:fillRect/>
          </a:stretch>
        </p:blipFill>
        <p:spPr>
          <a:xfrm>
            <a:off x="3333311" y="2079253"/>
            <a:ext cx="1063368" cy="2873207"/>
          </a:xfrm>
          <a:prstGeom prst="rect">
            <a:avLst/>
          </a:prstGeom>
        </p:spPr>
      </p:pic>
      <p:sp>
        <p:nvSpPr>
          <p:cNvPr id="8" name="TextBox 7"/>
          <p:cNvSpPr txBox="1"/>
          <p:nvPr/>
        </p:nvSpPr>
        <p:spPr>
          <a:xfrm>
            <a:off x="4372569" y="4659516"/>
            <a:ext cx="3888432" cy="338554"/>
          </a:xfrm>
          <a:prstGeom prst="rect">
            <a:avLst/>
          </a:prstGeom>
          <a:noFill/>
        </p:spPr>
        <p:txBody>
          <a:bodyPr wrap="square" rtlCol="0">
            <a:spAutoFit/>
          </a:bodyPr>
          <a:lstStyle/>
          <a:p>
            <a:pPr>
              <a:spcBef>
                <a:spcPts val="400"/>
              </a:spcBef>
            </a:pPr>
            <a:r>
              <a:rPr lang="en-US" sz="1600" dirty="0">
                <a:solidFill>
                  <a:schemeClr val="tx2"/>
                </a:solidFill>
                <a:latin typeface="+mn-lt"/>
                <a:ea typeface="+mn-ea"/>
              </a:rPr>
              <a:t>ROHM Shield Rework Recommendation</a:t>
            </a:r>
            <a:endParaRPr kumimoji="1" lang="en-US" sz="1600" dirty="0">
              <a:solidFill>
                <a:schemeClr val="tx2"/>
              </a:solidFill>
              <a:latin typeface="+mn-lt"/>
              <a:ea typeface="+mn-ea"/>
            </a:endParaRPr>
          </a:p>
        </p:txBody>
      </p:sp>
    </p:spTree>
    <p:extLst>
      <p:ext uri="{BB962C8B-B14F-4D97-AF65-F5344CB8AC3E}">
        <p14:creationId xmlns:p14="http://schemas.microsoft.com/office/powerpoint/2010/main" val="93646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Environment Preparation</a:t>
            </a:r>
          </a:p>
        </p:txBody>
      </p:sp>
      <p:sp>
        <p:nvSpPr>
          <p:cNvPr id="3" name="Content Placeholder 2"/>
          <p:cNvSpPr>
            <a:spLocks noGrp="1"/>
          </p:cNvSpPr>
          <p:nvPr>
            <p:ph idx="1"/>
          </p:nvPr>
        </p:nvSpPr>
        <p:spPr>
          <a:xfrm>
            <a:off x="322263" y="908720"/>
            <a:ext cx="3889697" cy="3895278"/>
          </a:xfrm>
        </p:spPr>
        <p:txBody>
          <a:bodyPr>
            <a:normAutofit fontScale="77500" lnSpcReduction="20000"/>
          </a:bodyPr>
          <a:lstStyle/>
          <a:p>
            <a:pPr marL="342900" indent="-342900">
              <a:buFont typeface="Arial" panose="020B0604020202020204" pitchFamily="34" charset="0"/>
              <a:buChar char="•"/>
            </a:pPr>
            <a:r>
              <a:rPr lang="en-US" dirty="0"/>
              <a:t>Needed: Install the Arduino Software IDE.</a:t>
            </a:r>
          </a:p>
          <a:p>
            <a:pPr marL="800100" lvl="1" indent="-342900">
              <a:buFont typeface="Arial" panose="020B0604020202020204" pitchFamily="34" charset="0"/>
              <a:buChar char="•"/>
            </a:pPr>
            <a:r>
              <a:rPr lang="en-US" dirty="0">
                <a:hlinkClick r:id="rId2"/>
              </a:rPr>
              <a:t>https://www.arduino.cc/en/Guide/Windows</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Recommended: Install </a:t>
            </a:r>
            <a:r>
              <a:rPr lang="en-US" dirty="0" err="1"/>
              <a:t>TeraTerm</a:t>
            </a:r>
            <a:endParaRPr lang="en-US" dirty="0"/>
          </a:p>
          <a:p>
            <a:pPr marL="800100" lvl="1" indent="-342900">
              <a:buFont typeface="Arial" panose="020B0604020202020204" pitchFamily="34" charset="0"/>
              <a:buChar char="•"/>
            </a:pPr>
            <a:r>
              <a:rPr lang="en-US" dirty="0"/>
              <a:t>Recommendation since serial monitor is available within the Arduino IDE.</a:t>
            </a:r>
          </a:p>
          <a:p>
            <a:pPr marL="800100" lvl="1" indent="-342900">
              <a:buFont typeface="Arial" panose="020B0604020202020204" pitchFamily="34" charset="0"/>
              <a:buChar char="•"/>
            </a:pPr>
            <a:r>
              <a:rPr lang="en-US" dirty="0"/>
              <a:t>However, this includes good functions such as logging display of special ASCI character sets.</a:t>
            </a:r>
          </a:p>
          <a:p>
            <a:pPr marL="800100" lvl="1" indent="-342900">
              <a:buFont typeface="Arial" panose="020B0604020202020204" pitchFamily="34" charset="0"/>
              <a:buChar char="•"/>
            </a:pPr>
            <a:r>
              <a:rPr lang="en-US" dirty="0">
                <a:hlinkClick r:id="rId3"/>
              </a:rPr>
              <a:t>https://ttssh2.osdn.jp/index.html.en</a:t>
            </a:r>
            <a:r>
              <a:rPr lang="en-US" dirty="0"/>
              <a:t> </a:t>
            </a:r>
            <a:endParaRPr lang="en-US" dirty="0"/>
          </a:p>
          <a:p>
            <a:pPr marL="800100" lvl="1" indent="-3429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5076057" y="781664"/>
            <a:ext cx="2736304" cy="2006110"/>
          </a:xfrm>
          <a:prstGeom prst="rect">
            <a:avLst/>
          </a:prstGeom>
        </p:spPr>
      </p:pic>
      <p:pic>
        <p:nvPicPr>
          <p:cNvPr id="5" name="Picture 4"/>
          <p:cNvPicPr>
            <a:picLocks noChangeAspect="1"/>
          </p:cNvPicPr>
          <p:nvPr/>
        </p:nvPicPr>
        <p:blipFill>
          <a:blip r:embed="rId5"/>
          <a:stretch>
            <a:fillRect/>
          </a:stretch>
        </p:blipFill>
        <p:spPr>
          <a:xfrm>
            <a:off x="5148065" y="2859782"/>
            <a:ext cx="2592288" cy="2096528"/>
          </a:xfrm>
          <a:prstGeom prst="rect">
            <a:avLst/>
          </a:prstGeom>
        </p:spPr>
      </p:pic>
    </p:spTree>
    <p:extLst>
      <p:ext uri="{BB962C8B-B14F-4D97-AF65-F5344CB8AC3E}">
        <p14:creationId xmlns:p14="http://schemas.microsoft.com/office/powerpoint/2010/main" val="309373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Download Code and Open in Arduino IDE</a:t>
            </a:r>
          </a:p>
        </p:txBody>
      </p:sp>
      <p:sp>
        <p:nvSpPr>
          <p:cNvPr id="3" name="Content Placeholder 2"/>
          <p:cNvSpPr>
            <a:spLocks noGrp="1"/>
          </p:cNvSpPr>
          <p:nvPr>
            <p:ph idx="1"/>
          </p:nvPr>
        </p:nvSpPr>
        <p:spPr>
          <a:xfrm>
            <a:off x="322263" y="908720"/>
            <a:ext cx="8210177" cy="3751262"/>
          </a:xfrm>
        </p:spPr>
        <p:txBody>
          <a:bodyPr>
            <a:noAutofit/>
          </a:bodyPr>
          <a:lstStyle/>
          <a:p>
            <a:pPr marL="342900" indent="-342900">
              <a:buFont typeface="Arial" panose="020B0604020202020204" pitchFamily="34" charset="0"/>
              <a:buChar char="•"/>
            </a:pPr>
            <a:r>
              <a:rPr lang="en-US" sz="1400" dirty="0"/>
              <a:t>Download the example sensor shield code found in the GitHub Repository</a:t>
            </a:r>
          </a:p>
          <a:p>
            <a:pPr marL="800100" lvl="1" indent="-342900">
              <a:buFont typeface="Arial" panose="020B0604020202020204" pitchFamily="34" charset="0"/>
              <a:buChar char="•"/>
            </a:pPr>
            <a:r>
              <a:rPr lang="en-US" sz="1400" dirty="0">
                <a:hlinkClick r:id="rId2"/>
              </a:rPr>
              <a:t>https://github.com/ROHMUSDC/ROHM_SensorPlatform_Multi-Sensor-Shield</a:t>
            </a:r>
            <a:r>
              <a:rPr lang="en-US" sz="1400" dirty="0"/>
              <a:t>  </a:t>
            </a:r>
          </a:p>
          <a:p>
            <a:pPr marL="1257300" lvl="2" indent="-342900">
              <a:buFont typeface="Arial" panose="020B0604020202020204" pitchFamily="34" charset="0"/>
              <a:buChar char="•"/>
            </a:pPr>
            <a:r>
              <a:rPr lang="en-US" sz="1400" dirty="0"/>
              <a:t>…/Platform Code/</a:t>
            </a:r>
            <a:r>
              <a:rPr lang="en-US" sz="1400" dirty="0" err="1"/>
              <a:t>Arduino_UNO_FirmwareExample</a:t>
            </a:r>
            <a:r>
              <a:rPr lang="en-US" sz="1400" dirty="0"/>
              <a: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Open the file named “ROHM_SENSORSHLD1-EVK-101_10-20-2016.ino” in the Arduino IDE</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Install the SoftI2CMaster Library. </a:t>
            </a:r>
          </a:p>
          <a:p>
            <a:pPr marL="800100" lvl="1" indent="-342900">
              <a:buFont typeface="Arial" panose="020B0604020202020204" pitchFamily="34" charset="0"/>
              <a:buChar char="•"/>
            </a:pPr>
            <a:r>
              <a:rPr lang="en-US" sz="1400" dirty="0"/>
              <a:t>We can not use the general “wire” library for standard I2C because we want to utilize the repeated start bit of the I2C interface protocol to properly read data back from our sensor devices</a:t>
            </a:r>
          </a:p>
          <a:p>
            <a:pPr marL="800100" lvl="1" indent="-342900">
              <a:buFont typeface="Arial" panose="020B0604020202020204" pitchFamily="34" charset="0"/>
              <a:buChar char="•"/>
            </a:pPr>
            <a:r>
              <a:rPr lang="en-US" sz="1400" dirty="0"/>
              <a:t>Instructions on how to install</a:t>
            </a:r>
          </a:p>
          <a:p>
            <a:pPr marL="1257300" lvl="2" indent="-342900">
              <a:buFont typeface="Arial" panose="020B0604020202020204" pitchFamily="34" charset="0"/>
              <a:buChar char="•"/>
            </a:pPr>
            <a:r>
              <a:rPr lang="en-US" sz="1400" dirty="0">
                <a:hlinkClick r:id="rId3"/>
              </a:rPr>
              <a:t>http://playground.arduino.cc/Main/SoftwareI2CLibrary</a:t>
            </a:r>
            <a:r>
              <a:rPr lang="en-US" sz="1400" dirty="0"/>
              <a:t> </a:t>
            </a:r>
          </a:p>
          <a:p>
            <a:pPr marL="800100" lvl="1" indent="-342900">
              <a:buFont typeface="Arial" panose="020B0604020202020204" pitchFamily="34" charset="0"/>
              <a:buChar char="•"/>
            </a:pPr>
            <a:r>
              <a:rPr lang="en-US" sz="1400" dirty="0"/>
              <a:t>Where to download the library itself</a:t>
            </a:r>
            <a:endParaRPr lang="en-US" sz="1400" dirty="0">
              <a:hlinkClick r:id="rId4"/>
            </a:endParaRPr>
          </a:p>
          <a:p>
            <a:pPr marL="1257300" lvl="2" indent="-342900">
              <a:buFont typeface="Arial" panose="020B0604020202020204" pitchFamily="34" charset="0"/>
              <a:buChar char="•"/>
            </a:pPr>
            <a:r>
              <a:rPr lang="en-US" sz="1400" dirty="0">
                <a:hlinkClick r:id="rId4"/>
              </a:rPr>
              <a:t>https://github.com/felias-fogg/SoftI2CMaster</a:t>
            </a:r>
            <a:endParaRPr lang="en-US" sz="1400" dirty="0"/>
          </a:p>
        </p:txBody>
      </p:sp>
    </p:spTree>
    <p:extLst>
      <p:ext uri="{BB962C8B-B14F-4D97-AF65-F5344CB8AC3E}">
        <p14:creationId xmlns:p14="http://schemas.microsoft.com/office/powerpoint/2010/main" val="20904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Flash Board and View Output</a:t>
            </a:r>
          </a:p>
        </p:txBody>
      </p:sp>
      <p:sp>
        <p:nvSpPr>
          <p:cNvPr id="3" name="Content Placeholder 2"/>
          <p:cNvSpPr>
            <a:spLocks noGrp="1"/>
          </p:cNvSpPr>
          <p:nvPr>
            <p:ph idx="1"/>
          </p:nvPr>
        </p:nvSpPr>
        <p:spPr>
          <a:xfrm>
            <a:off x="322263" y="908720"/>
            <a:ext cx="8570217" cy="798934"/>
          </a:xfrm>
        </p:spPr>
        <p:txBody>
          <a:bodyPr>
            <a:normAutofit fontScale="62500" lnSpcReduction="20000"/>
          </a:bodyPr>
          <a:lstStyle/>
          <a:p>
            <a:pPr marL="342900" indent="-342900">
              <a:buFont typeface="Arial" panose="020B0604020202020204" pitchFamily="34" charset="0"/>
              <a:buChar char="•"/>
            </a:pPr>
            <a:r>
              <a:rPr lang="en-US" dirty="0"/>
              <a:t>In order to flash the board, click the “verify” button to compile your code. </a:t>
            </a:r>
          </a:p>
          <a:p>
            <a:pPr marL="342900" indent="-342900">
              <a:buFont typeface="Arial" panose="020B0604020202020204" pitchFamily="34" charset="0"/>
              <a:buChar char="•"/>
            </a:pPr>
            <a:r>
              <a:rPr lang="en-US" dirty="0"/>
              <a:t>Once this completes and returns with no errors, click the “upload” button</a:t>
            </a:r>
          </a:p>
          <a:p>
            <a:pPr marL="342900" indent="-342900">
              <a:buFont typeface="Arial" panose="020B0604020202020204" pitchFamily="34" charset="0"/>
              <a:buChar char="•"/>
            </a:pPr>
            <a:r>
              <a:rPr lang="en-US" dirty="0"/>
              <a:t>The dialog box will return with “Done uploading” when complete</a:t>
            </a:r>
          </a:p>
        </p:txBody>
      </p:sp>
      <p:pic>
        <p:nvPicPr>
          <p:cNvPr id="4" name="Picture 3"/>
          <p:cNvPicPr>
            <a:picLocks noChangeAspect="1"/>
          </p:cNvPicPr>
          <p:nvPr/>
        </p:nvPicPr>
        <p:blipFill>
          <a:blip r:embed="rId2"/>
          <a:stretch>
            <a:fillRect/>
          </a:stretch>
        </p:blipFill>
        <p:spPr>
          <a:xfrm>
            <a:off x="539552" y="1635646"/>
            <a:ext cx="2862263" cy="1881188"/>
          </a:xfrm>
          <a:prstGeom prst="rect">
            <a:avLst/>
          </a:prstGeom>
        </p:spPr>
      </p:pic>
      <p:sp>
        <p:nvSpPr>
          <p:cNvPr id="5" name="Content Placeholder 2"/>
          <p:cNvSpPr txBox="1">
            <a:spLocks/>
          </p:cNvSpPr>
          <p:nvPr/>
        </p:nvSpPr>
        <p:spPr>
          <a:xfrm>
            <a:off x="251520" y="3988309"/>
            <a:ext cx="8570217" cy="1031713"/>
          </a:xfrm>
          <a:prstGeom prst="rect">
            <a:avLst/>
          </a:prstGeom>
        </p:spPr>
        <p:txBody>
          <a:bodyPr vert="horz" lIns="91440" tIns="45720" rIns="91440" bIns="45720" rtlCol="0">
            <a:normAutofit fontScale="92500" lnSpcReduction="10000"/>
          </a:bodyPr>
          <a:lstStyle>
            <a:lvl1pPr marL="0" indent="0" algn="l" rtl="0" eaLnBrk="0" fontAlgn="base" hangingPunct="0">
              <a:spcBef>
                <a:spcPts val="400"/>
              </a:spcBef>
              <a:spcAft>
                <a:spcPct val="0"/>
              </a:spcAft>
              <a:buFont typeface="Arial" charset="0"/>
              <a:buNone/>
              <a:defRPr kumimoji="1" sz="2400" baseline="0">
                <a:solidFill>
                  <a:schemeClr val="tx2"/>
                </a:solidFill>
                <a:latin typeface="Arial" panose="020B0604020202020204" pitchFamily="34" charset="0"/>
                <a:ea typeface="Meiryo UI" panose="020B0604030504040204" pitchFamily="50" charset="-128"/>
                <a:cs typeface="ＭＳ Ｐゴシック"/>
              </a:defRPr>
            </a:lvl1pPr>
            <a:lvl2pPr marL="457200" indent="0" algn="l" rtl="0" eaLnBrk="0" fontAlgn="base" hangingPunct="0">
              <a:spcBef>
                <a:spcPct val="20000"/>
              </a:spcBef>
              <a:spcAft>
                <a:spcPct val="0"/>
              </a:spcAft>
              <a:buFontTx/>
              <a:buNone/>
              <a:defRPr kumimoji="1" sz="2000">
                <a:solidFill>
                  <a:srgbClr val="272727"/>
                </a:solidFill>
                <a:latin typeface="+mn-ea"/>
                <a:ea typeface="+mn-ea"/>
                <a:cs typeface="ＭＳ Ｐゴシック"/>
              </a:defRPr>
            </a:lvl2pPr>
            <a:lvl3pPr marL="914400" indent="0" algn="l" rtl="0" eaLnBrk="0" fontAlgn="base" hangingPunct="0">
              <a:spcBef>
                <a:spcPct val="20000"/>
              </a:spcBef>
              <a:spcAft>
                <a:spcPct val="0"/>
              </a:spcAft>
              <a:buFontTx/>
              <a:buNone/>
              <a:defRPr kumimoji="1" sz="1800">
                <a:solidFill>
                  <a:srgbClr val="272727"/>
                </a:solidFill>
                <a:latin typeface="+mn-ea"/>
                <a:ea typeface="+mn-ea"/>
                <a:cs typeface="ＭＳ Ｐゴシック"/>
              </a:defRPr>
            </a:lvl3pPr>
            <a:lvl4pPr marL="1371600" indent="0" algn="l" rtl="0" eaLnBrk="0" fontAlgn="base" hangingPunct="0">
              <a:spcBef>
                <a:spcPct val="20000"/>
              </a:spcBef>
              <a:spcAft>
                <a:spcPct val="0"/>
              </a:spcAft>
              <a:buFontTx/>
              <a:buNone/>
              <a:defRPr kumimoji="1" sz="1600">
                <a:solidFill>
                  <a:srgbClr val="272727"/>
                </a:solidFill>
                <a:latin typeface="+mn-ea"/>
                <a:ea typeface="+mn-ea"/>
                <a:cs typeface="ＭＳ Ｐゴシック"/>
              </a:defRPr>
            </a:lvl4pPr>
            <a:lvl5pPr marL="1828800" indent="0" algn="l" rtl="0" eaLnBrk="0" fontAlgn="base" hangingPunct="0">
              <a:spcBef>
                <a:spcPct val="20000"/>
              </a:spcBef>
              <a:spcAft>
                <a:spcPct val="0"/>
              </a:spcAft>
              <a:buFontTx/>
              <a:buNone/>
              <a:defRPr kumimoji="1" sz="1400">
                <a:solidFill>
                  <a:srgbClr val="272727"/>
                </a:solidFill>
                <a:latin typeface="+mn-ea"/>
                <a:ea typeface="+mn-ea"/>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marL="342900" indent="-342900">
              <a:buFont typeface="Arial" panose="020B0604020202020204" pitchFamily="34" charset="0"/>
              <a:buChar char="•"/>
            </a:pPr>
            <a:r>
              <a:rPr lang="en-US" sz="1400" kern="0" dirty="0"/>
              <a:t>To view the sensor output, open the serial monitor or Tera Term</a:t>
            </a:r>
          </a:p>
          <a:p>
            <a:pPr marL="342900" indent="-342900">
              <a:buFont typeface="Arial" panose="020B0604020202020204" pitchFamily="34" charset="0"/>
              <a:buChar char="•"/>
            </a:pPr>
            <a:r>
              <a:rPr lang="en-US" sz="1400" kern="0" dirty="0"/>
              <a:t>If using Tera Term, configure the Tera Term Serial Port to the above settings (Setup -&gt; Serial Port)</a:t>
            </a:r>
          </a:p>
          <a:p>
            <a:pPr marL="342900" indent="-342900">
              <a:buFont typeface="Arial" panose="020B0604020202020204" pitchFamily="34" charset="0"/>
              <a:buChar char="•"/>
            </a:pPr>
            <a:r>
              <a:rPr lang="en-US" sz="1400" kern="0" dirty="0"/>
              <a:t>Then, open a new connection (Alt-N), select the appropriate COM port, and click OK</a:t>
            </a:r>
          </a:p>
          <a:p>
            <a:pPr marL="342900" indent="-342900">
              <a:buFont typeface="Arial" panose="020B0604020202020204" pitchFamily="34" charset="0"/>
              <a:buChar char="•"/>
            </a:pPr>
            <a:r>
              <a:rPr lang="en-US" sz="1400" kern="0" dirty="0"/>
              <a:t>Once completed, the connection will open and sensor data will stream to the console</a:t>
            </a:r>
          </a:p>
        </p:txBody>
      </p:sp>
      <p:pic>
        <p:nvPicPr>
          <p:cNvPr id="6" name="Picture 5"/>
          <p:cNvPicPr/>
          <p:nvPr/>
        </p:nvPicPr>
        <p:blipFill>
          <a:blip r:embed="rId3"/>
          <a:stretch>
            <a:fillRect/>
          </a:stretch>
        </p:blipFill>
        <p:spPr>
          <a:xfrm>
            <a:off x="3851920" y="2135370"/>
            <a:ext cx="2304256" cy="1894805"/>
          </a:xfrm>
          <a:prstGeom prst="rect">
            <a:avLst/>
          </a:prstGeom>
        </p:spPr>
      </p:pic>
      <p:sp>
        <p:nvSpPr>
          <p:cNvPr id="7" name="Rectangle 6"/>
          <p:cNvSpPr/>
          <p:nvPr/>
        </p:nvSpPr>
        <p:spPr>
          <a:xfrm>
            <a:off x="708026" y="1914525"/>
            <a:ext cx="126999" cy="1206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400"/>
              </a:spcBef>
            </a:pPr>
            <a:endParaRPr kumimoji="1" lang="en-US" sz="1800" dirty="0">
              <a:solidFill>
                <a:schemeClr val="tx2"/>
              </a:solidFill>
            </a:endParaRPr>
          </a:p>
        </p:txBody>
      </p:sp>
      <p:cxnSp>
        <p:nvCxnSpPr>
          <p:cNvPr id="9" name="Straight Connector 8"/>
          <p:cNvCxnSpPr>
            <a:stCxn id="7" idx="1"/>
          </p:cNvCxnSpPr>
          <p:nvPr/>
        </p:nvCxnSpPr>
        <p:spPr>
          <a:xfrm flipH="1" flipV="1">
            <a:off x="395536" y="1851670"/>
            <a:ext cx="312490" cy="123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076" y="1746082"/>
            <a:ext cx="478905" cy="184666"/>
          </a:xfrm>
          <a:prstGeom prst="rect">
            <a:avLst/>
          </a:prstGeom>
          <a:noFill/>
        </p:spPr>
        <p:txBody>
          <a:bodyPr wrap="square" rtlCol="0">
            <a:spAutoFit/>
          </a:bodyPr>
          <a:lstStyle/>
          <a:p>
            <a:pPr>
              <a:spcBef>
                <a:spcPts val="400"/>
              </a:spcBef>
            </a:pPr>
            <a:r>
              <a:rPr kumimoji="1" lang="en-US" sz="600" b="1" dirty="0">
                <a:solidFill>
                  <a:schemeClr val="tx2"/>
                </a:solidFill>
                <a:latin typeface="+mn-lt"/>
                <a:ea typeface="+mn-ea"/>
              </a:rPr>
              <a:t>Verify</a:t>
            </a:r>
            <a:endParaRPr kumimoji="1" lang="en-US" sz="500" b="1" dirty="0">
              <a:solidFill>
                <a:schemeClr val="tx2"/>
              </a:solidFill>
              <a:latin typeface="+mn-lt"/>
              <a:ea typeface="+mn-ea"/>
            </a:endParaRPr>
          </a:p>
        </p:txBody>
      </p:sp>
      <p:pic>
        <p:nvPicPr>
          <p:cNvPr id="11" name="Picture 10"/>
          <p:cNvPicPr>
            <a:picLocks noChangeAspect="1"/>
          </p:cNvPicPr>
          <p:nvPr/>
        </p:nvPicPr>
        <p:blipFill>
          <a:blip r:embed="rId4"/>
          <a:stretch>
            <a:fillRect/>
          </a:stretch>
        </p:blipFill>
        <p:spPr>
          <a:xfrm>
            <a:off x="6187008" y="2135370"/>
            <a:ext cx="2345432" cy="1894805"/>
          </a:xfrm>
          <a:prstGeom prst="rect">
            <a:avLst/>
          </a:prstGeom>
        </p:spPr>
      </p:pic>
    </p:spTree>
    <p:extLst>
      <p:ext uri="{BB962C8B-B14F-4D97-AF65-F5344CB8AC3E}">
        <p14:creationId xmlns:p14="http://schemas.microsoft.com/office/powerpoint/2010/main" val="347715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Explanation: </a:t>
            </a:r>
            <a:r>
              <a:rPr lang="en-US" dirty="0"/>
              <a:t>BDE0600G Temp Sensor </a:t>
            </a:r>
            <a:endParaRPr lang="en-US" dirty="0"/>
          </a:p>
        </p:txBody>
      </p:sp>
      <p:sp>
        <p:nvSpPr>
          <p:cNvPr id="3" name="Content Placeholder 2"/>
          <p:cNvSpPr>
            <a:spLocks noGrp="1"/>
          </p:cNvSpPr>
          <p:nvPr>
            <p:ph idx="1"/>
          </p:nvPr>
        </p:nvSpPr>
        <p:spPr>
          <a:xfrm>
            <a:off x="3347864" y="923082"/>
            <a:ext cx="5040560" cy="3895278"/>
          </a:xfrm>
        </p:spPr>
        <p:txBody>
          <a:bodyPr>
            <a:noAutofit/>
          </a:bodyPr>
          <a:lstStyle/>
          <a:p>
            <a:pPr marL="342900" indent="-342900">
              <a:buFont typeface="Arial" panose="020B0604020202020204" pitchFamily="34" charset="0"/>
              <a:buChar char="•"/>
            </a:pPr>
            <a:r>
              <a:rPr lang="en-US" sz="1400" dirty="0"/>
              <a:t>Datasheet: </a:t>
            </a:r>
          </a:p>
          <a:p>
            <a:pPr marL="800100" lvl="1" indent="-342900">
              <a:buFont typeface="Arial" panose="020B0604020202020204" pitchFamily="34" charset="0"/>
              <a:buChar char="•"/>
            </a:pPr>
            <a:r>
              <a:rPr lang="en-US" sz="1400" dirty="0">
                <a:hlinkClick r:id="rId2"/>
              </a:rPr>
              <a:t>http://rohmfs.rohm.com/en/products/databook/datasheet/ic/sensor/temperature/bdexxx0g-e.pdf</a:t>
            </a:r>
            <a:r>
              <a:rPr lang="en-US" sz="1400" dirty="0"/>
              <a:t> </a:t>
            </a:r>
          </a:p>
          <a:p>
            <a:pPr marL="342900" indent="-342900">
              <a:buFont typeface="Arial" panose="020B0604020202020204" pitchFamily="34" charset="0"/>
              <a:buChar char="•"/>
            </a:pPr>
            <a:r>
              <a:rPr lang="en-US" sz="1400" dirty="0"/>
              <a:t>Communication Interface:</a:t>
            </a:r>
          </a:p>
          <a:p>
            <a:pPr marL="800100" lvl="1" indent="-342900">
              <a:buFont typeface="Arial" panose="020B0604020202020204" pitchFamily="34" charset="0"/>
              <a:buChar char="•"/>
            </a:pPr>
            <a:r>
              <a:rPr lang="en-US" sz="1400" dirty="0"/>
              <a:t>Analog Output</a:t>
            </a:r>
          </a:p>
          <a:p>
            <a:pPr marL="800100" lvl="1" indent="-342900">
              <a:buFont typeface="Arial" panose="020B0604020202020204" pitchFamily="34" charset="0"/>
              <a:buChar char="•"/>
            </a:pPr>
            <a:r>
              <a:rPr lang="en-US" sz="1400" dirty="0"/>
              <a:t>Thermostat Interrupt (55</a:t>
            </a:r>
            <a:r>
              <a:rPr lang="en-US" sz="1400" dirty="0">
                <a:latin typeface="Arial" panose="020B0604020202020204" pitchFamily="34" charset="0"/>
                <a:cs typeface="Arial" panose="020B0604020202020204" pitchFamily="34" charset="0"/>
              </a:rPr>
              <a:t>°</a:t>
            </a:r>
            <a:r>
              <a:rPr lang="en-US" sz="1400" dirty="0"/>
              <a:t>C to 115</a:t>
            </a:r>
            <a:r>
              <a:rPr lang="en-US" sz="1400" dirty="0">
                <a:latin typeface="Arial" panose="020B0604020202020204" pitchFamily="34" charset="0"/>
                <a:cs typeface="Arial" panose="020B0604020202020204" pitchFamily="34" charset="0"/>
              </a:rPr>
              <a:t>°C</a:t>
            </a:r>
            <a:r>
              <a:rPr lang="en-US" sz="1400" dirty="0"/>
              <a:t> in 5</a:t>
            </a:r>
            <a:r>
              <a:rPr lang="en-US" sz="1400" dirty="0">
                <a:latin typeface="Arial" panose="020B0604020202020204" pitchFamily="34" charset="0"/>
                <a:cs typeface="Arial" panose="020B0604020202020204" pitchFamily="34" charset="0"/>
              </a:rPr>
              <a:t>°C </a:t>
            </a:r>
            <a:r>
              <a:rPr lang="en-US" sz="1400" dirty="0"/>
              <a:t>steps)</a:t>
            </a:r>
          </a:p>
          <a:p>
            <a:pPr marL="342900" indent="-342900">
              <a:buFont typeface="Arial" panose="020B0604020202020204" pitchFamily="34" charset="0"/>
              <a:buChar char="•"/>
            </a:pPr>
            <a:r>
              <a:rPr lang="en-US" sz="1400" dirty="0"/>
              <a:t>How to Convert:</a:t>
            </a: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Known Values</a:t>
            </a:r>
          </a:p>
          <a:p>
            <a:pPr marL="1200150" lvl="2" indent="-28575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Temperature Sensitivity = -10.68mV/</a:t>
            </a:r>
            <a:r>
              <a:rPr lang="en-US" sz="1400" dirty="0" err="1">
                <a:latin typeface="Calibri" panose="020F0502020204030204" pitchFamily="34" charset="0"/>
                <a:ea typeface="Calibri" panose="020F0502020204030204" pitchFamily="34" charset="0"/>
                <a:cs typeface="Times New Roman" panose="02020603050405020304" pitchFamily="18" charset="0"/>
              </a:rPr>
              <a:t>degC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Temp Known Point = 1.753V @ 30 </a:t>
            </a:r>
            <a:r>
              <a:rPr lang="en-US" sz="1400" dirty="0" err="1">
                <a:latin typeface="Calibri" panose="020F0502020204030204" pitchFamily="34" charset="0"/>
                <a:ea typeface="Calibri" panose="020F0502020204030204" pitchFamily="34" charset="0"/>
                <a:cs typeface="Times New Roman" panose="02020603050405020304" pitchFamily="18" charset="0"/>
              </a:rPr>
              <a:t>degC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Calculation</a:t>
            </a:r>
          </a:p>
          <a:p>
            <a:pPr marL="1200150" lvl="2" indent="-285750">
              <a:lnSpc>
                <a:spcPct val="115000"/>
              </a:lnSpc>
              <a:spcBef>
                <a:spcPts val="0"/>
              </a:spcBef>
              <a:spcAft>
                <a:spcPts val="0"/>
              </a:spcAft>
              <a:buFont typeface="+mj-lt"/>
              <a:buAutoNum type="arabicPeriod"/>
            </a:pPr>
            <a:r>
              <a:rPr lang="en-US" sz="1400" dirty="0" err="1">
                <a:latin typeface="Calibri" panose="020F0502020204030204" pitchFamily="34" charset="0"/>
                <a:ea typeface="Calibri" panose="020F0502020204030204" pitchFamily="34" charset="0"/>
                <a:cs typeface="Times New Roman" panose="02020603050405020304" pitchFamily="18" charset="0"/>
              </a:rPr>
              <a:t>ADC_Voltage</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sensorValue</a:t>
            </a:r>
            <a:r>
              <a:rPr lang="en-US" sz="1400" dirty="0">
                <a:latin typeface="Calibri" panose="020F0502020204030204" pitchFamily="34" charset="0"/>
                <a:ea typeface="Calibri" panose="020F0502020204030204" pitchFamily="34" charset="0"/>
                <a:cs typeface="Times New Roman" panose="02020603050405020304" pitchFamily="18" charset="0"/>
              </a:rPr>
              <a:t> / 670) * 3.3V</a:t>
            </a:r>
          </a:p>
          <a:p>
            <a:pPr marL="1200150" lvl="2" indent="-285750">
              <a:lnSpc>
                <a:spcPct val="115000"/>
              </a:lnSpc>
              <a:spcBef>
                <a:spcPts val="0"/>
              </a:spcBef>
              <a:spcAft>
                <a:spcPts val="1000"/>
              </a:spcAft>
              <a:buFont typeface="+mj-lt"/>
              <a:buAutoNum type="arabicPeriod"/>
            </a:pPr>
            <a:r>
              <a:rPr lang="en-US" sz="1400" dirty="0" err="1">
                <a:latin typeface="Calibri" panose="020F0502020204030204" pitchFamily="34" charset="0"/>
                <a:ea typeface="Calibri" panose="020F0502020204030204" pitchFamily="34" charset="0"/>
                <a:cs typeface="Times New Roman" panose="02020603050405020304" pitchFamily="18" charset="0"/>
              </a:rPr>
              <a:t>ADC_Voltage</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sensorValue</a:t>
            </a:r>
            <a:r>
              <a:rPr lang="en-US" sz="1400" dirty="0">
                <a:latin typeface="Calibri" panose="020F0502020204030204" pitchFamily="34" charset="0"/>
                <a:ea typeface="Calibri" panose="020F0502020204030204" pitchFamily="34" charset="0"/>
                <a:cs typeface="Times New Roman" panose="02020603050405020304" pitchFamily="18" charset="0"/>
              </a:rPr>
              <a:t> * 0.004925</a:t>
            </a:r>
          </a:p>
          <a:p>
            <a:pPr marL="1200150" lvl="2" indent="-285750">
              <a:lnSpc>
                <a:spcPct val="115000"/>
              </a:lnSpc>
              <a:spcBef>
                <a:spcPts val="0"/>
              </a:spcBef>
              <a:spcAft>
                <a:spcPts val="100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Temperature (in </a:t>
            </a:r>
            <a:r>
              <a:rPr lang="en-US" sz="1400" dirty="0" err="1">
                <a:latin typeface="Calibri" panose="020F0502020204030204" pitchFamily="34" charset="0"/>
                <a:ea typeface="Calibri" panose="020F0502020204030204" pitchFamily="34" charset="0"/>
                <a:cs typeface="Times New Roman" panose="02020603050405020304" pitchFamily="18" charset="0"/>
              </a:rPr>
              <a:t>deg</a:t>
            </a:r>
            <a:r>
              <a:rPr lang="en-US" sz="1400" dirty="0">
                <a:latin typeface="Calibri" panose="020F0502020204030204" pitchFamily="34" charset="0"/>
                <a:ea typeface="Calibri" panose="020F0502020204030204" pitchFamily="34" charset="0"/>
                <a:cs typeface="Times New Roman" panose="02020603050405020304" pitchFamily="18" charset="0"/>
              </a:rPr>
              <a:t> C) = (</a:t>
            </a:r>
            <a:r>
              <a:rPr lang="en-US" sz="1400" dirty="0" err="1">
                <a:latin typeface="Calibri" panose="020F0502020204030204" pitchFamily="34" charset="0"/>
                <a:ea typeface="Calibri" panose="020F0502020204030204" pitchFamily="34" charset="0"/>
                <a:cs typeface="Times New Roman" panose="02020603050405020304" pitchFamily="18" charset="0"/>
              </a:rPr>
              <a:t>ADC_Voltage</a:t>
            </a:r>
            <a:r>
              <a:rPr lang="en-US" sz="1400" dirty="0">
                <a:latin typeface="Calibri" panose="020F0502020204030204" pitchFamily="34" charset="0"/>
                <a:ea typeface="Calibri" panose="020F0502020204030204" pitchFamily="34" charset="0"/>
                <a:cs typeface="Times New Roman" panose="02020603050405020304" pitchFamily="18" charset="0"/>
              </a:rPr>
              <a:t> - 1.753)/(-0.01068) + 30</a:t>
            </a:r>
            <a:endParaRPr lang="en-US" sz="1400" dirty="0"/>
          </a:p>
        </p:txBody>
      </p:sp>
      <p:pic>
        <p:nvPicPr>
          <p:cNvPr id="4" name="Picture 3"/>
          <p:cNvPicPr/>
          <p:nvPr/>
        </p:nvPicPr>
        <p:blipFill>
          <a:blip r:embed="rId3"/>
          <a:stretch>
            <a:fillRect/>
          </a:stretch>
        </p:blipFill>
        <p:spPr>
          <a:xfrm>
            <a:off x="322263" y="915566"/>
            <a:ext cx="2752725" cy="2743200"/>
          </a:xfrm>
          <a:prstGeom prst="rect">
            <a:avLst/>
          </a:prstGeom>
        </p:spPr>
      </p:pic>
      <p:sp>
        <p:nvSpPr>
          <p:cNvPr id="5" name="TextBox 4"/>
          <p:cNvSpPr txBox="1"/>
          <p:nvPr/>
        </p:nvSpPr>
        <p:spPr>
          <a:xfrm>
            <a:off x="209550" y="3655159"/>
            <a:ext cx="3498354" cy="1220847"/>
          </a:xfrm>
          <a:prstGeom prst="rect">
            <a:avLst/>
          </a:prstGeom>
          <a:noFill/>
        </p:spPr>
        <p:txBody>
          <a:bodyPr wrap="square" rtlCol="0">
            <a:spAutoFit/>
          </a:bodyPr>
          <a:lstStyle/>
          <a:p>
            <a:pPr marL="285750" indent="-285750">
              <a:spcBef>
                <a:spcPts val="400"/>
              </a:spcBef>
              <a:buFont typeface="Arial" panose="020B0604020202020204" pitchFamily="34" charset="0"/>
              <a:buChar char="•"/>
            </a:pPr>
            <a:r>
              <a:rPr kumimoji="1" lang="en-US" sz="1200" dirty="0">
                <a:solidFill>
                  <a:schemeClr val="tx2"/>
                </a:solidFill>
                <a:latin typeface="+mn-lt"/>
                <a:ea typeface="+mn-ea"/>
              </a:rPr>
              <a:t>Typical Use Cases:</a:t>
            </a:r>
          </a:p>
          <a:p>
            <a:pPr marL="742950" lvl="1" indent="-285750">
              <a:spcBef>
                <a:spcPts val="400"/>
              </a:spcBef>
              <a:buFont typeface="Arial" panose="020B0604020202020204" pitchFamily="34" charset="0"/>
              <a:buChar char="•"/>
            </a:pPr>
            <a:r>
              <a:rPr kumimoji="1" lang="en-US" sz="1200" dirty="0">
                <a:solidFill>
                  <a:schemeClr val="tx2"/>
                </a:solidFill>
                <a:latin typeface="+mn-lt"/>
                <a:ea typeface="+mn-ea"/>
              </a:rPr>
              <a:t>Temperature Detection</a:t>
            </a:r>
          </a:p>
          <a:p>
            <a:pPr marL="742950" lvl="1" indent="-285750">
              <a:spcBef>
                <a:spcPts val="400"/>
              </a:spcBef>
              <a:buFont typeface="Arial" panose="020B0604020202020204" pitchFamily="34" charset="0"/>
              <a:buChar char="•"/>
            </a:pPr>
            <a:r>
              <a:rPr lang="en-US" sz="1200" dirty="0">
                <a:solidFill>
                  <a:schemeClr val="tx2"/>
                </a:solidFill>
                <a:latin typeface="+mn-lt"/>
                <a:ea typeface="+mn-ea"/>
              </a:rPr>
              <a:t>Battery Management</a:t>
            </a:r>
          </a:p>
          <a:p>
            <a:pPr marL="742950" lvl="1" indent="-285750">
              <a:spcBef>
                <a:spcPts val="400"/>
              </a:spcBef>
              <a:buFont typeface="Arial" panose="020B0604020202020204" pitchFamily="34" charset="0"/>
              <a:buChar char="•"/>
            </a:pPr>
            <a:r>
              <a:rPr lang="en-US" sz="1200" dirty="0">
                <a:solidFill>
                  <a:schemeClr val="tx2"/>
                </a:solidFill>
                <a:latin typeface="+mn-lt"/>
                <a:ea typeface="+mn-ea"/>
              </a:rPr>
              <a:t>Heat Management</a:t>
            </a:r>
          </a:p>
          <a:p>
            <a:pPr marL="742950" lvl="1" indent="-285750">
              <a:spcBef>
                <a:spcPts val="400"/>
              </a:spcBef>
              <a:buFont typeface="Arial" panose="020B0604020202020204" pitchFamily="34" charset="0"/>
              <a:buChar char="•"/>
            </a:pPr>
            <a:r>
              <a:rPr kumimoji="1" lang="en-US" sz="1200" dirty="0">
                <a:solidFill>
                  <a:schemeClr val="tx2"/>
                </a:solidFill>
                <a:latin typeface="+mn-lt"/>
                <a:ea typeface="+mn-ea"/>
              </a:rPr>
              <a:t>Thermostat Interrupt Detection</a:t>
            </a:r>
          </a:p>
        </p:txBody>
      </p:sp>
    </p:spTree>
    <p:extLst>
      <p:ext uri="{BB962C8B-B14F-4D97-AF65-F5344CB8AC3E}">
        <p14:creationId xmlns:p14="http://schemas.microsoft.com/office/powerpoint/2010/main" val="2444339788"/>
      </p:ext>
    </p:extLst>
  </p:cSld>
  <p:clrMapOvr>
    <a:masterClrMapping/>
  </p:clrMapOvr>
</p:sld>
</file>

<file path=ppt/theme/theme1.xml><?xml version="1.0" encoding="utf-8"?>
<a:theme xmlns:a="http://schemas.openxmlformats.org/drawingml/2006/main" name="New Slide">
  <a:themeElements>
    <a:clrScheme name="ロームカラー　パワポ　指定色">
      <a:dk1>
        <a:srgbClr val="000000"/>
      </a:dk1>
      <a:lt1>
        <a:sysClr val="window" lastClr="FFFFFF"/>
      </a:lt1>
      <a:dk2>
        <a:srgbClr val="444F58"/>
      </a:dk2>
      <a:lt2>
        <a:srgbClr val="D3D9DC"/>
      </a:lt2>
      <a:accent1>
        <a:srgbClr val="D90013"/>
      </a:accent1>
      <a:accent2>
        <a:srgbClr val="008CCE"/>
      </a:accent2>
      <a:accent3>
        <a:srgbClr val="CED700"/>
      </a:accent3>
      <a:accent4>
        <a:srgbClr val="8DBADA"/>
      </a:accent4>
      <a:accent5>
        <a:srgbClr val="9CA0CC"/>
      </a:accent5>
      <a:accent6>
        <a:srgbClr val="F7AC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400"/>
          </a:spcBef>
          <a:defRPr kumimoji="1" sz="18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400"/>
          </a:spcBef>
          <a:defRPr kumimoji="1" sz="1800" dirty="0" smtClean="0">
            <a:solidFill>
              <a:schemeClr val="tx2"/>
            </a:solidFill>
            <a:latin typeface="+mn-lt"/>
            <a:ea typeface="+mn-ea"/>
          </a:defRPr>
        </a:defPPr>
      </a:lstStyle>
    </a:txDef>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新しいプレゼンテーション 13">
        <a:dk1>
          <a:srgbClr val="444F58"/>
        </a:dk1>
        <a:lt1>
          <a:srgbClr val="FFFFFF"/>
        </a:lt1>
        <a:dk2>
          <a:srgbClr val="444F58"/>
        </a:dk2>
        <a:lt2>
          <a:srgbClr val="808080"/>
        </a:lt2>
        <a:accent1>
          <a:srgbClr val="BBE0E3"/>
        </a:accent1>
        <a:accent2>
          <a:srgbClr val="D90013"/>
        </a:accent2>
        <a:accent3>
          <a:srgbClr val="FFFFFF"/>
        </a:accent3>
        <a:accent4>
          <a:srgbClr val="39424A"/>
        </a:accent4>
        <a:accent5>
          <a:srgbClr val="DAEDEF"/>
        </a:accent5>
        <a:accent6>
          <a:srgbClr val="C4001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7006</TotalTime>
  <Words>1491</Words>
  <Application>Microsoft Office PowerPoint</Application>
  <PresentationFormat>On-screen Show (16:9)</PresentationFormat>
  <Paragraphs>241</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MS Gothic</vt:lpstr>
      <vt:lpstr>MS PGothic</vt:lpstr>
      <vt:lpstr>Arial</vt:lpstr>
      <vt:lpstr>Calibri</vt:lpstr>
      <vt:lpstr>メイリオ</vt:lpstr>
      <vt:lpstr>Meiryo UI</vt:lpstr>
      <vt:lpstr>Symbol</vt:lpstr>
      <vt:lpstr>Times New Roman</vt:lpstr>
      <vt:lpstr>ヒラギノ角ゴ Pro W3</vt:lpstr>
      <vt:lpstr>New Slide</vt:lpstr>
      <vt:lpstr>SENSORSHLD1-EVK-101 Usage Guide</vt:lpstr>
      <vt:lpstr>Good References</vt:lpstr>
      <vt:lpstr>General Info: SENSORSHLD1-EVK-101</vt:lpstr>
      <vt:lpstr>General Info: Board Power</vt:lpstr>
      <vt:lpstr>Setup: Arduino Recommended Rework</vt:lpstr>
      <vt:lpstr>Setup: Environment Preparation</vt:lpstr>
      <vt:lpstr>Setup: Download Code and Open in Arduino IDE</vt:lpstr>
      <vt:lpstr>Setup: Flash Board and View Output</vt:lpstr>
      <vt:lpstr>Sensor Explanation: BDE0600G Temp Sensor </vt:lpstr>
      <vt:lpstr>Sensor Explanation: ML8511 UV Sensor</vt:lpstr>
      <vt:lpstr>Sensor Explanation: BU52014 Hall Sensor</vt:lpstr>
      <vt:lpstr>Sensor Explanation: KMX62 Accel + Mag Sensor</vt:lpstr>
      <vt:lpstr>Sensor Explanation: BM1383 Pressure Sensor</vt:lpstr>
      <vt:lpstr>Sensor Explanation: RPR-0521 ALS+PROX Sensor</vt:lpstr>
      <vt:lpstr>ALS Sensor Conversion Equation</vt:lpstr>
      <vt:lpstr>Sensor Explanation: BH1745NUC Color Sensor</vt:lpstr>
      <vt:lpstr>Sensor Explanation: KX122 Accelerometer Sensor</vt:lpstr>
      <vt:lpstr>Sensor Explanation: KXG03 Accel + Gyro Sensor</vt:lpstr>
      <vt:lpstr>Sensor Explanation: BM1422 Magnetometer Sensor</vt:lpstr>
      <vt:lpstr>PowerPoint Presentation</vt:lpstr>
    </vt:vector>
  </TitlesOfParts>
  <Company>ROHM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ROHM</dc:creator>
  <cp:lastModifiedBy>Kristopher Bahar</cp:lastModifiedBy>
  <cp:revision>313</cp:revision>
  <cp:lastPrinted>2016-02-12T20:43:47Z</cp:lastPrinted>
  <dcterms:created xsi:type="dcterms:W3CDTF">2008-11-28T05:15:36Z</dcterms:created>
  <dcterms:modified xsi:type="dcterms:W3CDTF">2016-10-25T00:53:51Z</dcterms:modified>
</cp:coreProperties>
</file>