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7559675" cy="10691800"/>
  <p:embeddedFontLst>
    <p:embeddedFont>
      <p:font typeface="Roboto"/>
      <p:regular r:id="rId18"/>
      <p:bold r:id="rId19"/>
      <p:italic r:id="rId20"/>
      <p:boldItalic r:id="rId21"/>
    </p:embeddedFont>
    <p:embeddedFont>
      <p:font typeface="Lora"/>
      <p:regular r:id="rId22"/>
      <p:bold r:id="rId23"/>
      <p:italic r:id="rId24"/>
      <p:boldItalic r:id="rId25"/>
    </p:embeddedFont>
    <p:embeddedFont>
      <p:font typeface="Merriweather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0" roundtripDataSignature="AMtx7mhWNgFQMuD/d+Fp1Jbf5DpYlc+k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Lora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Lora-italic.fntdata"/><Relationship Id="rId23" Type="http://schemas.openxmlformats.org/officeDocument/2006/relationships/font" Target="fonts/Lora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erriweather-regular.fntdata"/><Relationship Id="rId25" Type="http://schemas.openxmlformats.org/officeDocument/2006/relationships/font" Target="fonts/Lora-boldItalic.fntdata"/><Relationship Id="rId28" Type="http://schemas.openxmlformats.org/officeDocument/2006/relationships/font" Target="fonts/Merriweather-italic.fntdata"/><Relationship Id="rId27" Type="http://schemas.openxmlformats.org/officeDocument/2006/relationships/font" Target="fonts/Merriweather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erriweather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7fbe3b7c69_0_123"/>
          <p:cNvSpPr/>
          <p:nvPr/>
        </p:nvSpPr>
        <p:spPr>
          <a:xfrm>
            <a:off x="-167" y="0"/>
            <a:ext cx="12192029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g7fbe3b7c69_0_123"/>
          <p:cNvSpPr txBox="1"/>
          <p:nvPr>
            <p:ph type="ctrTitle"/>
          </p:nvPr>
        </p:nvSpPr>
        <p:spPr>
          <a:xfrm>
            <a:off x="415600" y="719633"/>
            <a:ext cx="11360700" cy="171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" name="Google Shape;12;g7fbe3b7c69_0_123"/>
          <p:cNvSpPr txBox="1"/>
          <p:nvPr>
            <p:ph idx="1" type="subTitle"/>
          </p:nvPr>
        </p:nvSpPr>
        <p:spPr>
          <a:xfrm>
            <a:off x="415600" y="2504747"/>
            <a:ext cx="5656800" cy="98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g7fbe3b7c69_0_12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fbe3b7c69_0_168"/>
          <p:cNvSpPr txBox="1"/>
          <p:nvPr>
            <p:ph hasCustomPrompt="1" type="title"/>
          </p:nvPr>
        </p:nvSpPr>
        <p:spPr>
          <a:xfrm>
            <a:off x="415667" y="1108233"/>
            <a:ext cx="7113300" cy="1659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g7fbe3b7c69_0_168"/>
          <p:cNvSpPr txBox="1"/>
          <p:nvPr>
            <p:ph idx="1" type="body"/>
          </p:nvPr>
        </p:nvSpPr>
        <p:spPr>
          <a:xfrm>
            <a:off x="415600" y="2828567"/>
            <a:ext cx="7113300" cy="125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●"/>
              <a:defRPr>
                <a:solidFill>
                  <a:schemeClr val="accent2"/>
                </a:solidFill>
              </a:defRPr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g7fbe3b7c69_0_16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fbe3b7c69_0_17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7fbe3b7c69_0_128"/>
          <p:cNvSpPr/>
          <p:nvPr/>
        </p:nvSpPr>
        <p:spPr>
          <a:xfrm>
            <a:off x="0" y="64132"/>
            <a:ext cx="12192029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g7fbe3b7c69_0_128"/>
          <p:cNvSpPr/>
          <p:nvPr/>
        </p:nvSpPr>
        <p:spPr>
          <a:xfrm>
            <a:off x="0" y="0"/>
            <a:ext cx="12192029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g7fbe3b7c69_0_128"/>
          <p:cNvSpPr txBox="1"/>
          <p:nvPr>
            <p:ph type="title"/>
          </p:nvPr>
        </p:nvSpPr>
        <p:spPr>
          <a:xfrm>
            <a:off x="415600" y="719633"/>
            <a:ext cx="11360700" cy="171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" name="Google Shape;18;g7fbe3b7c69_0_12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7fbe3b7c69_0_133"/>
          <p:cNvSpPr/>
          <p:nvPr/>
        </p:nvSpPr>
        <p:spPr>
          <a:xfrm>
            <a:off x="0" y="0"/>
            <a:ext cx="57519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g7fbe3b7c69_0_133"/>
          <p:cNvSpPr/>
          <p:nvPr/>
        </p:nvSpPr>
        <p:spPr>
          <a:xfrm>
            <a:off x="0" y="58833"/>
            <a:ext cx="5751356" cy="5865687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g7fbe3b7c69_0_133"/>
          <p:cNvSpPr/>
          <p:nvPr/>
        </p:nvSpPr>
        <p:spPr>
          <a:xfrm>
            <a:off x="-167" y="0"/>
            <a:ext cx="5755723" cy="5860653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g7fbe3b7c69_0_133"/>
          <p:cNvSpPr txBox="1"/>
          <p:nvPr>
            <p:ph type="title"/>
          </p:nvPr>
        </p:nvSpPr>
        <p:spPr>
          <a:xfrm>
            <a:off x="415633" y="667900"/>
            <a:ext cx="4941900" cy="3345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g7fbe3b7c69_0_133"/>
          <p:cNvSpPr txBox="1"/>
          <p:nvPr>
            <p:ph idx="1" type="body"/>
          </p:nvPr>
        </p:nvSpPr>
        <p:spPr>
          <a:xfrm>
            <a:off x="6192900" y="667900"/>
            <a:ext cx="5555100" cy="5464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25" name="Google Shape;25;g7fbe3b7c69_0_13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7fbe3b7c69_0_140"/>
          <p:cNvSpPr/>
          <p:nvPr/>
        </p:nvSpPr>
        <p:spPr>
          <a:xfrm>
            <a:off x="0" y="0"/>
            <a:ext cx="12192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g7fbe3b7c69_0_140"/>
          <p:cNvSpPr txBox="1"/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g7fbe3b7c69_0_140"/>
          <p:cNvSpPr txBox="1"/>
          <p:nvPr>
            <p:ph idx="1" type="body"/>
          </p:nvPr>
        </p:nvSpPr>
        <p:spPr>
          <a:xfrm>
            <a:off x="415600" y="2007600"/>
            <a:ext cx="5333100" cy="410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0" name="Google Shape;30;g7fbe3b7c69_0_140"/>
          <p:cNvSpPr txBox="1"/>
          <p:nvPr>
            <p:ph idx="2" type="body"/>
          </p:nvPr>
        </p:nvSpPr>
        <p:spPr>
          <a:xfrm>
            <a:off x="6443200" y="2007600"/>
            <a:ext cx="5333100" cy="410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1" name="Google Shape;31;g7fbe3b7c69_0_14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7fbe3b7c69_0_146"/>
          <p:cNvSpPr/>
          <p:nvPr/>
        </p:nvSpPr>
        <p:spPr>
          <a:xfrm>
            <a:off x="0" y="0"/>
            <a:ext cx="12192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g7fbe3b7c69_0_146"/>
          <p:cNvSpPr txBox="1"/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g7fbe3b7c69_0_14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7fbe3b7c69_0_150"/>
          <p:cNvSpPr/>
          <p:nvPr/>
        </p:nvSpPr>
        <p:spPr>
          <a:xfrm>
            <a:off x="0" y="0"/>
            <a:ext cx="50193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g7fbe3b7c69_0_150"/>
          <p:cNvSpPr txBox="1"/>
          <p:nvPr>
            <p:ph type="title"/>
          </p:nvPr>
        </p:nvSpPr>
        <p:spPr>
          <a:xfrm>
            <a:off x="415633" y="667900"/>
            <a:ext cx="4170000" cy="2438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g7fbe3b7c69_0_150"/>
          <p:cNvSpPr txBox="1"/>
          <p:nvPr>
            <p:ph idx="1" type="body"/>
          </p:nvPr>
        </p:nvSpPr>
        <p:spPr>
          <a:xfrm>
            <a:off x="415600" y="3187533"/>
            <a:ext cx="4170000" cy="3063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●"/>
              <a:defRPr>
                <a:solidFill>
                  <a:schemeClr val="accent2"/>
                </a:solidFill>
              </a:defRPr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g7fbe3b7c69_0_15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7fbe3b7c69_0_155"/>
          <p:cNvSpPr txBox="1"/>
          <p:nvPr>
            <p:ph type="title"/>
          </p:nvPr>
        </p:nvSpPr>
        <p:spPr>
          <a:xfrm>
            <a:off x="415567" y="1064800"/>
            <a:ext cx="8330400" cy="472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g7fbe3b7c69_0_15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7fbe3b7c69_0_158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g7fbe3b7c69_0_158"/>
          <p:cNvSpPr txBox="1"/>
          <p:nvPr>
            <p:ph type="title"/>
          </p:nvPr>
        </p:nvSpPr>
        <p:spPr>
          <a:xfrm>
            <a:off x="415067" y="667900"/>
            <a:ext cx="4939200" cy="273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g7fbe3b7c69_0_158"/>
          <p:cNvSpPr txBox="1"/>
          <p:nvPr>
            <p:ph idx="1" type="subTitle"/>
          </p:nvPr>
        </p:nvSpPr>
        <p:spPr>
          <a:xfrm>
            <a:off x="406400" y="3502300"/>
            <a:ext cx="4939200" cy="123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g7fbe3b7c69_0_158"/>
          <p:cNvSpPr txBox="1"/>
          <p:nvPr>
            <p:ph idx="2" type="body"/>
          </p:nvPr>
        </p:nvSpPr>
        <p:spPr>
          <a:xfrm>
            <a:off x="6505367" y="667900"/>
            <a:ext cx="5271900" cy="5481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49" name="Google Shape;49;g7fbe3b7c69_0_15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fbe3b7c69_0_164"/>
          <p:cNvSpPr/>
          <p:nvPr/>
        </p:nvSpPr>
        <p:spPr>
          <a:xfrm>
            <a:off x="0" y="5825333"/>
            <a:ext cx="12192000" cy="103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7fbe3b7c69_0_164"/>
          <p:cNvSpPr txBox="1"/>
          <p:nvPr>
            <p:ph idx="1" type="body"/>
          </p:nvPr>
        </p:nvSpPr>
        <p:spPr>
          <a:xfrm>
            <a:off x="415600" y="6028533"/>
            <a:ext cx="10639200" cy="6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g7fbe3b7c69_0_16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7fbe3b7c69_0_11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g7fbe3b7c69_0_119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●"/>
              <a:defRPr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238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238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238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238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238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238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238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238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g7fbe3b7c69_0_11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/>
          <p:nvPr/>
        </p:nvSpPr>
        <p:spPr>
          <a:xfrm>
            <a:off x="432000" y="863640"/>
            <a:ext cx="10152000" cy="3779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3600" u="none" cap="none" strike="noStrike">
                <a:solidFill>
                  <a:srgbClr val="CE181E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		HASH DATA </a:t>
            </a:r>
            <a:r>
              <a:rPr lang="en-GB" sz="3600">
                <a:solidFill>
                  <a:srgbClr val="CE181E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ANALYTICS</a:t>
            </a:r>
            <a:r>
              <a:rPr b="0" i="0" lang="en-GB" sz="3600" u="none" cap="none" strike="noStrike">
                <a:solidFill>
                  <a:srgbClr val="CE181E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INTERNSHIP  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"/>
          <p:cNvSpPr/>
          <p:nvPr/>
        </p:nvSpPr>
        <p:spPr>
          <a:xfrm>
            <a:off x="4193640" y="3245760"/>
            <a:ext cx="3510360" cy="1146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200" u="none" cap="none" strike="noStrike">
                <a:solidFill>
                  <a:srgbClr val="407927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	</a:t>
            </a:r>
            <a:r>
              <a:rPr lang="en-GB" sz="2200">
                <a:solidFill>
                  <a:srgbClr val="407927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</a:t>
            </a:r>
            <a:r>
              <a:rPr b="0" i="0" lang="en-GB" sz="2200" u="none" cap="none" strike="noStrike">
                <a:solidFill>
                  <a:srgbClr val="407927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TITLE:</a:t>
            </a:r>
            <a:endParaRPr b="0" i="0" sz="2200" u="none" cap="none" strike="noStrike">
              <a:solidFill>
                <a:srgbClr val="40792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None/>
            </a:pPr>
            <a:r>
              <a:rPr b="0" i="0" lang="en-GB" sz="2200" u="none" cap="none" strike="noStrike">
                <a:solidFill>
                  <a:srgbClr val="407927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ATTRITION  CONTROL   </a:t>
            </a:r>
            <a:endParaRPr b="0" i="0" sz="2200" u="none" cap="none" strike="noStrike">
              <a:solidFill>
                <a:srgbClr val="40792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"/>
          <p:cNvSpPr txBox="1"/>
          <p:nvPr/>
        </p:nvSpPr>
        <p:spPr>
          <a:xfrm>
            <a:off x="3744000" y="4176000"/>
            <a:ext cx="460800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CE181E"/>
                </a:solidFill>
                <a:latin typeface="Arial"/>
                <a:ea typeface="Arial"/>
                <a:cs typeface="Arial"/>
                <a:sym typeface="Arial"/>
              </a:rPr>
              <a:t>		PROOF OF CONCEPT</a:t>
            </a:r>
            <a:endParaRPr b="0" sz="1800" strike="noStrike">
              <a:solidFill>
                <a:srgbClr val="CE181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"/>
          <p:cNvSpPr/>
          <p:nvPr/>
        </p:nvSpPr>
        <p:spPr>
          <a:xfrm>
            <a:off x="581040" y="702000"/>
            <a:ext cx="11028960" cy="492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200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VISUALIZATION OF 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0"/>
          <p:cNvSpPr txBox="1"/>
          <p:nvPr/>
        </p:nvSpPr>
        <p:spPr>
          <a:xfrm>
            <a:off x="2037240" y="790875"/>
            <a:ext cx="8618700" cy="1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 cap="none" strike="noStrike">
                <a:solidFill>
                  <a:srgbClr val="CE181E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BUILDING THE MODEL AND PREDICTIONS</a:t>
            </a:r>
            <a:endParaRPr b="1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0"/>
          <p:cNvSpPr txBox="1"/>
          <p:nvPr/>
        </p:nvSpPr>
        <p:spPr>
          <a:xfrm>
            <a:off x="1296000" y="1944000"/>
            <a:ext cx="9504000" cy="212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600" strike="noStrike">
                <a:latin typeface="Arial"/>
                <a:ea typeface="Arial"/>
                <a:cs typeface="Arial"/>
                <a:sym typeface="Arial"/>
              </a:rPr>
              <a:t>  1.  Using </a:t>
            </a:r>
            <a:r>
              <a:rPr lang="en-GB" sz="1600"/>
              <a:t>Scikit</a:t>
            </a:r>
            <a:r>
              <a:rPr b="0" lang="en-GB" sz="1600" strike="noStrike">
                <a:latin typeface="Arial"/>
                <a:ea typeface="Arial"/>
                <a:cs typeface="Arial"/>
                <a:sym typeface="Arial"/>
              </a:rPr>
              <a:t> learn to import necessary libraries needed in structuring the data for the Model.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600" strike="noStrike">
                <a:latin typeface="Arial"/>
                <a:ea typeface="Arial"/>
                <a:cs typeface="Arial"/>
                <a:sym typeface="Arial"/>
              </a:rPr>
              <a:t>  2. Splitting the train and test data by a ratio of 0.25. Then building the </a:t>
            </a:r>
            <a:r>
              <a:rPr lang="en-GB" sz="1600"/>
              <a:t>Decision Tree Model</a:t>
            </a:r>
            <a:r>
              <a:rPr b="0" lang="en-GB" sz="1600" strike="noStrike">
                <a:latin typeface="Arial"/>
                <a:ea typeface="Arial"/>
                <a:cs typeface="Arial"/>
                <a:sym typeface="Arial"/>
              </a:rPr>
              <a:t> and Logical         Regression Model.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600" strike="noStrike">
                <a:latin typeface="Arial"/>
                <a:ea typeface="Arial"/>
                <a:cs typeface="Arial"/>
                <a:sym typeface="Arial"/>
              </a:rPr>
              <a:t>  3. Accuracy and Predictions. I got an average of 80% accuracy.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"/>
          <p:cNvSpPr txBox="1"/>
          <p:nvPr/>
        </p:nvSpPr>
        <p:spPr>
          <a:xfrm>
            <a:off x="2575390" y="122925"/>
            <a:ext cx="8618700" cy="1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 cap="none" strike="noStrike">
                <a:solidFill>
                  <a:srgbClr val="CE181E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			OBSERVATIONS</a:t>
            </a:r>
            <a:endParaRPr b="1" sz="3200" strike="noStrike">
              <a:solidFill>
                <a:srgbClr val="CE181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1"/>
          <p:cNvSpPr txBox="1"/>
          <p:nvPr/>
        </p:nvSpPr>
        <p:spPr>
          <a:xfrm>
            <a:off x="592650" y="550325"/>
            <a:ext cx="11194200" cy="42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800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800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The following observations were made: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800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		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800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After examining from my analysis  the rate of attrition was very high for </a:t>
            </a:r>
            <a:r>
              <a:rPr lang="en-GB" sz="1800">
                <a:latin typeface="Twentieth Century"/>
                <a:ea typeface="Twentieth Century"/>
                <a:cs typeface="Twentieth Century"/>
                <a:sym typeface="Twentieth Century"/>
              </a:rPr>
              <a:t>those</a:t>
            </a:r>
            <a:r>
              <a:rPr b="0" lang="en-GB" sz="1800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in the Prone to leave category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800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						</a:t>
            </a:r>
            <a:r>
              <a:rPr b="1" lang="en-GB" sz="1800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PRONE TO LEAVE</a:t>
            </a:r>
            <a:r>
              <a:rPr b="0" lang="en-GB" sz="1800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Employees within 3,4 and 5 years are prone to leave next.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Employees with medium salaries are prone to leave next due to lack of promotion and low salary.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Most of the Employees in the sales(7) and technical(9) department are prone to leave.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Medium satisfaction level Employees are more prone to leave.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		</a:t>
            </a:r>
            <a:r>
              <a:rPr b="1" lang="en-GB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 OF EMPLOYEE LEAVING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90% of employees who had no promotion in the last 5 years have left.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The Employees with more work accidents had left.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Most of the Employees who had left the firm were given less number of projects.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"/>
          <p:cNvSpPr txBox="1"/>
          <p:nvPr/>
        </p:nvSpPr>
        <p:spPr>
          <a:xfrm>
            <a:off x="2324990" y="1203475"/>
            <a:ext cx="8618700" cy="1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 cap="none" strike="noStrike">
                <a:solidFill>
                  <a:srgbClr val="CE181E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			RECOMMENDATIONS</a:t>
            </a:r>
            <a:endParaRPr b="1" sz="3200" strike="noStrike">
              <a:solidFill>
                <a:srgbClr val="CE181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 strike="noStrike">
              <a:solidFill>
                <a:srgbClr val="CE181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2"/>
          <p:cNvSpPr txBox="1"/>
          <p:nvPr/>
        </p:nvSpPr>
        <p:spPr>
          <a:xfrm>
            <a:off x="1008000" y="1203480"/>
            <a:ext cx="10800000" cy="5348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800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The promotion of every employee in the company </a:t>
            </a:r>
            <a:r>
              <a:rPr lang="en-GB" sz="1800">
                <a:latin typeface="Twentieth Century"/>
                <a:ea typeface="Twentieth Century"/>
                <a:cs typeface="Twentieth Century"/>
                <a:sym typeface="Twentieth Century"/>
              </a:rPr>
              <a:t>should</a:t>
            </a:r>
            <a:r>
              <a:rPr b="0" lang="en-GB" sz="1800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be looked into and worked on so as to balance and increase that satisfactory level</a:t>
            </a:r>
            <a:r>
              <a:rPr lang="en-GB" sz="1800"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800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In controlling attrition the company would need to change the salary structure and improve on it, in order to improve employee satisfaction </a:t>
            </a:r>
            <a:r>
              <a:rPr lang="en-GB" sz="1800">
                <a:latin typeface="Twentieth Century"/>
                <a:ea typeface="Twentieth Century"/>
                <a:cs typeface="Twentieth Century"/>
                <a:sym typeface="Twentieth Century"/>
              </a:rPr>
              <a:t>A</a:t>
            </a:r>
            <a:r>
              <a:rPr b="0" lang="en-GB" sz="1800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lso  the number of projects allocated to an employee should be considered to get them engaged  not to bulky so it w</a:t>
            </a:r>
            <a:r>
              <a:rPr lang="en-GB" sz="1800">
                <a:latin typeface="Twentieth Century"/>
                <a:ea typeface="Twentieth Century"/>
                <a:cs typeface="Twentieth Century"/>
                <a:sym typeface="Twentieth Century"/>
              </a:rPr>
              <a:t>ill not</a:t>
            </a:r>
            <a:r>
              <a:rPr b="0" lang="en-GB" sz="1800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come as a discoragement and </a:t>
            </a:r>
            <a:r>
              <a:rPr lang="en-GB" sz="1800">
                <a:latin typeface="Twentieth Century"/>
                <a:ea typeface="Twentieth Century"/>
                <a:cs typeface="Twentieth Century"/>
                <a:sym typeface="Twentieth Century"/>
              </a:rPr>
              <a:t>encourage</a:t>
            </a:r>
            <a:r>
              <a:rPr b="0" lang="en-GB" sz="1800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thoughts of leaving the company.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800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To prevent future attrition, the satisfaction level of employees should be maintained high and the group project should be allocated to allow </a:t>
            </a:r>
            <a:r>
              <a:rPr lang="en-GB" sz="1800">
                <a:latin typeface="Twentieth Century"/>
                <a:ea typeface="Twentieth Century"/>
                <a:cs typeface="Twentieth Century"/>
                <a:sym typeface="Twentieth Century"/>
              </a:rPr>
              <a:t>teamwork</a:t>
            </a:r>
            <a:r>
              <a:rPr b="0" lang="en-GB" sz="1800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which teaches conflict resolution skills.</a:t>
            </a:r>
            <a:endParaRPr b="0" sz="1800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wentieth Century"/>
                <a:ea typeface="Twentieth Century"/>
                <a:cs typeface="Twentieth Century"/>
                <a:sym typeface="Twentieth Century"/>
              </a:rPr>
              <a:t>    Lastly, proper health policies should be put in place in the cast of accident </a:t>
            </a:r>
            <a:r>
              <a:rPr lang="en-GB" sz="1800">
                <a:latin typeface="Twentieth Century"/>
                <a:ea typeface="Twentieth Century"/>
                <a:cs typeface="Twentieth Century"/>
                <a:sym typeface="Twentieth Century"/>
              </a:rPr>
              <a:t>occurrences</a:t>
            </a:r>
            <a:r>
              <a:rPr lang="en-GB" sz="1800">
                <a:latin typeface="Twentieth Century"/>
                <a:ea typeface="Twentieth Century"/>
                <a:cs typeface="Twentieth Century"/>
                <a:sym typeface="Twentieth Century"/>
              </a:rPr>
              <a:t>, to reduce the rate of work accident in the company.</a:t>
            </a:r>
            <a:endParaRPr sz="18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"/>
          <p:cNvSpPr/>
          <p:nvPr/>
        </p:nvSpPr>
        <p:spPr>
          <a:xfrm>
            <a:off x="446400" y="457200"/>
            <a:ext cx="3702600" cy="9432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rotWithShape="0" dir="5400000" dist="25400">
              <a:srgbClr val="000000">
                <a:alpha val="5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3"/>
          <p:cNvSpPr/>
          <p:nvPr/>
        </p:nvSpPr>
        <p:spPr>
          <a:xfrm>
            <a:off x="8042040" y="453600"/>
            <a:ext cx="3702600" cy="9792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rotWithShape="0" dir="5400000" dist="25400">
              <a:srgbClr val="000000">
                <a:alpha val="5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3"/>
          <p:cNvSpPr/>
          <p:nvPr/>
        </p:nvSpPr>
        <p:spPr>
          <a:xfrm>
            <a:off x="4241880" y="457200"/>
            <a:ext cx="3702600" cy="907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5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3"/>
          <p:cNvSpPr/>
          <p:nvPr/>
        </p:nvSpPr>
        <p:spPr>
          <a:xfrm>
            <a:off x="446400" y="3085920"/>
            <a:ext cx="11298240" cy="333756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rotWithShape="0" dir="5400000" dist="25400">
              <a:srgbClr val="000000">
                <a:alpha val="5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3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3"/>
          <p:cNvSpPr/>
          <p:nvPr/>
        </p:nvSpPr>
        <p:spPr>
          <a:xfrm>
            <a:off x="4579200" y="1419120"/>
            <a:ext cx="6797880" cy="208512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600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THANK YOU HASH ANALYTICS FOR THIS </a:t>
            </a:r>
            <a:r>
              <a:rPr lang="en-GB" sz="36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OPPORTUNITY</a:t>
            </a:r>
            <a:r>
              <a:rPr b="0" lang="en-GB" sz="3600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endParaRPr b="0" sz="3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3"/>
          <p:cNvSpPr txBox="1"/>
          <p:nvPr/>
        </p:nvSpPr>
        <p:spPr>
          <a:xfrm>
            <a:off x="1656000" y="2592000"/>
            <a:ext cx="8504640" cy="19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2600" strike="noStrike">
                <a:latin typeface="Arial"/>
                <a:ea typeface="Arial"/>
                <a:cs typeface="Arial"/>
                <a:sym typeface="Arial"/>
              </a:rPr>
              <a:t>			THANK YOU HASH ANALYTICS FOR THE 		              				 OPPORTUNITY.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/>
          <p:nvPr/>
        </p:nvSpPr>
        <p:spPr>
          <a:xfrm>
            <a:off x="581040" y="702000"/>
            <a:ext cx="11028960" cy="11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" name="Google Shape;72;p2"/>
          <p:cNvGrpSpPr/>
          <p:nvPr/>
        </p:nvGrpSpPr>
        <p:grpSpPr>
          <a:xfrm>
            <a:off x="978480" y="1403280"/>
            <a:ext cx="10469520" cy="3564720"/>
            <a:chOff x="978480" y="1403280"/>
            <a:chExt cx="10469520" cy="3564720"/>
          </a:xfrm>
        </p:grpSpPr>
        <p:sp>
          <p:nvSpPr>
            <p:cNvPr id="73" name="Google Shape;73;p2"/>
            <p:cNvSpPr/>
            <p:nvPr/>
          </p:nvSpPr>
          <p:spPr>
            <a:xfrm>
              <a:off x="978480" y="1403280"/>
              <a:ext cx="3892320" cy="14576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strike="noStrike">
                  <a:solidFill>
                    <a:srgbClr val="000000"/>
                  </a:solidFill>
                  <a:latin typeface="Lora"/>
                  <a:ea typeface="Lora"/>
                  <a:cs typeface="Lora"/>
                  <a:sym typeface="Lora"/>
                </a:rPr>
                <a:t>NAME : ADEROJU</a:t>
              </a:r>
              <a:endParaRPr sz="2400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839"/>
                </a:spcBef>
                <a:spcAft>
                  <a:spcPts val="0"/>
                </a:spcAft>
                <a:buNone/>
              </a:pPr>
              <a:r>
                <a:rPr lang="en-GB" sz="2400" strike="noStrike">
                  <a:solidFill>
                    <a:srgbClr val="000000"/>
                  </a:solidFill>
                  <a:latin typeface="Lora"/>
                  <a:ea typeface="Lora"/>
                  <a:cs typeface="Lora"/>
                  <a:sym typeface="Lora"/>
                </a:rPr>
                <a:t>OMOBOLAJI</a:t>
              </a:r>
              <a:endParaRPr sz="2400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7555680" y="1403280"/>
              <a:ext cx="3892320" cy="14576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strike="noStrike">
                  <a:solidFill>
                    <a:srgbClr val="000000"/>
                  </a:solidFill>
                  <a:latin typeface="Lora"/>
                  <a:ea typeface="Lora"/>
                  <a:cs typeface="Lora"/>
                  <a:sym typeface="Lora"/>
                </a:rPr>
                <a:t>COUNTRY: NIGERIA</a:t>
              </a:r>
              <a:endParaRPr sz="2400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978480" y="3510360"/>
              <a:ext cx="5740560" cy="14576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strike="noStrike">
                  <a:solidFill>
                    <a:srgbClr val="000000"/>
                  </a:solidFill>
                  <a:latin typeface="Lora"/>
                  <a:ea typeface="Lora"/>
                  <a:cs typeface="Lora"/>
                  <a:sym typeface="Lora"/>
                </a:rPr>
                <a:t>EMAIL :</a:t>
              </a:r>
              <a:r>
                <a:rPr lang="en-GB" sz="2400">
                  <a:latin typeface="Lora"/>
                  <a:ea typeface="Lora"/>
                  <a:cs typeface="Lora"/>
                  <a:sym typeface="Lora"/>
                </a:rPr>
                <a:t>aderojuomobolaji</a:t>
              </a:r>
              <a:r>
                <a:rPr lang="en-GB" sz="2400" strike="noStrike">
                  <a:solidFill>
                    <a:srgbClr val="000000"/>
                  </a:solidFill>
                  <a:latin typeface="Lora"/>
                  <a:ea typeface="Lora"/>
                  <a:cs typeface="Lora"/>
                  <a:sym typeface="Lora"/>
                </a:rPr>
                <a:t>@gmail.com</a:t>
              </a:r>
              <a:endParaRPr sz="2400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7555680" y="3510360"/>
              <a:ext cx="3892320" cy="14576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strike="noStrike">
                  <a:solidFill>
                    <a:srgbClr val="000000"/>
                  </a:solidFill>
                  <a:latin typeface="Lora"/>
                  <a:ea typeface="Lora"/>
                  <a:cs typeface="Lora"/>
                  <a:sym typeface="Lora"/>
                </a:rPr>
                <a:t>    PROJECT TIT</a:t>
              </a:r>
              <a:r>
                <a:rPr lang="en-GB" sz="2400">
                  <a:latin typeface="Lora"/>
                  <a:ea typeface="Lora"/>
                  <a:cs typeface="Lora"/>
                  <a:sym typeface="Lora"/>
                </a:rPr>
                <a:t>LE :</a:t>
              </a:r>
              <a:r>
                <a:rPr lang="en-GB" sz="2400" strike="noStrike">
                  <a:solidFill>
                    <a:srgbClr val="000000"/>
                  </a:solidFill>
                  <a:latin typeface="Lora"/>
                  <a:ea typeface="Lora"/>
                  <a:cs typeface="Lora"/>
                  <a:sym typeface="Lora"/>
                </a:rPr>
                <a:t> ATTRITION CONTROL</a:t>
              </a:r>
              <a:endParaRPr sz="2400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/>
          <p:nvPr/>
        </p:nvSpPr>
        <p:spPr>
          <a:xfrm>
            <a:off x="419040" y="324000"/>
            <a:ext cx="11028960" cy="118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 cap="none" strike="noStrike">
                <a:solidFill>
                  <a:srgbClr val="CE181E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PROBLEM STATEMENT </a:t>
            </a:r>
            <a:endParaRPr b="1" sz="3200" strike="noStrike">
              <a:solidFill>
                <a:srgbClr val="CE181E"/>
              </a:solidFill>
            </a:endParaRPr>
          </a:p>
        </p:txBody>
      </p:sp>
      <p:sp>
        <p:nvSpPr>
          <p:cNvPr id="82" name="Google Shape;82;p3"/>
          <p:cNvSpPr txBox="1"/>
          <p:nvPr/>
        </p:nvSpPr>
        <p:spPr>
          <a:xfrm>
            <a:off x="1656000" y="1618920"/>
            <a:ext cx="8496000" cy="4573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600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Employee attrition must be decreased for a firm as it increases the high training cost and the crucial business time of an organisation.</a:t>
            </a:r>
            <a:endParaRPr b="0" sz="1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90"/>
              </a:spcBef>
              <a:spcAft>
                <a:spcPts val="0"/>
              </a:spcAft>
              <a:buNone/>
            </a:pPr>
            <a:r>
              <a:t/>
            </a:r>
            <a:endParaRPr b="0" sz="1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90"/>
              </a:spcBef>
              <a:spcAft>
                <a:spcPts val="0"/>
              </a:spcAft>
              <a:buNone/>
            </a:pPr>
            <a:r>
              <a:rPr b="0" lang="en-GB" sz="1600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data is for company X which is trying to control attrition. There are two sets of data: “Existing employees” and “Employees who have left”. Following attributes are available for every employee:</a:t>
            </a:r>
            <a:endParaRPr b="0" sz="1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90"/>
              </a:spcBef>
              <a:spcAft>
                <a:spcPts val="0"/>
              </a:spcAft>
              <a:buNone/>
            </a:pPr>
            <a:r>
              <a:rPr b="0" lang="en-GB" sz="1600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Satisfaction Level</a:t>
            </a:r>
            <a:endParaRPr b="0" sz="1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90"/>
              </a:spcBef>
              <a:spcAft>
                <a:spcPts val="0"/>
              </a:spcAft>
              <a:buNone/>
            </a:pPr>
            <a:r>
              <a:rPr b="0" lang="en-GB" sz="1600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Last evaluation</a:t>
            </a:r>
            <a:endParaRPr b="0" sz="1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90"/>
              </a:spcBef>
              <a:spcAft>
                <a:spcPts val="0"/>
              </a:spcAft>
              <a:buNone/>
            </a:pPr>
            <a:r>
              <a:rPr b="0" lang="en-GB" sz="1600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Number of projects</a:t>
            </a:r>
            <a:endParaRPr b="0" sz="1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90"/>
              </a:spcBef>
              <a:spcAft>
                <a:spcPts val="0"/>
              </a:spcAft>
              <a:buNone/>
            </a:pPr>
            <a:r>
              <a:rPr b="0" lang="en-GB" sz="1600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Average monthly hours</a:t>
            </a:r>
            <a:endParaRPr b="0" sz="1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90"/>
              </a:spcBef>
              <a:spcAft>
                <a:spcPts val="0"/>
              </a:spcAft>
              <a:buNone/>
            </a:pPr>
            <a:r>
              <a:rPr b="0" lang="en-GB" sz="1600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Time spent at the company</a:t>
            </a:r>
            <a:endParaRPr b="0" sz="1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90"/>
              </a:spcBef>
              <a:spcAft>
                <a:spcPts val="0"/>
              </a:spcAft>
              <a:buNone/>
            </a:pPr>
            <a:r>
              <a:rPr b="0" lang="en-GB" sz="1600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Whether they have had a work accident</a:t>
            </a:r>
            <a:endParaRPr b="0" sz="1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90"/>
              </a:spcBef>
              <a:spcAft>
                <a:spcPts val="0"/>
              </a:spcAft>
              <a:buNone/>
            </a:pPr>
            <a:r>
              <a:rPr b="0" lang="en-GB" sz="1600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Whether they have had a promotion in the last 5 years</a:t>
            </a:r>
            <a:endParaRPr b="0" sz="1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90"/>
              </a:spcBef>
              <a:spcAft>
                <a:spcPts val="0"/>
              </a:spcAft>
              <a:buNone/>
            </a:pPr>
            <a:r>
              <a:rPr b="0" lang="en-GB" sz="1600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Departments (column sales)</a:t>
            </a:r>
            <a:endParaRPr b="0" sz="1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90"/>
              </a:spcBef>
              <a:spcAft>
                <a:spcPts val="0"/>
              </a:spcAft>
              <a:buNone/>
            </a:pPr>
            <a:r>
              <a:rPr b="0" lang="en-GB" sz="1600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Salary</a:t>
            </a:r>
            <a:endParaRPr b="0" sz="1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90"/>
              </a:spcBef>
              <a:spcAft>
                <a:spcPts val="0"/>
              </a:spcAft>
              <a:buNone/>
            </a:pPr>
            <a:r>
              <a:rPr b="0" lang="en-GB" sz="1600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Whether the employee has left</a:t>
            </a:r>
            <a:endParaRPr b="0" sz="1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 txBox="1"/>
          <p:nvPr/>
        </p:nvSpPr>
        <p:spPr>
          <a:xfrm>
            <a:off x="3633120" y="792000"/>
            <a:ext cx="4790880" cy="56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 cap="none" strike="noStrike">
                <a:solidFill>
                  <a:srgbClr val="CE181E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OBJECTIVES	 </a:t>
            </a:r>
            <a:endParaRPr b="1" sz="3200" strike="noStrike"/>
          </a:p>
        </p:txBody>
      </p:sp>
      <p:sp>
        <p:nvSpPr>
          <p:cNvPr id="88" name="Google Shape;88;p4"/>
          <p:cNvSpPr txBox="1"/>
          <p:nvPr/>
        </p:nvSpPr>
        <p:spPr>
          <a:xfrm>
            <a:off x="1008000" y="1944000"/>
            <a:ext cx="8712000" cy="316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600" strike="noStrike">
                <a:latin typeface="Arial"/>
                <a:ea typeface="Arial"/>
                <a:cs typeface="Arial"/>
                <a:sym typeface="Arial"/>
              </a:rPr>
              <a:t>What type of employee is leaving?  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600" strike="noStrike">
                <a:latin typeface="Arial"/>
                <a:ea typeface="Arial"/>
                <a:cs typeface="Arial"/>
                <a:sym typeface="Arial"/>
              </a:rPr>
              <a:t>Determine which employees are prone to leave next.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4"/>
          <p:cNvSpPr txBox="1"/>
          <p:nvPr/>
        </p:nvSpPr>
        <p:spPr>
          <a:xfrm>
            <a:off x="3024000" y="2664000"/>
            <a:ext cx="5832000" cy="564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 cap="none" strike="noStrike">
                <a:solidFill>
                  <a:srgbClr val="CE181E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SOLUTION METHODOLOGY</a:t>
            </a:r>
            <a:endParaRPr b="1" sz="3200" strike="noStrike"/>
          </a:p>
        </p:txBody>
      </p:sp>
      <p:sp>
        <p:nvSpPr>
          <p:cNvPr id="90" name="Google Shape;90;p4"/>
          <p:cNvSpPr txBox="1"/>
          <p:nvPr/>
        </p:nvSpPr>
        <p:spPr>
          <a:xfrm>
            <a:off x="792000" y="3649320"/>
            <a:ext cx="10800000" cy="2347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600" strike="noStrik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600"/>
              <a:t>M</a:t>
            </a:r>
            <a:r>
              <a:rPr b="0" lang="en-GB" sz="1600" strike="noStrike">
                <a:latin typeface="Arial"/>
                <a:ea typeface="Arial"/>
                <a:cs typeface="Arial"/>
                <a:sym typeface="Arial"/>
              </a:rPr>
              <a:t>erg</a:t>
            </a:r>
            <a:r>
              <a:rPr lang="en-GB" sz="1600"/>
              <a:t>ing</a:t>
            </a:r>
            <a:r>
              <a:rPr b="0" lang="en-GB" sz="1600" strike="noStrike">
                <a:latin typeface="Arial"/>
                <a:ea typeface="Arial"/>
                <a:cs typeface="Arial"/>
                <a:sym typeface="Arial"/>
              </a:rPr>
              <a:t> up the two data set (Employees existing and Employees left)  by adding an Attrition stat</a:t>
            </a:r>
            <a:r>
              <a:rPr lang="en-GB" sz="1600"/>
              <a:t>u</a:t>
            </a:r>
            <a:r>
              <a:rPr b="0" lang="en-GB" sz="1600" strike="noStrike">
                <a:latin typeface="Arial"/>
                <a:ea typeface="Arial"/>
                <a:cs typeface="Arial"/>
                <a:sym typeface="Arial"/>
              </a:rPr>
              <a:t>s to the dataset with                         values yes or no.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600" strike="noStrik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600"/>
              <a:t>C</a:t>
            </a:r>
            <a:r>
              <a:rPr b="0" lang="en-GB" sz="1600" strike="noStrike">
                <a:latin typeface="Arial"/>
                <a:ea typeface="Arial"/>
                <a:cs typeface="Arial"/>
                <a:sym typeface="Arial"/>
              </a:rPr>
              <a:t>onvert</a:t>
            </a:r>
            <a:r>
              <a:rPr lang="en-GB" sz="1600"/>
              <a:t>ing</a:t>
            </a:r>
            <a:r>
              <a:rPr b="0" lang="en-GB" sz="1600" strike="noStrike">
                <a:latin typeface="Arial"/>
                <a:ea typeface="Arial"/>
                <a:cs typeface="Arial"/>
                <a:sym typeface="Arial"/>
              </a:rPr>
              <a:t> string </a:t>
            </a:r>
            <a:r>
              <a:rPr lang="en-GB" sz="1600"/>
              <a:t>data types</a:t>
            </a:r>
            <a:r>
              <a:rPr b="0" lang="en-GB" sz="1600" strike="noStrike">
                <a:latin typeface="Arial"/>
                <a:ea typeface="Arial"/>
                <a:cs typeface="Arial"/>
                <a:sym typeface="Arial"/>
              </a:rPr>
              <a:t> to numeric so the system would understand my </a:t>
            </a:r>
            <a:r>
              <a:rPr lang="en-GB" sz="1600"/>
              <a:t>dataset</a:t>
            </a:r>
            <a:r>
              <a:rPr b="0" lang="en-GB" sz="1600" strike="noStrike">
                <a:latin typeface="Arial"/>
                <a:ea typeface="Arial"/>
                <a:cs typeface="Arial"/>
                <a:sym typeface="Arial"/>
              </a:rPr>
              <a:t>.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B</a:t>
            </a:r>
            <a:r>
              <a:rPr b="0" lang="en-GB" sz="1600" strike="noStrike">
                <a:latin typeface="Arial"/>
                <a:ea typeface="Arial"/>
                <a:cs typeface="Arial"/>
                <a:sym typeface="Arial"/>
              </a:rPr>
              <a:t>uilt a model that will perfectly work to predict the attrition of employees for the company using </a:t>
            </a:r>
            <a:r>
              <a:rPr lang="en-GB" sz="1600"/>
              <a:t>DecisionTreeRegressor</a:t>
            </a:r>
            <a:r>
              <a:rPr b="0" lang="en-GB" sz="1600" strike="noStrike">
                <a:latin typeface="Arial"/>
                <a:ea typeface="Arial"/>
                <a:cs typeface="Arial"/>
                <a:sym typeface="Arial"/>
              </a:rPr>
              <a:t> and Logical Regression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600" strike="noStrike">
                <a:latin typeface="Arial"/>
                <a:ea typeface="Arial"/>
                <a:cs typeface="Arial"/>
                <a:sym typeface="Arial"/>
              </a:rPr>
              <a:t>The dataset consist of 14999 rows of 11 columns 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"/>
          <p:cNvSpPr txBox="1"/>
          <p:nvPr/>
        </p:nvSpPr>
        <p:spPr>
          <a:xfrm>
            <a:off x="2520000" y="689400"/>
            <a:ext cx="8496000" cy="1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 cap="none" strike="noStrike">
                <a:solidFill>
                  <a:srgbClr val="CE181E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VISUALIZATION METHODOLOGY</a:t>
            </a:r>
            <a:endParaRPr b="1" sz="3200" strike="noStrike"/>
          </a:p>
        </p:txBody>
      </p:sp>
      <p:pic>
        <p:nvPicPr>
          <p:cNvPr id="96" name="Google Shape;9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4000" y="2189520"/>
            <a:ext cx="5173560" cy="4362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45400" y="2376000"/>
            <a:ext cx="5862600" cy="43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5"/>
          <p:cNvSpPr txBox="1"/>
          <p:nvPr/>
        </p:nvSpPr>
        <p:spPr>
          <a:xfrm>
            <a:off x="1224000" y="1843200"/>
            <a:ext cx="403200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strike="noStrike">
                <a:solidFill>
                  <a:srgbClr val="CE181E"/>
                </a:solidFill>
              </a:rPr>
              <a:t>ATTRITION BY SALARY</a:t>
            </a:r>
            <a:endParaRPr b="1" sz="1800" strike="noStrike">
              <a:solidFill>
                <a:srgbClr val="CE181E"/>
              </a:solidFill>
            </a:endParaRPr>
          </a:p>
        </p:txBody>
      </p:sp>
      <p:sp>
        <p:nvSpPr>
          <p:cNvPr id="99" name="Google Shape;99;p5"/>
          <p:cNvSpPr txBox="1"/>
          <p:nvPr/>
        </p:nvSpPr>
        <p:spPr>
          <a:xfrm>
            <a:off x="7021800" y="1800000"/>
            <a:ext cx="4354200" cy="602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strike="noStrike">
                <a:solidFill>
                  <a:srgbClr val="CE181E"/>
                </a:solidFill>
              </a:rPr>
              <a:t>ATTRITION BY PROMOTION</a:t>
            </a:r>
            <a:endParaRPr b="1" sz="1800" strike="noStrik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"/>
          <p:cNvSpPr txBox="1"/>
          <p:nvPr/>
        </p:nvSpPr>
        <p:spPr>
          <a:xfrm>
            <a:off x="2520000" y="689400"/>
            <a:ext cx="8496000" cy="1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 cap="none" strike="noStrike">
                <a:solidFill>
                  <a:srgbClr val="CE181E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VISUALIZATION METHODOLOGY</a:t>
            </a:r>
            <a:endParaRPr b="1" sz="3200" strike="noStrike"/>
          </a:p>
        </p:txBody>
      </p:sp>
      <p:pic>
        <p:nvPicPr>
          <p:cNvPr id="105" name="Google Shape;10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4000" y="2189520"/>
            <a:ext cx="5173560" cy="4362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45400" y="2232000"/>
            <a:ext cx="6058080" cy="446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6"/>
          <p:cNvSpPr txBox="1"/>
          <p:nvPr/>
        </p:nvSpPr>
        <p:spPr>
          <a:xfrm>
            <a:off x="1224000" y="1843200"/>
            <a:ext cx="403200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strike="noStrike">
                <a:solidFill>
                  <a:srgbClr val="CE181E"/>
                </a:solidFill>
              </a:rPr>
              <a:t>ATTRITION BY WORK ACCIDENT</a:t>
            </a:r>
            <a:endParaRPr b="1" sz="1800" strike="noStrike">
              <a:solidFill>
                <a:srgbClr val="CE181E"/>
              </a:solidFill>
            </a:endParaRPr>
          </a:p>
        </p:txBody>
      </p:sp>
      <p:sp>
        <p:nvSpPr>
          <p:cNvPr id="108" name="Google Shape;108;p6"/>
          <p:cNvSpPr txBox="1"/>
          <p:nvPr/>
        </p:nvSpPr>
        <p:spPr>
          <a:xfrm>
            <a:off x="7021800" y="1800000"/>
            <a:ext cx="4354200" cy="602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strike="noStrike">
                <a:solidFill>
                  <a:srgbClr val="CE181E"/>
                </a:solidFill>
              </a:rPr>
              <a:t>ATTRITION BY DEPARTMENT</a:t>
            </a:r>
            <a:endParaRPr b="1" sz="1800" strike="noStrik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"/>
          <p:cNvSpPr txBox="1"/>
          <p:nvPr/>
        </p:nvSpPr>
        <p:spPr>
          <a:xfrm>
            <a:off x="2520000" y="689400"/>
            <a:ext cx="8496000" cy="1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 cap="none" strike="noStrike">
                <a:solidFill>
                  <a:srgbClr val="CE181E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VISUALIZATION METHODOLOGY</a:t>
            </a:r>
            <a:endParaRPr b="1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7"/>
          <p:cNvSpPr txBox="1"/>
          <p:nvPr/>
        </p:nvSpPr>
        <p:spPr>
          <a:xfrm>
            <a:off x="504000" y="3240000"/>
            <a:ext cx="4032000" cy="1001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 strike="noStrike">
                <a:solidFill>
                  <a:srgbClr val="CE181E"/>
                </a:solidFill>
                <a:latin typeface="Arial"/>
                <a:ea typeface="Arial"/>
                <a:cs typeface="Arial"/>
                <a:sym typeface="Arial"/>
              </a:rPr>
              <a:t>ATTRITION BY TIME SPENT</a:t>
            </a:r>
            <a:endParaRPr b="1" sz="3200" strike="noStrike">
              <a:solidFill>
                <a:srgbClr val="CE181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7"/>
          <p:cNvPicPr preferRelativeResize="0"/>
          <p:nvPr/>
        </p:nvPicPr>
        <p:blipFill rotWithShape="1">
          <a:blip r:embed="rId3">
            <a:alphaModFix/>
          </a:blip>
          <a:srcRect b="26226" l="992" r="3002" t="22522"/>
          <a:stretch/>
        </p:blipFill>
        <p:spPr>
          <a:xfrm>
            <a:off x="5184000" y="1368000"/>
            <a:ext cx="6912000" cy="5327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"/>
          <p:cNvSpPr txBox="1"/>
          <p:nvPr/>
        </p:nvSpPr>
        <p:spPr>
          <a:xfrm>
            <a:off x="2520000" y="689400"/>
            <a:ext cx="8496000" cy="1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 cap="none" strike="noStrike">
                <a:solidFill>
                  <a:srgbClr val="CE181E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VISUALIZATION METHODOLOGY</a:t>
            </a:r>
            <a:endParaRPr b="1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8"/>
          <p:cNvSpPr txBox="1"/>
          <p:nvPr/>
        </p:nvSpPr>
        <p:spPr>
          <a:xfrm>
            <a:off x="504000" y="3240000"/>
            <a:ext cx="4032000" cy="1001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 strike="noStrike">
                <a:solidFill>
                  <a:srgbClr val="CE181E"/>
                </a:solidFill>
                <a:latin typeface="Arial"/>
                <a:ea typeface="Arial"/>
                <a:cs typeface="Arial"/>
                <a:sym typeface="Arial"/>
              </a:rPr>
              <a:t>ATTRITION BY NO OF PROJECT</a:t>
            </a:r>
            <a:endParaRPr b="1" sz="3200" strike="noStrike">
              <a:solidFill>
                <a:srgbClr val="CE181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8"/>
          <p:cNvPicPr preferRelativeResize="0"/>
          <p:nvPr/>
        </p:nvPicPr>
        <p:blipFill rotWithShape="1">
          <a:blip r:embed="rId3">
            <a:alphaModFix/>
          </a:blip>
          <a:srcRect b="26226" l="992" r="3002" t="22522"/>
          <a:stretch/>
        </p:blipFill>
        <p:spPr>
          <a:xfrm>
            <a:off x="5184000" y="1368000"/>
            <a:ext cx="6912000" cy="5327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"/>
          <p:cNvSpPr txBox="1"/>
          <p:nvPr/>
        </p:nvSpPr>
        <p:spPr>
          <a:xfrm>
            <a:off x="2520000" y="689400"/>
            <a:ext cx="8496000" cy="1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 cap="none" strike="noStrike">
                <a:solidFill>
                  <a:srgbClr val="CE181E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VISUALIZATION METHODOLOGY</a:t>
            </a:r>
            <a:endParaRPr b="1" sz="3200" strike="noStrike"/>
          </a:p>
        </p:txBody>
      </p:sp>
      <p:pic>
        <p:nvPicPr>
          <p:cNvPr id="128" name="Google Shape;12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4000" y="2189520"/>
            <a:ext cx="5173560" cy="4362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45400" y="2232000"/>
            <a:ext cx="6058080" cy="446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9"/>
          <p:cNvSpPr txBox="1"/>
          <p:nvPr/>
        </p:nvSpPr>
        <p:spPr>
          <a:xfrm>
            <a:off x="1152000" y="1573560"/>
            <a:ext cx="4032000" cy="61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strike="noStrike">
                <a:solidFill>
                  <a:srgbClr val="CE181E"/>
                </a:solidFill>
                <a:latin typeface="Arial"/>
                <a:ea typeface="Arial"/>
                <a:cs typeface="Arial"/>
                <a:sym typeface="Arial"/>
              </a:rPr>
              <a:t>ATTRITION BY SATISFACTION OF NON EXISTING WORKERS</a:t>
            </a:r>
            <a:endParaRPr b="1" sz="1800" strike="noStrike">
              <a:solidFill>
                <a:srgbClr val="CE181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9"/>
          <p:cNvSpPr txBox="1"/>
          <p:nvPr/>
        </p:nvSpPr>
        <p:spPr>
          <a:xfrm>
            <a:off x="6949800" y="1512000"/>
            <a:ext cx="4354200" cy="602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strike="noStrike">
                <a:solidFill>
                  <a:srgbClr val="CE181E"/>
                </a:solidFill>
                <a:latin typeface="Arial"/>
                <a:ea typeface="Arial"/>
                <a:cs typeface="Arial"/>
                <a:sym typeface="Arial"/>
              </a:rPr>
              <a:t>ATTRITION BY SATISFACTION OF EXISTING WORKERS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2020-01-02T22:29:27Z</dcterms:created>
  <dc:creator>alenkhe deborah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16</vt:i4>
  </property>
</Properties>
</file>