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61" r:id="rId4"/>
    <p:sldId id="264" r:id="rId5"/>
    <p:sldId id="266" r:id="rId6"/>
    <p:sldId id="267" r:id="rId7"/>
    <p:sldId id="268" r:id="rId8"/>
    <p:sldId id="270"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345"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0" name="Rectangle 9"/>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fld>
            <a:endParaRPr lang="en-US" dirty="0"/>
          </a:p>
        </p:txBody>
      </p:sp>
      <p:sp>
        <p:nvSpPr>
          <p:cNvPr id="12" name="Rectangle 11"/>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anose="02020404030301010803"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20" y="10"/>
            <a:ext cx="12191980" cy="6857990"/>
          </a:xfrm>
          <a:prstGeom prst="rect">
            <a:avLst/>
          </a:prstGeom>
        </p:spPr>
      </p:pic>
      <p:sp>
        <p:nvSpPr>
          <p:cNvPr id="82" name="Rectangle 81"/>
          <p:cNvSpPr>
            <a:spLocks noGrp="1" noRot="1" noChangeAspect="1" noMove="1" noResize="1" noEditPoints="1" noAdjustHandles="1" noChangeArrowheads="1" noChangeShapeType="1" noTextEdit="1"/>
          </p:cNvSpPr>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p:cNvSpPr>
            <a:spLocks noGrp="1" noRot="1" noChangeAspect="1" noMove="1" noResize="1" noEditPoints="1" noAdjustHandles="1" noChangeArrowheads="1" noChangeShapeType="1" noTextEdit="1"/>
          </p:cNvSpPr>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6033793" y="1975104"/>
            <a:ext cx="4775075" cy="2694550"/>
          </a:xfrm>
        </p:spPr>
        <p:txBody>
          <a:bodyPr>
            <a:normAutofit fontScale="90000"/>
          </a:bodyPr>
          <a:lstStyle/>
          <a:p>
            <a:br>
              <a:rPr lang="en-US" sz="4400" dirty="0">
                <a:solidFill>
                  <a:schemeClr val="tx1"/>
                </a:solidFill>
                <a:latin typeface="Georgia" panose="02040502050405020303" pitchFamily="18" charset="0"/>
              </a:rPr>
            </a:br>
            <a:r>
              <a:rPr lang="en-US" sz="4400" dirty="0">
                <a:solidFill>
                  <a:schemeClr val="tx1"/>
                </a:solidFill>
                <a:latin typeface="Georgia" panose="02040502050405020303" pitchFamily="18" charset="0"/>
              </a:rPr>
              <a:t>DETECTION OF STRESS IN HUMANS FROM VOICE</a:t>
            </a:r>
            <a:endParaRPr lang="en-US" sz="4400" dirty="0">
              <a:solidFill>
                <a:schemeClr val="tx1"/>
              </a:solidFill>
              <a:latin typeface="Georgia" panose="02040502050405020303" pitchFamily="18" charset="0"/>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0268" y="1898934"/>
            <a:ext cx="10058400" cy="3849624"/>
          </a:xfrm>
        </p:spPr>
        <p:txBody>
          <a:bodyPr>
            <a:noAutofit/>
          </a:bodyPr>
          <a:lstStyle/>
          <a:p>
            <a:pPr marL="0" indent="0" algn="just">
              <a:buNone/>
            </a:pPr>
            <a:r>
              <a:rPr lang="en-US" sz="4000" dirty="0">
                <a:gradFill>
                  <a:gsLst>
                    <a:gs pos="0">
                      <a:srgbClr val="E30000"/>
                    </a:gs>
                    <a:gs pos="100000">
                      <a:srgbClr val="760303"/>
                    </a:gs>
                  </a:gsLst>
                  <a:lin scaled="0"/>
                </a:gradFill>
                <a:latin typeface="Georgia" panose="02040502050405020303" pitchFamily="18" charset="0"/>
                <a:cs typeface="Times New Roman" panose="02020603050405020304" pitchFamily="18" charset="0"/>
              </a:rPr>
              <a:t>CONCLUSION:</a:t>
            </a:r>
            <a:endParaRPr lang="en-US" sz="4000" dirty="0">
              <a:gradFill>
                <a:gsLst>
                  <a:gs pos="0">
                    <a:srgbClr val="E30000"/>
                  </a:gs>
                  <a:gs pos="100000">
                    <a:srgbClr val="760303"/>
                  </a:gs>
                </a:gsLst>
                <a:lin scaled="0"/>
              </a:gradFill>
              <a:latin typeface="Georgia" panose="02040502050405020303" pitchFamily="18" charset="0"/>
              <a:cs typeface="Times New Roman" panose="02020603050405020304" pitchFamily="18" charset="0"/>
            </a:endParaRPr>
          </a:p>
          <a:p>
            <a:pPr marL="0" indent="0" algn="just">
              <a:buNone/>
            </a:pPr>
            <a:r>
              <a:rPr lang="en-US" sz="2400" b="0" i="0" dirty="0">
                <a:solidFill>
                  <a:srgbClr val="222222"/>
                </a:solidFill>
                <a:effectLst/>
                <a:latin typeface="Times New Roman" panose="02020603050405020304" pitchFamily="18" charset="0"/>
                <a:cs typeface="Times New Roman" panose="02020603050405020304" pitchFamily="18" charset="0"/>
              </a:rPr>
              <a:t>	To detect the stressed state using only speech signals, we used audio data through a multi-step process and established stress-detection models using deep learning frameworks using an CNN structure. </a:t>
            </a:r>
            <a:r>
              <a:rPr lang="en-IN"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66800" y="763480"/>
            <a:ext cx="10058400" cy="5189264"/>
          </a:xfrm>
        </p:spPr>
        <p:txBody>
          <a:bodyPr>
            <a:normAutofit/>
          </a:bodyPr>
          <a:lstStyle/>
          <a:p>
            <a:pPr marL="0" indent="0">
              <a:lnSpc>
                <a:spcPct val="100000"/>
              </a:lnSpc>
              <a:buNone/>
            </a:pPr>
            <a:r>
              <a:rPr lang="en-US" sz="18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PARTICIPANTS:</a:t>
            </a:r>
            <a:endParaRPr lang="en-US" sz="18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MUKESH.K    </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SUBHASREE.B</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ROKHINI.V</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VAISHANAVADEVI.B</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IN" sz="18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INSTITUITION:</a:t>
            </a:r>
            <a:endParaRPr lang="en-IN" sz="18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endParaRPr>
          </a:p>
          <a:p>
            <a:pPr marL="0" indent="0">
              <a:lnSpc>
                <a:spcPct val="100000"/>
              </a:lnSpc>
              <a:buNone/>
            </a:pPr>
            <a:r>
              <a:rPr lang="en-IN" sz="1800" dirty="0">
                <a:latin typeface="Times New Roman" panose="02020603050405020304" pitchFamily="18" charset="0"/>
                <a:cs typeface="Times New Roman" panose="02020603050405020304" pitchFamily="18" charset="0"/>
              </a:rPr>
              <a:t>Puducherry Technological University(PTU)</a:t>
            </a:r>
            <a:endParaRPr lang="en-IN" sz="1800" dirty="0">
              <a:latin typeface="Times New Roman" panose="02020603050405020304" pitchFamily="18" charset="0"/>
              <a:cs typeface="Times New Roman" panose="02020603050405020304" pitchFamily="18" charset="0"/>
            </a:endParaRPr>
          </a:p>
          <a:p>
            <a:pPr marL="0" indent="0">
              <a:lnSpc>
                <a:spcPct val="100000"/>
              </a:lnSpc>
              <a:buNone/>
            </a:pPr>
            <a:r>
              <a:rPr lang="en-IN" sz="18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MENTOR:</a:t>
            </a:r>
            <a:endParaRPr lang="en-IN" sz="18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endParaRPr>
          </a:p>
          <a:p>
            <a:pPr marL="0" indent="0">
              <a:lnSpc>
                <a:spcPct val="100000"/>
              </a:lnSpc>
              <a:buNone/>
            </a:pPr>
            <a:r>
              <a:rPr lang="en-IN" sz="1800" dirty="0">
                <a:latin typeface="Times New Roman" panose="02020603050405020304" pitchFamily="18" charset="0"/>
                <a:cs typeface="Times New Roman" panose="02020603050405020304" pitchFamily="18" charset="0"/>
              </a:rPr>
              <a:t> Dr .JAYANTHI.K</a:t>
            </a:r>
            <a:endParaRPr lang="en-IN" sz="1800" dirty="0">
              <a:latin typeface="Times New Roman" panose="02020603050405020304" pitchFamily="18" charset="0"/>
              <a:cs typeface="Times New Roman" panose="02020603050405020304" pitchFamily="18" charset="0"/>
            </a:endParaRPr>
          </a:p>
          <a:p>
            <a:pPr marL="0" indent="0">
              <a:lnSpc>
                <a:spcPct val="100000"/>
              </a:lnSpc>
              <a:buNone/>
            </a:pPr>
            <a:r>
              <a:rPr lang="en-IN" sz="1800" dirty="0">
                <a:latin typeface="Times New Roman" panose="02020603050405020304" pitchFamily="18" charset="0"/>
                <a:cs typeface="Times New Roman" panose="02020603050405020304" pitchFamily="18" charset="0"/>
              </a:rPr>
              <a:t> Professor,</a:t>
            </a:r>
            <a:endParaRPr lang="en-IN" sz="1800" dirty="0">
              <a:latin typeface="Times New Roman" panose="02020603050405020304" pitchFamily="18" charset="0"/>
              <a:cs typeface="Times New Roman" panose="02020603050405020304" pitchFamily="18" charset="0"/>
            </a:endParaRPr>
          </a:p>
          <a:p>
            <a:pPr marL="0" indent="0">
              <a:lnSpc>
                <a:spcPct val="100000"/>
              </a:lnSpc>
              <a:buNone/>
            </a:pPr>
            <a:r>
              <a:rPr lang="en-IN" sz="1800" dirty="0">
                <a:latin typeface="Times New Roman" panose="02020603050405020304" pitchFamily="18" charset="0"/>
                <a:cs typeface="Times New Roman" panose="02020603050405020304" pitchFamily="18" charset="0"/>
              </a:rPr>
              <a:t> Dept of ECE,PTU.</a:t>
            </a:r>
            <a:endParaRPr lang="en-IN" sz="1800" dirty="0">
              <a:latin typeface="Times New Roman" panose="02020603050405020304" pitchFamily="18" charset="0"/>
              <a:cs typeface="Times New Roman" panose="02020603050405020304" pitchFamily="18" charset="0"/>
            </a:endParaRP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a:p>
            <a:pPr marL="0" indent="0">
              <a:lnSpc>
                <a:spcPct val="100000"/>
              </a:lnSpc>
              <a:buNone/>
            </a:pPr>
            <a:r>
              <a:rPr lang="en-IN" sz="1800" b="1" dirty="0">
                <a:latin typeface="Times New Roman" panose="02020603050405020304" pitchFamily="18" charset="0"/>
                <a:cs typeface="Times New Roman" panose="02020603050405020304" pitchFamily="18" charset="0"/>
              </a:rPr>
              <a:t>CONTACT NO</a:t>
            </a:r>
            <a:r>
              <a:rPr lang="en-IN" sz="1800" dirty="0">
                <a:latin typeface="Times New Roman" panose="02020603050405020304" pitchFamily="18" charset="0"/>
                <a:cs typeface="Times New Roman" panose="02020603050405020304" pitchFamily="18" charset="0"/>
              </a:rPr>
              <a:t>:6383740268,6380655400.</a:t>
            </a:r>
            <a:endParaRPr lang="en-IN" sz="1800" dirty="0">
              <a:latin typeface="Times New Roman" panose="02020603050405020304" pitchFamily="18" charset="0"/>
              <a:cs typeface="Times New Roman" panose="02020603050405020304" pitchFamily="18" charset="0"/>
            </a:endParaRP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rgbClr val="E30000"/>
                    </a:gs>
                    <a:gs pos="100000">
                      <a:srgbClr val="760303"/>
                    </a:gs>
                  </a:gsLst>
                  <a:lin scaled="0"/>
                </a:gradFill>
                <a:latin typeface="Georgia" panose="02040502050405020303" pitchFamily="18" charset="0"/>
              </a:rPr>
              <a:t>PROBLEM  STATEMENT</a:t>
            </a:r>
            <a:endParaRPr lang="en-US" dirty="0">
              <a:gradFill>
                <a:gsLst>
                  <a:gs pos="0">
                    <a:srgbClr val="E30000"/>
                  </a:gs>
                  <a:gs pos="100000">
                    <a:srgbClr val="760303"/>
                  </a:gs>
                </a:gsLst>
                <a:lin scaled="0"/>
              </a:gradFill>
              <a:latin typeface="Georgia" panose="02040502050405020303" pitchFamily="18" charset="0"/>
            </a:endParaRPr>
          </a:p>
        </p:txBody>
      </p:sp>
      <p:sp>
        <p:nvSpPr>
          <p:cNvPr id="3" name="Content Placeholder 2"/>
          <p:cNvSpPr>
            <a:spLocks noGrp="1"/>
          </p:cNvSpPr>
          <p:nvPr>
            <p:ph idx="1"/>
          </p:nvPr>
        </p:nvSpPr>
        <p:spPr>
          <a:xfrm>
            <a:off x="1066800" y="2014194"/>
            <a:ext cx="10058400" cy="3849624"/>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In medical context Stress is a physical, mental or emotional factor that causes bodily or mental tension. Due to stress level humans may suffer from mental, physical illness and discomfort. Unattended stress may cause serious depression which leads to instability, bipolar disorder and suicidal intentions. Stress can be identified using Electrodermal activity sensor (EDA), Respiratory sensor, Holster unit, Electroencephalogram (EEG), Electrocardiogram (ECG), Speech Identifying stress using speech is less complicated and low cost, as separate sensors are not required. The speech features like MFCC (</a:t>
            </a:r>
            <a:r>
              <a:rPr lang="en-US" sz="1800" dirty="0" err="1">
                <a:latin typeface="Times New Roman" panose="02020603050405020304" pitchFamily="18" charset="0"/>
                <a:cs typeface="Times New Roman" panose="02020603050405020304" pitchFamily="18" charset="0"/>
              </a:rPr>
              <a:t>mel</a:t>
            </a:r>
            <a:r>
              <a:rPr lang="en-US" sz="1800" dirty="0">
                <a:latin typeface="Times New Roman" panose="02020603050405020304" pitchFamily="18" charset="0"/>
                <a:cs typeface="Times New Roman" panose="02020603050405020304" pitchFamily="18" charset="0"/>
              </a:rPr>
              <a:t>-frequency cepstral coefficients), TEO (</a:t>
            </a:r>
            <a:r>
              <a:rPr lang="en-US" sz="1800" dirty="0" err="1">
                <a:latin typeface="Times New Roman" panose="02020603050405020304" pitchFamily="18" charset="0"/>
                <a:cs typeface="Times New Roman" panose="02020603050405020304" pitchFamily="18" charset="0"/>
              </a:rPr>
              <a:t>Teager</a:t>
            </a:r>
            <a:r>
              <a:rPr lang="en-US" sz="1800" dirty="0">
                <a:latin typeface="Times New Roman" panose="02020603050405020304" pitchFamily="18" charset="0"/>
                <a:cs typeface="Times New Roman" panose="02020603050405020304" pitchFamily="18" charset="0"/>
              </a:rPr>
              <a:t> energy operator), TEO-CB, TEO-PWP can be used for detection of stress. Developing a model for identifying stress levels by choosing best speech features and classification model for any publicly available data corpus will help us with automatic detection and classification of stress in humans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rgbClr val="E30000"/>
                    </a:gs>
                    <a:gs pos="100000">
                      <a:srgbClr val="760303"/>
                    </a:gs>
                  </a:gsLst>
                  <a:lin scaled="0"/>
                </a:gradFill>
                <a:latin typeface="Georgia" panose="02040502050405020303" pitchFamily="18" charset="0"/>
              </a:rPr>
              <a:t>MOTIVATION</a:t>
            </a:r>
            <a:endParaRPr lang="en-US" dirty="0">
              <a:gradFill>
                <a:gsLst>
                  <a:gs pos="0">
                    <a:srgbClr val="E30000"/>
                  </a:gs>
                  <a:gs pos="100000">
                    <a:srgbClr val="760303"/>
                  </a:gs>
                </a:gsLst>
                <a:lin scaled="0"/>
              </a:gradFill>
              <a:latin typeface="Georgia" panose="02040502050405020303" pitchFamily="18" charset="0"/>
            </a:endParaRPr>
          </a:p>
        </p:txBody>
      </p:sp>
      <p:sp>
        <p:nvSpPr>
          <p:cNvPr id="3" name="Content Placeholder 2"/>
          <p:cNvSpPr>
            <a:spLocks noGrp="1"/>
          </p:cNvSpPr>
          <p:nvPr>
            <p:ph idx="1"/>
          </p:nvPr>
        </p:nvSpPr>
        <p:spPr/>
        <p:txBody>
          <a:bodyPr>
            <a:normAutofit fontScale="90000"/>
          </a:bodyPr>
          <a:lstStyle/>
          <a:p>
            <a:pPr algn="just">
              <a:buFont typeface="Wingdings" panose="05000000000000000000" charset="0"/>
              <a:buChar char="§"/>
            </a:pPr>
            <a:endParaRPr lang="en-US" sz="1800" b="0" i="0" dirty="0">
              <a:solidFill>
                <a:srgbClr val="222222"/>
              </a:solidFill>
              <a:effectLst/>
              <a:latin typeface="Times New Roman" panose="02020603050405020304" pitchFamily="18" charset="0"/>
              <a:cs typeface="Times New Roman" panose="02020603050405020304" pitchFamily="18" charset="0"/>
            </a:endParaRPr>
          </a:p>
          <a:p>
            <a:pPr algn="just">
              <a:buFont typeface="Wingdings" panose="05000000000000000000" charset="0"/>
              <a:buChar char="§"/>
            </a:pPr>
            <a:r>
              <a:rPr lang="en-US" sz="1800" dirty="0">
                <a:solidFill>
                  <a:srgbClr val="222222"/>
                </a:solidFill>
                <a:latin typeface="Times New Roman" panose="02020603050405020304" pitchFamily="18" charset="0"/>
                <a:cs typeface="Times New Roman" panose="02020603050405020304" pitchFamily="18" charset="0"/>
                <a:sym typeface="+mn-ea"/>
              </a:rPr>
              <a:t> </a:t>
            </a:r>
            <a:r>
              <a:rPr lang="en-US" sz="2000" dirty="0">
                <a:solidFill>
                  <a:srgbClr val="222222"/>
                </a:solidFill>
                <a:latin typeface="Times New Roman" panose="02020603050405020304" pitchFamily="18" charset="0"/>
                <a:cs typeface="Times New Roman" panose="02020603050405020304" pitchFamily="18" charset="0"/>
                <a:sym typeface="+mn-ea"/>
              </a:rPr>
              <a:t>To reduce the suicidal rates among teenagers by early prediction of mental stress </a:t>
            </a:r>
            <a:endParaRPr lang="en-US" sz="2000" dirty="0">
              <a:solidFill>
                <a:srgbClr val="222222"/>
              </a:solidFill>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
            </a:pPr>
            <a:r>
              <a:rPr lang="en-US" sz="2000" dirty="0">
                <a:solidFill>
                  <a:srgbClr val="222222"/>
                </a:solidFill>
                <a:latin typeface="Times New Roman" panose="02020603050405020304" pitchFamily="18" charset="0"/>
                <a:cs typeface="Times New Roman" panose="02020603050405020304" pitchFamily="18" charset="0"/>
                <a:sym typeface="+mn-ea"/>
              </a:rPr>
              <a:t> To reduce the crime rates by identifying fake emotions.</a:t>
            </a:r>
            <a:endParaRPr lang="en-US" sz="2000" dirty="0">
              <a:solidFill>
                <a:srgbClr val="222222"/>
              </a:solidFill>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
            </a:pPr>
            <a:r>
              <a:rPr lang="en-US" sz="2000" dirty="0">
                <a:solidFill>
                  <a:srgbClr val="222222"/>
                </a:solidFill>
                <a:effectLst/>
                <a:latin typeface="Times New Roman" panose="02020603050405020304" pitchFamily="18" charset="0"/>
                <a:cs typeface="Times New Roman" panose="02020603050405020304" pitchFamily="18" charset="0"/>
                <a:sym typeface="+mn-ea"/>
              </a:rPr>
              <a:t>With increasing demands for communication between humans and intelligent systems, automatic stress detection is becoming an interesting research topic.</a:t>
            </a:r>
            <a:endParaRPr lang="en-US" sz="2000" dirty="0">
              <a:solidFill>
                <a:srgbClr val="222222"/>
              </a:solidFill>
              <a:latin typeface="Times New Roman" panose="02020603050405020304" pitchFamily="18" charset="0"/>
              <a:cs typeface="Times New Roman" panose="02020603050405020304" pitchFamily="18" charset="0"/>
            </a:endParaRPr>
          </a:p>
          <a:p>
            <a:pPr algn="just">
              <a:buNone/>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r>
              <a:rPr lang="en-US" sz="1800" b="0" i="0" dirty="0">
                <a:solidFill>
                  <a:srgbClr val="222222"/>
                </a:solidFill>
                <a:effectLst/>
                <a:latin typeface="Times New Roman" panose="02020603050405020304" pitchFamily="18" charset="0"/>
                <a:cs typeface="Times New Roman" panose="02020603050405020304" pitchFamily="18" charset="0"/>
              </a:rPr>
              <a:t>Stress can be reliably detected by measuring the level of specific hormones (e.g., cortisol), but this is not a convenient method for the detection of stress in human- machine interactions. The proposed algorithm first extracts Mel-filter bank coefficients using pre-processed speech data and then predicts the status of stress output using a binary decision criterion (i.e., stressed or unstressed) using CNN (Convolutional Neural Network) and dense fully connected layer networks.</a:t>
            </a:r>
            <a:endParaRPr lang="en-US" sz="1800" b="0"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endParaRPr lang="en-US" sz="1800" b="0"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rgbClr val="E30000"/>
                    </a:gs>
                    <a:gs pos="100000">
                      <a:srgbClr val="760303"/>
                    </a:gs>
                  </a:gsLst>
                  <a:lin scaled="0"/>
                </a:gradFill>
                <a:latin typeface="Georgia" panose="02040502050405020303" pitchFamily="18" charset="0"/>
              </a:rPr>
              <a:t>OBJECTIVE</a:t>
            </a:r>
            <a:endParaRPr lang="en-US" dirty="0">
              <a:gradFill>
                <a:gsLst>
                  <a:gs pos="0">
                    <a:srgbClr val="E30000"/>
                  </a:gs>
                  <a:gs pos="100000">
                    <a:srgbClr val="760303"/>
                  </a:gs>
                </a:gsLst>
                <a:lin scaled="0"/>
              </a:gradFill>
              <a:latin typeface="Georgia" panose="02040502050405020303" pitchFamily="18" charset="0"/>
            </a:endParaRPr>
          </a:p>
        </p:txBody>
      </p:sp>
      <p:sp>
        <p:nvSpPr>
          <p:cNvPr id="3" name="Content Placeholder 2"/>
          <p:cNvSpPr>
            <a:spLocks noGrp="1"/>
          </p:cNvSpPr>
          <p:nvPr>
            <p:ph idx="1"/>
          </p:nvPr>
        </p:nvSpPr>
        <p:spPr>
          <a:xfrm>
            <a:off x="1066800" y="2014194"/>
            <a:ext cx="10058400" cy="3849624"/>
          </a:xfrm>
        </p:spPr>
        <p:txBody>
          <a:bodyPr>
            <a:normAutofit/>
          </a:bodyPr>
          <a:lstStyle/>
          <a:p>
            <a:pPr algn="just">
              <a:buFont typeface="Wingdings" panose="05000000000000000000" charset="0"/>
              <a:buChar char="§"/>
            </a:pPr>
            <a:r>
              <a:rPr lang="en-US" sz="2800" dirty="0">
                <a:solidFill>
                  <a:srgbClr val="222222"/>
                </a:solidFill>
                <a:effectLst/>
                <a:latin typeface="Times New Roman" panose="02020603050405020304" pitchFamily="18" charset="0"/>
                <a:cs typeface="Times New Roman" panose="02020603050405020304" pitchFamily="18" charset="0"/>
                <a:sym typeface="+mn-ea"/>
              </a:rPr>
              <a:t>To infer deception from stress measured in the voice. </a:t>
            </a:r>
            <a:endParaRPr lang="en-US" sz="2800" dirty="0">
              <a:solidFill>
                <a:srgbClr val="222222"/>
              </a:solidFill>
              <a:effectLst/>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
            </a:pPr>
            <a:r>
              <a:rPr lang="en-US" sz="2800" i="0" dirty="0">
                <a:solidFill>
                  <a:srgbClr val="222222"/>
                </a:solidFill>
                <a:effectLst/>
                <a:latin typeface="Times New Roman" panose="02020603050405020304" pitchFamily="18" charset="0"/>
                <a:cs typeface="Times New Roman" panose="02020603050405020304" pitchFamily="18" charset="0"/>
              </a:rPr>
              <a:t>To differentiate between stressed and non-stressed outputs in response to stimuli (e.g., questions posed), with high stress seen as an indication of deception. </a:t>
            </a:r>
            <a:endParaRPr lang="en-US" sz="2800" i="0" dirty="0">
              <a:solidFill>
                <a:srgbClr val="222222"/>
              </a:solidFill>
              <a:effectLst/>
              <a:latin typeface="Times New Roman" panose="02020603050405020304" pitchFamily="18" charset="0"/>
              <a:cs typeface="Times New Roman" panose="02020603050405020304" pitchFamily="18" charset="0"/>
            </a:endParaRPr>
          </a:p>
          <a:p>
            <a:pPr algn="just">
              <a:buFont typeface="Wingdings" panose="05000000000000000000" charset="0"/>
              <a:buChar char="§"/>
            </a:pPr>
            <a:r>
              <a:rPr lang="en-US" sz="2800" i="0" dirty="0">
                <a:solidFill>
                  <a:srgbClr val="222222"/>
                </a:solidFill>
                <a:effectLst/>
                <a:latin typeface="Times New Roman" panose="02020603050405020304" pitchFamily="18" charset="0"/>
                <a:cs typeface="Times New Roman" panose="02020603050405020304" pitchFamily="18" charset="0"/>
              </a:rPr>
              <a:t>To  propose a deep learning-based psychological stress detection model using speech signals. </a:t>
            </a:r>
            <a:endParaRPr lang="en-US" sz="2800" i="0" dirty="0">
              <a:solidFill>
                <a:srgbClr val="22222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491" y="4865195"/>
            <a:ext cx="10058400" cy="685799"/>
          </a:xfrm>
        </p:spPr>
        <p:txBody>
          <a:bodyPr>
            <a:normAutofit/>
          </a:bodyPr>
          <a:lstStyle/>
          <a:p>
            <a:pPr algn="ctr"/>
            <a:r>
              <a:rPr lang="en-US" sz="2000" dirty="0">
                <a:latin typeface="Georgia" panose="02040502050405020303" pitchFamily="18" charset="0"/>
              </a:rPr>
              <a:t>Fig. Stress detection using speech signals</a:t>
            </a:r>
            <a:endParaRPr lang="en-IN" sz="2000" dirty="0">
              <a:latin typeface="Georgia" panose="02040502050405020303" pitchFamily="18" charset="0"/>
            </a:endParaRPr>
          </a:p>
        </p:txBody>
      </p:sp>
      <p:sp>
        <p:nvSpPr>
          <p:cNvPr id="4" name="Rectangle 3"/>
          <p:cNvSpPr/>
          <p:nvPr/>
        </p:nvSpPr>
        <p:spPr>
          <a:xfrm>
            <a:off x="1066800" y="2319447"/>
            <a:ext cx="1242874" cy="7279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Voice input</a:t>
            </a:r>
            <a:endParaRPr lang="en-IN" dirty="0">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1606858" y="3047416"/>
            <a:ext cx="0" cy="805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Content Placeholder 12"/>
          <p:cNvSpPr>
            <a:spLocks noGrp="1"/>
          </p:cNvSpPr>
          <p:nvPr>
            <p:ph idx="1"/>
          </p:nvPr>
        </p:nvSpPr>
        <p:spPr>
          <a:xfrm>
            <a:off x="722049" y="1225118"/>
            <a:ext cx="10863309" cy="3640077"/>
          </a:xfrm>
        </p:spPr>
        <p:txBody>
          <a:bodyPr/>
          <a:lstStyle/>
          <a:p>
            <a:endParaRPr lang="en-US" dirty="0"/>
          </a:p>
          <a:p>
            <a:endParaRPr lang="en-IN" dirty="0"/>
          </a:p>
        </p:txBody>
      </p:sp>
      <p:sp>
        <p:nvSpPr>
          <p:cNvPr id="14" name="Rectangle 13"/>
          <p:cNvSpPr/>
          <p:nvPr/>
        </p:nvSpPr>
        <p:spPr>
          <a:xfrm>
            <a:off x="1128946" y="3849579"/>
            <a:ext cx="1180728" cy="879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 Filter</a:t>
            </a:r>
            <a:endParaRPr lang="en-IN" dirty="0">
              <a:latin typeface="Times New Roman" panose="02020603050405020304" pitchFamily="18" charset="0"/>
              <a:cs typeface="Times New Roman" panose="02020603050405020304" pitchFamily="18" charset="0"/>
            </a:endParaRPr>
          </a:p>
        </p:txBody>
      </p:sp>
      <p:cxnSp>
        <p:nvCxnSpPr>
          <p:cNvPr id="18" name="Straight Arrow Connector 17"/>
          <p:cNvCxnSpPr/>
          <p:nvPr/>
        </p:nvCxnSpPr>
        <p:spPr>
          <a:xfrm>
            <a:off x="2309674" y="2692309"/>
            <a:ext cx="10120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Rectangle 18"/>
          <p:cNvSpPr/>
          <p:nvPr/>
        </p:nvSpPr>
        <p:spPr>
          <a:xfrm>
            <a:off x="3321728" y="2299395"/>
            <a:ext cx="2459114" cy="7279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Frequency domain representation</a:t>
            </a:r>
            <a:endParaRPr lang="en-IN" dirty="0">
              <a:latin typeface="Times New Roman" panose="02020603050405020304" pitchFamily="18" charset="0"/>
              <a:cs typeface="Times New Roman" panose="02020603050405020304" pitchFamily="18" charset="0"/>
            </a:endParaRPr>
          </a:p>
        </p:txBody>
      </p:sp>
      <p:cxnSp>
        <p:nvCxnSpPr>
          <p:cNvPr id="25" name="Straight Connector 24"/>
          <p:cNvCxnSpPr/>
          <p:nvPr/>
        </p:nvCxnSpPr>
        <p:spPr>
          <a:xfrm>
            <a:off x="2309674" y="4289179"/>
            <a:ext cx="2343705" cy="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Arrow Connector 29"/>
          <p:cNvCxnSpPr/>
          <p:nvPr/>
        </p:nvCxnSpPr>
        <p:spPr>
          <a:xfrm flipV="1">
            <a:off x="4653379" y="3047416"/>
            <a:ext cx="0" cy="1231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19" idx="3"/>
          </p:cNvCxnSpPr>
          <p:nvPr/>
        </p:nvCxnSpPr>
        <p:spPr>
          <a:xfrm>
            <a:off x="5780842" y="2663380"/>
            <a:ext cx="90552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32"/>
          <p:cNvSpPr/>
          <p:nvPr/>
        </p:nvSpPr>
        <p:spPr>
          <a:xfrm>
            <a:off x="6694502" y="2284015"/>
            <a:ext cx="1899822" cy="7368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Feature extraction</a:t>
            </a:r>
            <a:endParaRPr lang="en-IN" dirty="0">
              <a:latin typeface="Times New Roman" panose="02020603050405020304" pitchFamily="18" charset="0"/>
              <a:cs typeface="Times New Roman" panose="02020603050405020304" pitchFamily="18" charset="0"/>
            </a:endParaRPr>
          </a:p>
        </p:txBody>
      </p:sp>
      <p:cxnSp>
        <p:nvCxnSpPr>
          <p:cNvPr id="37" name="Straight Arrow Connector 36"/>
          <p:cNvCxnSpPr>
            <a:stCxn id="33" idx="3"/>
          </p:cNvCxnSpPr>
          <p:nvPr/>
        </p:nvCxnSpPr>
        <p:spPr>
          <a:xfrm flipV="1">
            <a:off x="8594324" y="2652438"/>
            <a:ext cx="612558"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Rectangle 37"/>
          <p:cNvSpPr/>
          <p:nvPr/>
        </p:nvSpPr>
        <p:spPr>
          <a:xfrm>
            <a:off x="9206882" y="2288453"/>
            <a:ext cx="1543974" cy="7279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Stress classification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340735" y="668020"/>
            <a:ext cx="5214620" cy="768350"/>
          </a:xfrm>
          <a:prstGeom prst="rect">
            <a:avLst/>
          </a:prstGeom>
          <a:noFill/>
        </p:spPr>
        <p:txBody>
          <a:bodyPr wrap="square" rtlCol="0">
            <a:spAutoFit/>
          </a:bodyPr>
          <a:p>
            <a:r>
              <a:rPr lang="en-US" sz="4400" b="1">
                <a:gradFill>
                  <a:gsLst>
                    <a:gs pos="0">
                      <a:srgbClr val="E30000"/>
                    </a:gs>
                    <a:gs pos="100000">
                      <a:srgbClr val="760303"/>
                    </a:gs>
                  </a:gsLst>
                  <a:lin scaled="0"/>
                </a:gradFill>
              </a:rPr>
              <a:t>BLOCK DIAGRAM</a:t>
            </a:r>
            <a:endParaRPr lang="en-US" sz="4400" b="1">
              <a:gradFill>
                <a:gsLst>
                  <a:gs pos="0">
                    <a:srgbClr val="E30000"/>
                  </a:gs>
                  <a:gs pos="100000">
                    <a:srgbClr val="760303"/>
                  </a:gs>
                </a:gsLst>
                <a:lin scaled="0"/>
              </a:gra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054860"/>
            <a:ext cx="10058400" cy="2708275"/>
          </a:xfrm>
        </p:spPr>
        <p:txBody>
          <a:bodyPr>
            <a:noAutofit/>
          </a:bodyPr>
          <a:lstStyle/>
          <a:p>
            <a:pPr algn="just">
              <a:buFont typeface="Wingdings" panose="05000000000000000000" charset="0"/>
              <a:buChar char="§"/>
            </a:pPr>
            <a:r>
              <a:rPr lang="en-US" sz="2400" dirty="0">
                <a:solidFill>
                  <a:srgbClr val="222222"/>
                </a:solidFill>
                <a:latin typeface="Times New Roman" panose="02020603050405020304" pitchFamily="18" charset="0"/>
                <a:cs typeface="Times New Roman" panose="02020603050405020304" pitchFamily="18" charset="0"/>
              </a:rPr>
              <a:t>F</a:t>
            </a:r>
            <a:r>
              <a:rPr lang="en-US" sz="2400" b="0" i="0" dirty="0">
                <a:solidFill>
                  <a:srgbClr val="222222"/>
                </a:solidFill>
                <a:effectLst/>
                <a:latin typeface="Times New Roman" panose="02020603050405020304" pitchFamily="18" charset="0"/>
                <a:cs typeface="Times New Roman" panose="02020603050405020304" pitchFamily="18" charset="0"/>
              </a:rPr>
              <a:t>or our </a:t>
            </a:r>
            <a:r>
              <a:rPr lang="en-US" sz="2400" b="1" i="0" dirty="0">
                <a:solidFill>
                  <a:srgbClr val="222222"/>
                </a:solidFill>
                <a:effectLst/>
                <a:latin typeface="Times New Roman" panose="02020603050405020304" pitchFamily="18" charset="0"/>
                <a:cs typeface="Times New Roman" panose="02020603050405020304" pitchFamily="18" charset="0"/>
              </a:rPr>
              <a:t>voice input </a:t>
            </a:r>
            <a:r>
              <a:rPr lang="en-US" sz="2400" b="0" i="0" dirty="0">
                <a:solidFill>
                  <a:srgbClr val="222222"/>
                </a:solidFill>
                <a:effectLst/>
                <a:latin typeface="Times New Roman" panose="02020603050405020304" pitchFamily="18" charset="0"/>
                <a:cs typeface="Times New Roman" panose="02020603050405020304" pitchFamily="18" charset="0"/>
              </a:rPr>
              <a:t>we use Ryerson Audio-Visual Database of Emotional Speech and Song .</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buFont typeface="Wingdings" panose="05000000000000000000"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 voice input is fed to a low pass </a:t>
            </a:r>
            <a:r>
              <a:rPr lang="en-US" sz="2400" b="1" i="0" dirty="0">
                <a:solidFill>
                  <a:srgbClr val="222222"/>
                </a:solidFill>
                <a:effectLst/>
                <a:latin typeface="Times New Roman" panose="02020603050405020304" pitchFamily="18" charset="0"/>
                <a:cs typeface="Times New Roman" panose="02020603050405020304" pitchFamily="18" charset="0"/>
              </a:rPr>
              <a:t>filter </a:t>
            </a:r>
            <a:r>
              <a:rPr lang="en-US" sz="2400" b="0" i="0" dirty="0">
                <a:solidFill>
                  <a:srgbClr val="222222"/>
                </a:solidFill>
                <a:effectLst/>
                <a:latin typeface="Times New Roman" panose="02020603050405020304" pitchFamily="18" charset="0"/>
                <a:cs typeface="Times New Roman" panose="02020603050405020304" pitchFamily="18" charset="0"/>
              </a:rPr>
              <a:t>for removing the </a:t>
            </a:r>
            <a:r>
              <a:rPr lang="en-US" sz="2400" b="0" i="0" dirty="0" err="1">
                <a:solidFill>
                  <a:srgbClr val="222222"/>
                </a:solidFill>
                <a:effectLst/>
                <a:latin typeface="Times New Roman" panose="02020603050405020304" pitchFamily="18" charset="0"/>
                <a:cs typeface="Times New Roman" panose="02020603050405020304" pitchFamily="18" charset="0"/>
              </a:rPr>
              <a:t>noise.Pink</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0" i="0" dirty="0" err="1">
                <a:solidFill>
                  <a:srgbClr val="222222"/>
                </a:solidFill>
                <a:effectLst/>
                <a:latin typeface="Times New Roman" panose="02020603050405020304" pitchFamily="18" charset="0"/>
                <a:cs typeface="Times New Roman" panose="02020603050405020304" pitchFamily="18" charset="0"/>
              </a:rPr>
              <a:t>noise,additive</a:t>
            </a:r>
            <a:r>
              <a:rPr lang="en-US" sz="2400" b="0" i="0" dirty="0">
                <a:solidFill>
                  <a:srgbClr val="222222"/>
                </a:solidFill>
                <a:effectLst/>
                <a:latin typeface="Times New Roman" panose="02020603050405020304" pitchFamily="18" charset="0"/>
                <a:cs typeface="Times New Roman" panose="02020603050405020304" pitchFamily="18" charset="0"/>
              </a:rPr>
              <a:t> white gaussian noise are the possible types  of noises.</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buFont typeface="Wingdings" panose="05000000000000000000" charset="0"/>
              <a:buChar char="§"/>
            </a:pPr>
            <a:r>
              <a:rPr lang="en-US" sz="2400" dirty="0">
                <a:solidFill>
                  <a:srgbClr val="222222"/>
                </a:solidFill>
                <a:effectLst/>
                <a:latin typeface="Times New Roman" panose="02020603050405020304" pitchFamily="18" charset="0"/>
                <a:cs typeface="Times New Roman" panose="02020603050405020304" pitchFamily="18" charset="0"/>
                <a:sym typeface="+mn-ea"/>
              </a:rPr>
              <a:t>To </a:t>
            </a:r>
            <a:r>
              <a:rPr lang="en-US" sz="2400" b="1" dirty="0">
                <a:solidFill>
                  <a:srgbClr val="222222"/>
                </a:solidFill>
                <a:effectLst/>
                <a:latin typeface="Times New Roman" panose="02020603050405020304" pitchFamily="18" charset="0"/>
                <a:cs typeface="Times New Roman" panose="02020603050405020304" pitchFamily="18" charset="0"/>
                <a:sym typeface="+mn-ea"/>
              </a:rPr>
              <a:t>extract features </a:t>
            </a:r>
            <a:r>
              <a:rPr lang="en-US" sz="2400" dirty="0">
                <a:solidFill>
                  <a:srgbClr val="222222"/>
                </a:solidFill>
                <a:effectLst/>
                <a:latin typeface="Times New Roman" panose="02020603050405020304" pitchFamily="18" charset="0"/>
                <a:cs typeface="Times New Roman" panose="02020603050405020304" pitchFamily="18" charset="0"/>
                <a:sym typeface="+mn-ea"/>
              </a:rPr>
              <a:t>of the voice we are using </a:t>
            </a:r>
            <a:r>
              <a:rPr lang="en-US" sz="2400" b="1" dirty="0">
                <a:solidFill>
                  <a:srgbClr val="222222"/>
                </a:solidFill>
                <a:effectLst/>
                <a:latin typeface="Times New Roman" panose="02020603050405020304" pitchFamily="18" charset="0"/>
                <a:cs typeface="Times New Roman" panose="02020603050405020304" pitchFamily="18" charset="0"/>
                <a:sym typeface="+mn-ea"/>
              </a:rPr>
              <a:t>Mel-Frequency Cepstral coefficients</a:t>
            </a:r>
            <a:r>
              <a:rPr lang="en-US" sz="2400" dirty="0">
                <a:solidFill>
                  <a:srgbClr val="222222"/>
                </a:solidFill>
                <a:effectLst/>
                <a:latin typeface="Times New Roman" panose="02020603050405020304" pitchFamily="18" charset="0"/>
                <a:cs typeface="Times New Roman" panose="02020603050405020304" pitchFamily="18" charset="0"/>
                <a:sym typeface="+mn-ea"/>
              </a:rPr>
              <a:t>. </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buFont typeface="Wingdings" panose="05000000000000000000" charset="0"/>
              <a:buChar char="§"/>
            </a:pPr>
            <a:r>
              <a:rPr lang="en-US" sz="2400" dirty="0">
                <a:solidFill>
                  <a:srgbClr val="222222"/>
                </a:solidFill>
                <a:latin typeface="Times New Roman" panose="02020603050405020304" pitchFamily="18" charset="0"/>
                <a:cs typeface="Times New Roman" panose="02020603050405020304" pitchFamily="18" charset="0"/>
                <a:sym typeface="+mn-ea"/>
              </a:rPr>
              <a:t>In sound </a:t>
            </a:r>
            <a:r>
              <a:rPr lang="en-US" sz="2400" dirty="0">
                <a:solidFill>
                  <a:srgbClr val="222222"/>
                </a:solidFill>
                <a:effectLst/>
                <a:latin typeface="Times New Roman" panose="02020603050405020304" pitchFamily="18" charset="0"/>
                <a:cs typeface="Times New Roman" panose="02020603050405020304" pitchFamily="18" charset="0"/>
                <a:sym typeface="+mn-ea"/>
              </a:rPr>
              <a:t>processing, the </a:t>
            </a:r>
            <a:r>
              <a:rPr lang="en-US" sz="2400" dirty="0" err="1">
                <a:solidFill>
                  <a:srgbClr val="222222"/>
                </a:solidFill>
                <a:effectLst/>
                <a:latin typeface="Times New Roman" panose="02020603050405020304" pitchFamily="18" charset="0"/>
                <a:cs typeface="Times New Roman" panose="02020603050405020304" pitchFamily="18" charset="0"/>
                <a:sym typeface="+mn-ea"/>
              </a:rPr>
              <a:t>mel</a:t>
            </a:r>
            <a:r>
              <a:rPr lang="en-US" sz="2400" dirty="0">
                <a:solidFill>
                  <a:srgbClr val="222222"/>
                </a:solidFill>
                <a:effectLst/>
                <a:latin typeface="Times New Roman" panose="02020603050405020304" pitchFamily="18" charset="0"/>
                <a:cs typeface="Times New Roman" panose="02020603050405020304" pitchFamily="18" charset="0"/>
                <a:sym typeface="+mn-ea"/>
              </a:rPr>
              <a:t>-frequency </a:t>
            </a:r>
            <a:r>
              <a:rPr lang="en-US" sz="2400" dirty="0" err="1">
                <a:solidFill>
                  <a:srgbClr val="222222"/>
                </a:solidFill>
                <a:effectLst/>
                <a:latin typeface="Times New Roman" panose="02020603050405020304" pitchFamily="18" charset="0"/>
                <a:cs typeface="Times New Roman" panose="02020603050405020304" pitchFamily="18" charset="0"/>
                <a:sym typeface="+mn-ea"/>
              </a:rPr>
              <a:t>cepstrum</a:t>
            </a:r>
            <a:r>
              <a:rPr lang="en-US" sz="2400" dirty="0">
                <a:solidFill>
                  <a:srgbClr val="222222"/>
                </a:solidFill>
                <a:effectLst/>
                <a:latin typeface="Times New Roman" panose="02020603050405020304" pitchFamily="18" charset="0"/>
                <a:cs typeface="Times New Roman" panose="02020603050405020304" pitchFamily="18" charset="0"/>
                <a:sym typeface="+mn-ea"/>
              </a:rPr>
              <a:t> (MFC) is a representation of the short-term power spectrum of a sound, based on a linear cosine transform of a log power spectrum on a nonlinear </a:t>
            </a:r>
            <a:r>
              <a:rPr lang="en-US" sz="2400" dirty="0" err="1">
                <a:solidFill>
                  <a:srgbClr val="222222"/>
                </a:solidFill>
                <a:effectLst/>
                <a:latin typeface="Times New Roman" panose="02020603050405020304" pitchFamily="18" charset="0"/>
                <a:cs typeface="Times New Roman" panose="02020603050405020304" pitchFamily="18" charset="0"/>
                <a:sym typeface="+mn-ea"/>
              </a:rPr>
              <a:t>mel</a:t>
            </a:r>
            <a:r>
              <a:rPr lang="en-US" sz="2400" dirty="0">
                <a:solidFill>
                  <a:srgbClr val="222222"/>
                </a:solidFill>
                <a:effectLst/>
                <a:latin typeface="Times New Roman" panose="02020603050405020304" pitchFamily="18" charset="0"/>
                <a:cs typeface="Times New Roman" panose="02020603050405020304" pitchFamily="18" charset="0"/>
                <a:sym typeface="+mn-ea"/>
              </a:rPr>
              <a:t> scale of frequency.</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US" sz="1800" b="0"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3880485" y="739775"/>
            <a:ext cx="5204460" cy="645160"/>
          </a:xfrm>
          <a:prstGeom prst="rect">
            <a:avLst/>
          </a:prstGeom>
          <a:noFill/>
        </p:spPr>
        <p:txBody>
          <a:bodyPr wrap="square" rtlCol="0">
            <a:spAutoFit/>
          </a:bodyPr>
          <a:p>
            <a:r>
              <a:rPr lang="en-US" sz="3600" b="1">
                <a:gradFill>
                  <a:gsLst>
                    <a:gs pos="0">
                      <a:srgbClr val="E30000"/>
                    </a:gs>
                    <a:gs pos="100000">
                      <a:srgbClr val="760303"/>
                    </a:gs>
                  </a:gsLst>
                  <a:lin scaled="0"/>
                </a:gradFill>
              </a:rPr>
              <a:t>METHODOLOGY</a:t>
            </a:r>
            <a:endParaRPr lang="en-US" sz="3600" b="1">
              <a:gradFill>
                <a:gsLst>
                  <a:gs pos="0">
                    <a:srgbClr val="E30000"/>
                  </a:gs>
                  <a:gs pos="100000">
                    <a:srgbClr val="760303"/>
                  </a:gs>
                </a:gsLst>
                <a:lin scaled="0"/>
              </a:gra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1489" y="778381"/>
            <a:ext cx="10058400" cy="5300856"/>
          </a:xfrm>
        </p:spPr>
        <p:txBody>
          <a:bodyPr>
            <a:normAutofit/>
          </a:bodyPr>
          <a:lstStyle/>
          <a:p>
            <a:pPr marL="0" indent="0" algn="just">
              <a:buNone/>
            </a:pPr>
            <a:r>
              <a:rPr lang="en-US" sz="3600" b="1" dirty="0" err="1">
                <a:gradFill>
                  <a:gsLst>
                    <a:gs pos="0">
                      <a:srgbClr val="E30000"/>
                    </a:gs>
                    <a:gs pos="100000">
                      <a:srgbClr val="760303"/>
                    </a:gs>
                  </a:gsLst>
                  <a:lin scaled="0"/>
                </a:gradFill>
                <a:latin typeface="Times New Roman" panose="02020603050405020304" pitchFamily="18" charset="0"/>
                <a:cs typeface="Times New Roman" panose="02020603050405020304" pitchFamily="18" charset="0"/>
                <a:sym typeface="+mn-ea"/>
              </a:rPr>
              <a:t>MFCC</a:t>
            </a:r>
            <a:r>
              <a:rPr lang="en-US" sz="3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sym typeface="+mn-ea"/>
              </a:rPr>
              <a:t> feature extraction</a:t>
            </a:r>
            <a:endParaRPr lang="en-US" sz="3600" b="1" i="0" dirty="0">
              <a:gradFill>
                <a:gsLst>
                  <a:gs pos="0">
                    <a:srgbClr val="E30000"/>
                  </a:gs>
                  <a:gs pos="100000">
                    <a:srgbClr val="760303"/>
                  </a:gs>
                </a:gsLst>
                <a:lin scaled="0"/>
              </a:gradFill>
              <a:effectLst/>
              <a:latin typeface="Times New Roman" panose="02020603050405020304" pitchFamily="18" charset="0"/>
              <a:cs typeface="Times New Roman" panose="02020603050405020304" pitchFamily="18" charset="0"/>
            </a:endParaRPr>
          </a:p>
          <a:p>
            <a:pPr marL="0" indent="0" algn="just">
              <a:buNone/>
            </a:pPr>
            <a:endParaRPr lang="en-US" sz="3600" b="1" i="0" dirty="0">
              <a:gradFill>
                <a:gsLst>
                  <a:gs pos="0">
                    <a:srgbClr val="E30000"/>
                  </a:gs>
                  <a:gs pos="100000">
                    <a:srgbClr val="760303"/>
                  </a:gs>
                </a:gsLst>
                <a:lin scaled="0"/>
              </a:gra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2385695" y="1865630"/>
            <a:ext cx="8148955" cy="36880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181100" y="1045210"/>
            <a:ext cx="3768725" cy="4523105"/>
          </a:xfrm>
          <a:prstGeom prst="rect">
            <a:avLst/>
          </a:prstGeom>
          <a:noFill/>
        </p:spPr>
        <p:txBody>
          <a:bodyPr wrap="square" rtlCol="0">
            <a:spAutoFit/>
          </a:bodyPr>
          <a:p>
            <a:pPr marL="0" indent="0">
              <a:buNone/>
            </a:pPr>
            <a:r>
              <a:rPr lang="en-US" sz="2400" dirty="0">
                <a:latin typeface="Times New Roman" panose="02020603050405020304" pitchFamily="18" charset="0"/>
                <a:cs typeface="Times New Roman" panose="02020603050405020304" pitchFamily="18" charset="0"/>
                <a:sym typeface="+mn-ea"/>
              </a:rPr>
              <a:t>The speech features (i.e., </a:t>
            </a:r>
            <a:r>
              <a:rPr lang="en-US" sz="2400" dirty="0" err="1">
                <a:latin typeface="Times New Roman" panose="02020603050405020304" pitchFamily="18" charset="0"/>
                <a:cs typeface="Times New Roman" panose="02020603050405020304" pitchFamily="18" charset="0"/>
                <a:sym typeface="+mn-ea"/>
              </a:rPr>
              <a:t>mel-filterbank</a:t>
            </a:r>
            <a:r>
              <a:rPr lang="en-US" sz="2400" dirty="0">
                <a:latin typeface="Times New Roman" panose="02020603050405020304" pitchFamily="18" charset="0"/>
                <a:cs typeface="Times New Roman" panose="02020603050405020304" pitchFamily="18" charset="0"/>
                <a:sym typeface="+mn-ea"/>
              </a:rPr>
              <a:t> coefficients) obtained in the feature extraction module are passed to a deep-learning based stress detection model. The </a:t>
            </a:r>
            <a:r>
              <a:rPr lang="en-US" sz="2400" b="1" dirty="0">
                <a:latin typeface="Times New Roman" panose="02020603050405020304" pitchFamily="18" charset="0"/>
                <a:cs typeface="Times New Roman" panose="02020603050405020304" pitchFamily="18" charset="0"/>
                <a:sym typeface="+mn-ea"/>
              </a:rPr>
              <a:t>CNN structure </a:t>
            </a:r>
            <a:r>
              <a:rPr lang="en-US" sz="2400" dirty="0">
                <a:latin typeface="Times New Roman" panose="02020603050405020304" pitchFamily="18" charset="0"/>
                <a:cs typeface="Times New Roman" panose="02020603050405020304" pitchFamily="18" charset="0"/>
                <a:sym typeface="+mn-ea"/>
              </a:rPr>
              <a:t>determines the user’s stress state by a hard decision process. </a:t>
            </a:r>
            <a:endParaRPr lang="en-US" sz="2400" dirty="0">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sym typeface="+mn-ea"/>
              </a:rPr>
            </a:br>
            <a:endParaRPr lang="en-US" sz="2400"/>
          </a:p>
        </p:txBody>
      </p:sp>
      <p:pic>
        <p:nvPicPr>
          <p:cNvPr id="5" name="Content Placeholder 4"/>
          <p:cNvPicPr>
            <a:picLocks noChangeAspect="1"/>
          </p:cNvPicPr>
          <p:nvPr>
            <p:ph idx="1"/>
          </p:nvPr>
        </p:nvPicPr>
        <p:blipFill>
          <a:blip r:embed="rId1"/>
          <a:stretch>
            <a:fillRect/>
          </a:stretch>
        </p:blipFill>
        <p:spPr>
          <a:xfrm>
            <a:off x="6276340" y="432435"/>
            <a:ext cx="3488055" cy="58451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{88B0E42C-D01D-461C-BD83-03005D8C5F7E}tf78438558_win32</Template>
  <TotalTime>0</TotalTime>
  <Words>3460</Words>
  <Application>WPS Presentation</Application>
  <PresentationFormat>Widescreen</PresentationFormat>
  <Paragraphs>86</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Garamond</vt:lpstr>
      <vt:lpstr>Georgia</vt:lpstr>
      <vt:lpstr>Times New Roman</vt:lpstr>
      <vt:lpstr>Century Gothic</vt:lpstr>
      <vt:lpstr>Microsoft YaHei</vt:lpstr>
      <vt:lpstr>Arial Unicode MS</vt:lpstr>
      <vt:lpstr>Calibri</vt:lpstr>
      <vt:lpstr>Wingdings</vt:lpstr>
      <vt:lpstr>SavonVTI</vt:lpstr>
      <vt:lpstr> DETECTION OF STRESS IN HUMANS FROM VOICE</vt:lpstr>
      <vt:lpstr>PowerPoint 演示文稿</vt:lpstr>
      <vt:lpstr>PROBLEM  STATEMENT</vt:lpstr>
      <vt:lpstr>MOTIVATION</vt:lpstr>
      <vt:lpstr>OBJECTIVE</vt:lpstr>
      <vt:lpstr>Fig. Stress detection using speech signals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DETECTION OF STRESS IN HUMANS FROM VOICE</dc:title>
  <dc:creator>Rivaana A</dc:creator>
  <cp:lastModifiedBy>rokhini</cp:lastModifiedBy>
  <cp:revision>5</cp:revision>
  <dcterms:created xsi:type="dcterms:W3CDTF">2021-10-14T12:20:00Z</dcterms:created>
  <dcterms:modified xsi:type="dcterms:W3CDTF">2021-10-15T15:36:06Z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410D851915034B98A660BC79BA7E090E</vt:lpwstr>
  </property>
  <property fmtid="{D5CDD505-2E9C-101B-9397-08002B2CF9AE}" pid="4" name="KSOProductBuildVer">
    <vt:lpwstr>1033-11.2.0.10323</vt:lpwstr>
  </property>
</Properties>
</file>