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6" r:id="rId9"/>
    <p:sldId id="283" r:id="rId10"/>
    <p:sldId id="287" r:id="rId11"/>
    <p:sldId id="284" r:id="rId12"/>
    <p:sldId id="289" r:id="rId13"/>
    <p:sldId id="288"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10/30/2021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10/30/2021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flair.training/blogs/python-libraries/"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807763" cy="2420504"/>
          </a:xfrm>
        </p:spPr>
        <p:txBody>
          <a:bodyPr>
            <a:normAutofit/>
          </a:bodyPr>
          <a:lstStyle/>
          <a:p>
            <a:pPr algn="l"/>
            <a:r>
              <a:rPr lang="en-US" sz="4000" dirty="0">
                <a:latin typeface="Baskerville Old Face" panose="02020602080505020303" pitchFamily="18" charset="0"/>
              </a:rPr>
              <a:t>DETECTION OF STRESS FROM VOICE</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CECA25-35EB-494A-9347-59EF015C5741}"/>
              </a:ext>
            </a:extLst>
          </p:cNvPr>
          <p:cNvSpPr>
            <a:spLocks noGrp="1"/>
          </p:cNvSpPr>
          <p:nvPr>
            <p:ph idx="1"/>
          </p:nvPr>
        </p:nvSpPr>
        <p:spPr>
          <a:xfrm>
            <a:off x="919119" y="1472768"/>
            <a:ext cx="10353762" cy="3714749"/>
          </a:xfrm>
        </p:spPr>
        <p:txBody>
          <a:bodyPr/>
          <a:lstStyle/>
          <a:p>
            <a:pPr>
              <a:buFont typeface="Wingdings" panose="05000000000000000000" pitchFamily="2" charset="2"/>
              <a:buChar char="q"/>
            </a:pPr>
            <a:r>
              <a:rPr lang="en-US" sz="2400" dirty="0"/>
              <a:t>We mounted the dataset on to the drive and loaded .</a:t>
            </a:r>
          </a:p>
          <a:p>
            <a:pPr>
              <a:buFont typeface="Wingdings" panose="05000000000000000000" pitchFamily="2" charset="2"/>
              <a:buChar char="q"/>
            </a:pPr>
            <a:r>
              <a:rPr lang="en-US" sz="2400" dirty="0"/>
              <a:t>Using emotions dictionary the numbers in the file name is classified into the desired emotion.</a:t>
            </a:r>
          </a:p>
          <a:p>
            <a:pPr>
              <a:buFont typeface="Wingdings" panose="05000000000000000000" pitchFamily="2" charset="2"/>
              <a:buChar char="q"/>
            </a:pPr>
            <a:r>
              <a:rPr lang="en-US" sz="2400" dirty="0"/>
              <a:t>Based on the emotions we are classifying as stressed and not stressed.</a:t>
            </a:r>
          </a:p>
          <a:p>
            <a:pPr>
              <a:buFont typeface="Wingdings" panose="05000000000000000000" pitchFamily="2" charset="2"/>
              <a:buChar char="q"/>
            </a:pPr>
            <a:endParaRPr lang="en-US" dirty="0"/>
          </a:p>
          <a:p>
            <a:pPr marL="36900" indent="0">
              <a:buNone/>
            </a:pPr>
            <a:endParaRPr lang="en-IN" dirty="0"/>
          </a:p>
        </p:txBody>
      </p:sp>
    </p:spTree>
    <p:extLst>
      <p:ext uri="{BB962C8B-B14F-4D97-AF65-F5344CB8AC3E}">
        <p14:creationId xmlns:p14="http://schemas.microsoft.com/office/powerpoint/2010/main" val="462328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A33B50-19EB-4FC3-8ADB-9A00B1E5835C}"/>
              </a:ext>
            </a:extLst>
          </p:cNvPr>
          <p:cNvPicPr>
            <a:picLocks noChangeAspect="1"/>
          </p:cNvPicPr>
          <p:nvPr/>
        </p:nvPicPr>
        <p:blipFill rotWithShape="1">
          <a:blip r:embed="rId2"/>
          <a:srcRect l="6467" r="7412"/>
          <a:stretch/>
        </p:blipFill>
        <p:spPr>
          <a:xfrm>
            <a:off x="3275860" y="328474"/>
            <a:ext cx="5557422" cy="6347534"/>
          </a:xfrm>
          <a:prstGeom prst="rect">
            <a:avLst/>
          </a:prstGeom>
        </p:spPr>
      </p:pic>
    </p:spTree>
    <p:extLst>
      <p:ext uri="{BB962C8B-B14F-4D97-AF65-F5344CB8AC3E}">
        <p14:creationId xmlns:p14="http://schemas.microsoft.com/office/powerpoint/2010/main" val="133655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latin typeface="Baskerville Old Face" panose="02020602080505020303" pitchFamily="18" charset="0"/>
              </a:rPr>
              <a:t>APPROACH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lnSpcReduction="20000"/>
          </a:bodyPr>
          <a:lstStyle/>
          <a:p>
            <a:pPr lvl="0">
              <a:buFont typeface="Wingdings" panose="05000000000000000000" pitchFamily="2" charset="2"/>
              <a:buChar char="v"/>
            </a:pPr>
            <a:r>
              <a:rPr lang="en-US" sz="2400" dirty="0"/>
              <a:t>Dataset collection(RAVDESS).</a:t>
            </a:r>
          </a:p>
          <a:p>
            <a:pPr lvl="0">
              <a:buFont typeface="Wingdings" panose="05000000000000000000" pitchFamily="2" charset="2"/>
              <a:buChar char="v"/>
            </a:pPr>
            <a:r>
              <a:rPr lang="en-US" sz="2400" dirty="0"/>
              <a:t>Library files installation.</a:t>
            </a:r>
          </a:p>
          <a:p>
            <a:pPr lvl="0">
              <a:buFont typeface="Wingdings" panose="05000000000000000000" pitchFamily="2" charset="2"/>
              <a:buChar char="v"/>
            </a:pPr>
            <a:r>
              <a:rPr lang="en-US" sz="2400" dirty="0"/>
              <a:t>Feature extraction.</a:t>
            </a:r>
          </a:p>
          <a:p>
            <a:pPr lvl="0">
              <a:buFont typeface="Wingdings" panose="05000000000000000000" pitchFamily="2" charset="2"/>
              <a:buChar char="v"/>
            </a:pPr>
            <a:r>
              <a:rPr lang="en-US" sz="2400" dirty="0"/>
              <a:t>Emotions available in dataset.</a:t>
            </a:r>
          </a:p>
          <a:p>
            <a:pPr lvl="0">
              <a:buFont typeface="Wingdings" panose="05000000000000000000" pitchFamily="2" charset="2"/>
              <a:buChar char="v"/>
            </a:pPr>
            <a:r>
              <a:rPr lang="en-US" sz="2400" dirty="0"/>
              <a:t>Loading the datasets.</a:t>
            </a:r>
          </a:p>
          <a:p>
            <a:pPr lvl="0">
              <a:buFont typeface="Wingdings" panose="05000000000000000000" pitchFamily="2" charset="2"/>
              <a:buChar char="v"/>
            </a:pPr>
            <a:r>
              <a:rPr lang="en-US" sz="2400" dirty="0"/>
              <a:t>Splitting datasets into train and test sets.</a:t>
            </a:r>
          </a:p>
          <a:p>
            <a:pPr lvl="0">
              <a:buFont typeface="Wingdings" panose="05000000000000000000" pitchFamily="2" charset="2"/>
              <a:buChar char="v"/>
            </a:pPr>
            <a:r>
              <a:rPr lang="en-US" sz="2400" dirty="0"/>
              <a:t>Train model .</a:t>
            </a:r>
          </a:p>
          <a:p>
            <a:pPr lvl="0">
              <a:buFont typeface="Wingdings" panose="05000000000000000000" pitchFamily="2" charset="2"/>
              <a:buChar char="v"/>
            </a:pPr>
            <a:r>
              <a:rPr lang="en-US" sz="2400" dirty="0"/>
              <a:t>Accuracy calculation.</a:t>
            </a:r>
          </a:p>
          <a:p>
            <a:pPr lvl="0">
              <a:buFont typeface="Wingdings" panose="05000000000000000000" pitchFamily="2" charset="2"/>
              <a:buChar char="v"/>
            </a:pPr>
            <a:endParaRPr lang="en-US" sz="2400" dirty="0"/>
          </a:p>
          <a:p>
            <a:pPr lvl="0">
              <a:buFont typeface="Wingdings" panose="05000000000000000000" pitchFamily="2" charset="2"/>
              <a:buChar char="v"/>
            </a:pPr>
            <a:endParaRPr lang="en-US" sz="2400" dirty="0"/>
          </a:p>
          <a:p>
            <a:pPr lvl="0">
              <a:buFont typeface="Wingdings" panose="05000000000000000000" pitchFamily="2" charset="2"/>
              <a:buChar char="v"/>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B710-20C6-4B84-BA5E-BCDC130C2783}"/>
              </a:ext>
            </a:extLst>
          </p:cNvPr>
          <p:cNvSpPr>
            <a:spLocks noGrp="1"/>
          </p:cNvSpPr>
          <p:nvPr>
            <p:ph type="title"/>
          </p:nvPr>
        </p:nvSpPr>
        <p:spPr/>
        <p:txBody>
          <a:bodyPr>
            <a:normAutofit/>
          </a:bodyPr>
          <a:lstStyle/>
          <a:p>
            <a:r>
              <a:rPr lang="en-US" sz="4000" dirty="0">
                <a:latin typeface="Baskerville Old Face" panose="02020602080505020303" pitchFamily="18" charset="0"/>
              </a:rPr>
              <a:t>DATASET COLLECTION</a:t>
            </a:r>
            <a:endParaRPr lang="en-IN" sz="4000" dirty="0">
              <a:latin typeface="Baskerville Old Face" panose="02020602080505020303" pitchFamily="18" charset="0"/>
            </a:endParaRPr>
          </a:p>
        </p:txBody>
      </p:sp>
      <p:pic>
        <p:nvPicPr>
          <p:cNvPr id="5" name="Content Placeholder 4">
            <a:extLst>
              <a:ext uri="{FF2B5EF4-FFF2-40B4-BE49-F238E27FC236}">
                <a16:creationId xmlns:a16="http://schemas.microsoft.com/office/drawing/2014/main" id="{72B33E40-3882-4153-A792-5A8CA50C579A}"/>
              </a:ext>
            </a:extLst>
          </p:cNvPr>
          <p:cNvPicPr>
            <a:picLocks noGrp="1" noChangeAspect="1"/>
          </p:cNvPicPr>
          <p:nvPr>
            <p:ph idx="1"/>
          </p:nvPr>
        </p:nvPicPr>
        <p:blipFill rotWithShape="1">
          <a:blip r:embed="rId2"/>
          <a:srcRect r="49928" b="11311"/>
          <a:stretch/>
        </p:blipFill>
        <p:spPr>
          <a:xfrm>
            <a:off x="8675132" y="2116396"/>
            <a:ext cx="3306763" cy="2974021"/>
          </a:xfrm>
        </p:spPr>
      </p:pic>
      <p:pic>
        <p:nvPicPr>
          <p:cNvPr id="7" name="Picture 6">
            <a:extLst>
              <a:ext uri="{FF2B5EF4-FFF2-40B4-BE49-F238E27FC236}">
                <a16:creationId xmlns:a16="http://schemas.microsoft.com/office/drawing/2014/main" id="{2DA7E105-EC2B-4097-9FBB-F6CFC269F567}"/>
              </a:ext>
            </a:extLst>
          </p:cNvPr>
          <p:cNvPicPr>
            <a:picLocks noChangeAspect="1"/>
          </p:cNvPicPr>
          <p:nvPr/>
        </p:nvPicPr>
        <p:blipFill rotWithShape="1">
          <a:blip r:embed="rId3"/>
          <a:srcRect l="15077" t="13851" r="21625" b="5372"/>
          <a:stretch/>
        </p:blipFill>
        <p:spPr>
          <a:xfrm>
            <a:off x="5212840" y="2116396"/>
            <a:ext cx="3462292" cy="2974020"/>
          </a:xfrm>
          <a:prstGeom prst="rect">
            <a:avLst/>
          </a:prstGeom>
        </p:spPr>
      </p:pic>
      <p:sp>
        <p:nvSpPr>
          <p:cNvPr id="8" name="TextBox 7">
            <a:extLst>
              <a:ext uri="{FF2B5EF4-FFF2-40B4-BE49-F238E27FC236}">
                <a16:creationId xmlns:a16="http://schemas.microsoft.com/office/drawing/2014/main" id="{7BE4E597-68B8-48F8-B94C-A2330F158BB9}"/>
              </a:ext>
            </a:extLst>
          </p:cNvPr>
          <p:cNvSpPr txBox="1"/>
          <p:nvPr/>
        </p:nvSpPr>
        <p:spPr>
          <a:xfrm>
            <a:off x="417250" y="2116396"/>
            <a:ext cx="4128117" cy="2862322"/>
          </a:xfrm>
          <a:prstGeom prst="rect">
            <a:avLst/>
          </a:prstGeom>
          <a:noFill/>
        </p:spPr>
        <p:txBody>
          <a:bodyPr wrap="square" rtlCol="0">
            <a:spAutoFit/>
          </a:bodyPr>
          <a:lstStyle/>
          <a:p>
            <a:pPr algn="just"/>
            <a:r>
              <a:rPr lang="en-US" sz="2000" b="0" i="0" dirty="0">
                <a:effectLst/>
                <a:latin typeface="Georgia" panose="02040502050405020303" pitchFamily="18" charset="0"/>
              </a:rPr>
              <a:t>Here we are using the RAVDESS dataset Ryerson Audio-Visual Database of Emotional Speech and Song dataset. This dataset has 7356 files rated by 247 individuals 10 times on emotional validity, intensity, and genuineness. The entire dataset is 24.8GB from 24 actors</a:t>
            </a:r>
            <a:endParaRPr lang="en-IN" sz="2000" dirty="0"/>
          </a:p>
        </p:txBody>
      </p:sp>
      <p:sp>
        <p:nvSpPr>
          <p:cNvPr id="9" name="TextBox 8">
            <a:extLst>
              <a:ext uri="{FF2B5EF4-FFF2-40B4-BE49-F238E27FC236}">
                <a16:creationId xmlns:a16="http://schemas.microsoft.com/office/drawing/2014/main" id="{DA2B9393-2B9F-4A11-8482-8CA5805DEAF5}"/>
              </a:ext>
            </a:extLst>
          </p:cNvPr>
          <p:cNvSpPr txBox="1"/>
          <p:nvPr/>
        </p:nvSpPr>
        <p:spPr>
          <a:xfrm>
            <a:off x="745724" y="5566299"/>
            <a:ext cx="10521833" cy="369332"/>
          </a:xfrm>
          <a:prstGeom prst="rect">
            <a:avLst/>
          </a:prstGeom>
          <a:noFill/>
        </p:spPr>
        <p:txBody>
          <a:bodyPr wrap="square" rtlCol="0">
            <a:spAutoFit/>
          </a:bodyPr>
          <a:lstStyle/>
          <a:p>
            <a:r>
              <a:rPr lang="en-IN" dirty="0"/>
              <a:t>SOURCE: https://www.kaggle.com/uwrfkaggler/ravdess-emotional-speech-audio</a:t>
            </a:r>
          </a:p>
        </p:txBody>
      </p:sp>
    </p:spTree>
    <p:extLst>
      <p:ext uri="{BB962C8B-B14F-4D97-AF65-F5344CB8AC3E}">
        <p14:creationId xmlns:p14="http://schemas.microsoft.com/office/powerpoint/2010/main" val="413000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4FBC-83A1-4616-A38D-04C0AD308C68}"/>
              </a:ext>
            </a:extLst>
          </p:cNvPr>
          <p:cNvSpPr>
            <a:spLocks noGrp="1"/>
          </p:cNvSpPr>
          <p:nvPr>
            <p:ph type="title"/>
          </p:nvPr>
        </p:nvSpPr>
        <p:spPr/>
        <p:txBody>
          <a:bodyPr/>
          <a:lstStyle/>
          <a:p>
            <a:r>
              <a:rPr lang="en-US" dirty="0"/>
              <a:t>LIBRARY FILES INSTALLATION</a:t>
            </a:r>
            <a:endParaRPr lang="en-IN" dirty="0"/>
          </a:p>
        </p:txBody>
      </p:sp>
      <p:pic>
        <p:nvPicPr>
          <p:cNvPr id="13" name="Picture 12">
            <a:extLst>
              <a:ext uri="{FF2B5EF4-FFF2-40B4-BE49-F238E27FC236}">
                <a16:creationId xmlns:a16="http://schemas.microsoft.com/office/drawing/2014/main" id="{AFFB2624-6E5C-4FDC-832E-C26E78531231}"/>
              </a:ext>
            </a:extLst>
          </p:cNvPr>
          <p:cNvPicPr>
            <a:picLocks noChangeAspect="1"/>
          </p:cNvPicPr>
          <p:nvPr/>
        </p:nvPicPr>
        <p:blipFill>
          <a:blip r:embed="rId2"/>
          <a:stretch>
            <a:fillRect/>
          </a:stretch>
        </p:blipFill>
        <p:spPr>
          <a:xfrm>
            <a:off x="1587623" y="1708073"/>
            <a:ext cx="8839200" cy="4010025"/>
          </a:xfrm>
          <a:prstGeom prst="rect">
            <a:avLst/>
          </a:prstGeom>
        </p:spPr>
      </p:pic>
    </p:spTree>
    <p:extLst>
      <p:ext uri="{BB962C8B-B14F-4D97-AF65-F5344CB8AC3E}">
        <p14:creationId xmlns:p14="http://schemas.microsoft.com/office/powerpoint/2010/main" val="384126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1FED4E3D-AF26-48DE-99BD-85AB28834E33}"/>
              </a:ext>
            </a:extLst>
          </p:cNvPr>
          <p:cNvSpPr>
            <a:spLocks noGrp="1"/>
          </p:cNvSpPr>
          <p:nvPr>
            <p:ph type="body" sz="half" idx="2"/>
          </p:nvPr>
        </p:nvSpPr>
        <p:spPr>
          <a:xfrm>
            <a:off x="816746" y="2378199"/>
            <a:ext cx="10353675" cy="1501775"/>
          </a:xfrm>
        </p:spPr>
        <p:txBody>
          <a:bodyPr>
            <a:noAutofit/>
          </a:bodyPr>
          <a:lstStyle/>
          <a:p>
            <a:pPr marL="285750" indent="-285750" algn="just">
              <a:buFont typeface="Wingdings" panose="05000000000000000000" pitchFamily="2" charset="2"/>
              <a:buChar char="q"/>
            </a:pPr>
            <a:r>
              <a:rPr lang="en-US" sz="2400" b="0" i="0" dirty="0" err="1">
                <a:solidFill>
                  <a:schemeClr val="tx1"/>
                </a:solidFill>
                <a:effectLst/>
              </a:rPr>
              <a:t>librosa</a:t>
            </a:r>
            <a:r>
              <a:rPr lang="en-US" sz="2400" b="0" i="0" dirty="0">
                <a:solidFill>
                  <a:schemeClr val="tx1"/>
                </a:solidFill>
                <a:effectLst/>
              </a:rPr>
              <a:t> is a </a:t>
            </a:r>
            <a:r>
              <a:rPr lang="en-US" sz="2400" b="1" i="1" dirty="0">
                <a:solidFill>
                  <a:schemeClr val="tx1"/>
                </a:solidFill>
                <a:effectLst/>
                <a:hlinkClick r:id="rId2">
                  <a:extLst>
                    <a:ext uri="{A12FA001-AC4F-418D-AE19-62706E023703}">
                      <ahyp:hlinkClr xmlns:ahyp="http://schemas.microsoft.com/office/drawing/2018/hyperlinkcolor" val="tx"/>
                    </a:ext>
                  </a:extLst>
                </a:hlinkClick>
              </a:rPr>
              <a:t>Python library</a:t>
            </a:r>
            <a:r>
              <a:rPr lang="en-US" sz="2400" b="0" i="0" dirty="0">
                <a:solidFill>
                  <a:schemeClr val="tx1"/>
                </a:solidFill>
                <a:effectLst/>
              </a:rPr>
              <a:t> for analyzing audio and music. It has a flatter package layout, standardizes interfaces and names, backwards compatibility, modular functions, and readable code.</a:t>
            </a:r>
          </a:p>
          <a:p>
            <a:pPr marL="285750" indent="-285750" algn="just">
              <a:buFont typeface="Wingdings" panose="05000000000000000000" pitchFamily="2" charset="2"/>
              <a:buChar char="q"/>
            </a:pPr>
            <a:r>
              <a:rPr lang="en-US" sz="2400" b="0" i="0" dirty="0">
                <a:solidFill>
                  <a:schemeClr val="tx1"/>
                </a:solidFill>
                <a:effectLst/>
              </a:rPr>
              <a:t>glob() function from the glob module to get all the pathnames for the sound files in our dataset.  </a:t>
            </a:r>
          </a:p>
          <a:p>
            <a:pPr marL="285750" indent="-285750" algn="just">
              <a:buFont typeface="Wingdings" panose="05000000000000000000" pitchFamily="2" charset="2"/>
              <a:buChar char="q"/>
            </a:pPr>
            <a:r>
              <a:rPr lang="en-US" sz="2400" b="0" i="0" dirty="0">
                <a:solidFill>
                  <a:schemeClr val="tx1"/>
                </a:solidFill>
                <a:effectLst/>
              </a:rPr>
              <a:t>NumPy is the fundamental package for scientific computing in Python. </a:t>
            </a:r>
            <a:endParaRPr lang="en-IN" sz="2400" dirty="0">
              <a:solidFill>
                <a:schemeClr val="tx1"/>
              </a:solidFill>
            </a:endParaRPr>
          </a:p>
        </p:txBody>
      </p:sp>
    </p:spTree>
    <p:extLst>
      <p:ext uri="{BB962C8B-B14F-4D97-AF65-F5344CB8AC3E}">
        <p14:creationId xmlns:p14="http://schemas.microsoft.com/office/powerpoint/2010/main" val="1538830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D5B9DE-3367-4092-9F5A-C5E541D298CE}"/>
              </a:ext>
            </a:extLst>
          </p:cNvPr>
          <p:cNvPicPr>
            <a:picLocks noChangeAspect="1"/>
          </p:cNvPicPr>
          <p:nvPr/>
        </p:nvPicPr>
        <p:blipFill>
          <a:blip r:embed="rId2"/>
          <a:stretch>
            <a:fillRect/>
          </a:stretch>
        </p:blipFill>
        <p:spPr>
          <a:xfrm>
            <a:off x="523783" y="1165194"/>
            <a:ext cx="10866268" cy="5486400"/>
          </a:xfrm>
          <a:prstGeom prst="rect">
            <a:avLst/>
          </a:prstGeom>
        </p:spPr>
      </p:pic>
      <p:sp>
        <p:nvSpPr>
          <p:cNvPr id="4" name="TextBox 3">
            <a:extLst>
              <a:ext uri="{FF2B5EF4-FFF2-40B4-BE49-F238E27FC236}">
                <a16:creationId xmlns:a16="http://schemas.microsoft.com/office/drawing/2014/main" id="{BC27EF8C-29E9-4E3E-816E-7B8F00DEC8F9}"/>
              </a:ext>
            </a:extLst>
          </p:cNvPr>
          <p:cNvSpPr txBox="1"/>
          <p:nvPr/>
        </p:nvSpPr>
        <p:spPr>
          <a:xfrm>
            <a:off x="2290438" y="374628"/>
            <a:ext cx="6613865" cy="707886"/>
          </a:xfrm>
          <a:prstGeom prst="rect">
            <a:avLst/>
          </a:prstGeom>
          <a:noFill/>
        </p:spPr>
        <p:txBody>
          <a:bodyPr wrap="square" rtlCol="0">
            <a:spAutoFit/>
          </a:bodyPr>
          <a:lstStyle/>
          <a:p>
            <a:pPr algn="ctr"/>
            <a:r>
              <a:rPr lang="en-US" sz="4000" dirty="0">
                <a:latin typeface="Baskerville Old Face" panose="02020602080505020303" pitchFamily="18" charset="0"/>
              </a:rPr>
              <a:t>FEATURE EXTRACTION</a:t>
            </a:r>
            <a:endParaRPr lang="en-IN" sz="4000" dirty="0">
              <a:latin typeface="Baskerville Old Face" panose="02020602080505020303" pitchFamily="18" charset="0"/>
            </a:endParaRPr>
          </a:p>
        </p:txBody>
      </p:sp>
    </p:spTree>
    <p:extLst>
      <p:ext uri="{BB962C8B-B14F-4D97-AF65-F5344CB8AC3E}">
        <p14:creationId xmlns:p14="http://schemas.microsoft.com/office/powerpoint/2010/main" val="5634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C91E13-81DF-4714-8601-0CAACE2AB8FD}"/>
              </a:ext>
            </a:extLst>
          </p:cNvPr>
          <p:cNvSpPr>
            <a:spLocks noGrp="1"/>
          </p:cNvSpPr>
          <p:nvPr>
            <p:ph idx="1"/>
          </p:nvPr>
        </p:nvSpPr>
        <p:spPr>
          <a:xfrm>
            <a:off x="745120" y="1250827"/>
            <a:ext cx="10353762" cy="3714749"/>
          </a:xfrm>
        </p:spPr>
        <p:txBody>
          <a:bodyPr>
            <a:noAutofit/>
          </a:bodyPr>
          <a:lstStyle/>
          <a:p>
            <a:pPr marL="36900" indent="0" algn="just" fontAlgn="base">
              <a:buNone/>
            </a:pPr>
            <a:r>
              <a:rPr lang="en-US" sz="2000" b="0" i="0" dirty="0">
                <a:solidFill>
                  <a:schemeClr val="tx1"/>
                </a:solidFill>
                <a:effectLst/>
                <a:latin typeface="Baskerville Old Face" panose="02020602080505020303" pitchFamily="18" charset="0"/>
              </a:rPr>
              <a:t>We are defining a function </a:t>
            </a:r>
            <a:r>
              <a:rPr lang="en-US" sz="2000" b="0" i="0" dirty="0" err="1">
                <a:solidFill>
                  <a:schemeClr val="tx1"/>
                </a:solidFill>
                <a:effectLst/>
                <a:latin typeface="Baskerville Old Face" panose="02020602080505020303" pitchFamily="18" charset="0"/>
              </a:rPr>
              <a:t>extract_feature</a:t>
            </a:r>
            <a:r>
              <a:rPr lang="en-US" sz="2000" b="0" i="0" dirty="0">
                <a:solidFill>
                  <a:schemeClr val="tx1"/>
                </a:solidFill>
                <a:effectLst/>
                <a:latin typeface="Baskerville Old Face" panose="02020602080505020303" pitchFamily="18" charset="0"/>
              </a:rPr>
              <a:t> to extract the </a:t>
            </a:r>
            <a:r>
              <a:rPr lang="en-US" sz="2000" b="0" i="0" dirty="0" err="1">
                <a:solidFill>
                  <a:schemeClr val="tx1"/>
                </a:solidFill>
                <a:effectLst/>
                <a:latin typeface="Baskerville Old Face" panose="02020602080505020303" pitchFamily="18" charset="0"/>
              </a:rPr>
              <a:t>mfcc</a:t>
            </a:r>
            <a:r>
              <a:rPr lang="en-US" sz="2000" b="0" i="0" dirty="0">
                <a:solidFill>
                  <a:schemeClr val="tx1"/>
                </a:solidFill>
                <a:effectLst/>
                <a:latin typeface="Baskerville Old Face" panose="02020602080505020303" pitchFamily="18" charset="0"/>
              </a:rPr>
              <a:t>, chroma, and </a:t>
            </a:r>
            <a:r>
              <a:rPr lang="en-US" sz="2000" b="0" i="0" dirty="0" err="1">
                <a:solidFill>
                  <a:schemeClr val="tx1"/>
                </a:solidFill>
                <a:effectLst/>
                <a:latin typeface="Baskerville Old Face" panose="02020602080505020303" pitchFamily="18" charset="0"/>
              </a:rPr>
              <a:t>mel</a:t>
            </a:r>
            <a:r>
              <a:rPr lang="en-US" sz="2000" b="0" i="0" dirty="0">
                <a:solidFill>
                  <a:schemeClr val="tx1"/>
                </a:solidFill>
                <a:effectLst/>
                <a:latin typeface="Baskerville Old Face" panose="02020602080505020303" pitchFamily="18" charset="0"/>
              </a:rPr>
              <a:t> features from a sound file. </a:t>
            </a:r>
          </a:p>
          <a:p>
            <a:pPr algn="just" fontAlgn="base">
              <a:buFont typeface="Wingdings" panose="05000000000000000000" pitchFamily="2" charset="2"/>
              <a:buChar char="q"/>
            </a:pPr>
            <a:r>
              <a:rPr lang="en-US" sz="2000" b="1" i="0" dirty="0" err="1">
                <a:solidFill>
                  <a:schemeClr val="tx1"/>
                </a:solidFill>
                <a:effectLst/>
                <a:latin typeface="Baskerville Old Face" panose="02020602080505020303" pitchFamily="18" charset="0"/>
              </a:rPr>
              <a:t>mfcc</a:t>
            </a:r>
            <a:r>
              <a:rPr lang="en-US" sz="2000" b="1" i="0" dirty="0">
                <a:solidFill>
                  <a:schemeClr val="tx1"/>
                </a:solidFill>
                <a:effectLst/>
                <a:latin typeface="Baskerville Old Face" panose="02020602080505020303" pitchFamily="18" charset="0"/>
              </a:rPr>
              <a:t>:</a:t>
            </a:r>
            <a:r>
              <a:rPr lang="en-US" sz="2000" b="0" i="0" dirty="0">
                <a:solidFill>
                  <a:schemeClr val="tx1"/>
                </a:solidFill>
                <a:effectLst/>
                <a:latin typeface="Baskerville Old Face" panose="02020602080505020303" pitchFamily="18" charset="0"/>
              </a:rPr>
              <a:t> Mel Frequency Cepstral Coefficient, represents the short-term power spectrum of sound.</a:t>
            </a:r>
          </a:p>
          <a:p>
            <a:pPr algn="just" fontAlgn="base">
              <a:buFont typeface="Wingdings" panose="05000000000000000000" pitchFamily="2" charset="2"/>
              <a:buChar char="q"/>
            </a:pPr>
            <a:r>
              <a:rPr lang="en-US" sz="2000" b="1" i="0" dirty="0">
                <a:solidFill>
                  <a:schemeClr val="tx1"/>
                </a:solidFill>
                <a:effectLst/>
                <a:latin typeface="Baskerville Old Face" panose="02020602080505020303" pitchFamily="18" charset="0"/>
              </a:rPr>
              <a:t>chroma:</a:t>
            </a:r>
            <a:r>
              <a:rPr lang="en-US" sz="2000" b="0" i="0" dirty="0">
                <a:solidFill>
                  <a:schemeClr val="tx1"/>
                </a:solidFill>
                <a:effectLst/>
                <a:latin typeface="Baskerville Old Face" panose="02020602080505020303" pitchFamily="18" charset="0"/>
              </a:rPr>
              <a:t> Pertains to the 12 different pitch classes.</a:t>
            </a:r>
          </a:p>
          <a:p>
            <a:pPr algn="just" fontAlgn="base">
              <a:buFont typeface="Wingdings" panose="05000000000000000000" pitchFamily="2" charset="2"/>
              <a:buChar char="q"/>
            </a:pPr>
            <a:r>
              <a:rPr lang="en-US" sz="2000" b="1" i="0" dirty="0" err="1">
                <a:solidFill>
                  <a:schemeClr val="tx1"/>
                </a:solidFill>
                <a:effectLst/>
                <a:latin typeface="Baskerville Old Face" panose="02020602080505020303" pitchFamily="18" charset="0"/>
              </a:rPr>
              <a:t>mel</a:t>
            </a:r>
            <a:r>
              <a:rPr lang="en-US" sz="2000" b="1" i="0" dirty="0">
                <a:solidFill>
                  <a:schemeClr val="tx1"/>
                </a:solidFill>
                <a:effectLst/>
                <a:latin typeface="Baskerville Old Face" panose="02020602080505020303" pitchFamily="18" charset="0"/>
              </a:rPr>
              <a:t>:</a:t>
            </a:r>
            <a:r>
              <a:rPr lang="en-US" sz="2000" b="0" i="0" dirty="0">
                <a:solidFill>
                  <a:schemeClr val="tx1"/>
                </a:solidFill>
                <a:effectLst/>
                <a:latin typeface="Baskerville Old Face" panose="02020602080505020303" pitchFamily="18" charset="0"/>
              </a:rPr>
              <a:t> Mel Spectrogram Frequency</a:t>
            </a:r>
          </a:p>
          <a:p>
            <a:pPr algn="just" fontAlgn="base">
              <a:buFont typeface="Wingdings" panose="05000000000000000000" pitchFamily="2" charset="2"/>
              <a:buChar char="q"/>
            </a:pPr>
            <a:r>
              <a:rPr lang="en-US" sz="2000" b="0" i="0" dirty="0">
                <a:solidFill>
                  <a:schemeClr val="tx1"/>
                </a:solidFill>
                <a:effectLst/>
                <a:latin typeface="Baskerville Old Face" panose="02020602080505020303" pitchFamily="18" charset="0"/>
              </a:rPr>
              <a:t>Open the sound file with </a:t>
            </a:r>
            <a:r>
              <a:rPr lang="en-US" sz="2000" b="0" i="0" dirty="0" err="1">
                <a:solidFill>
                  <a:schemeClr val="tx1"/>
                </a:solidFill>
                <a:effectLst/>
                <a:latin typeface="Baskerville Old Face" panose="02020602080505020303" pitchFamily="18" charset="0"/>
              </a:rPr>
              <a:t>soundfile.SoundFile</a:t>
            </a:r>
            <a:r>
              <a:rPr lang="en-US" sz="2000" b="0" i="0" dirty="0">
                <a:solidFill>
                  <a:schemeClr val="tx1"/>
                </a:solidFill>
                <a:effectLst/>
                <a:latin typeface="Baskerville Old Face" panose="02020602080505020303" pitchFamily="18" charset="0"/>
              </a:rPr>
              <a:t> and </a:t>
            </a:r>
            <a:r>
              <a:rPr lang="en-US" sz="2000" b="0" i="0" dirty="0" err="1">
                <a:solidFill>
                  <a:schemeClr val="tx1"/>
                </a:solidFill>
                <a:effectLst/>
                <a:latin typeface="Baskerville Old Face" panose="02020602080505020303" pitchFamily="18" charset="0"/>
              </a:rPr>
              <a:t>raed</a:t>
            </a:r>
            <a:r>
              <a:rPr lang="en-US" sz="2000" b="0" i="0" dirty="0">
                <a:solidFill>
                  <a:schemeClr val="tx1"/>
                </a:solidFill>
                <a:effectLst/>
                <a:latin typeface="Baskerville Old Face" panose="02020602080505020303" pitchFamily="18" charset="0"/>
              </a:rPr>
              <a:t> from it and get the sample rate. </a:t>
            </a:r>
          </a:p>
          <a:p>
            <a:pPr algn="just" fontAlgn="base">
              <a:buFont typeface="Wingdings" panose="05000000000000000000" pitchFamily="2" charset="2"/>
              <a:buChar char="q"/>
            </a:pPr>
            <a:r>
              <a:rPr lang="en-US" sz="2000" b="0" i="0" dirty="0">
                <a:solidFill>
                  <a:schemeClr val="tx1"/>
                </a:solidFill>
                <a:effectLst/>
                <a:latin typeface="Baskerville Old Face" panose="02020602080505020303" pitchFamily="18" charset="0"/>
              </a:rPr>
              <a:t>If chroma is True, get the Short-Time Fourier Transform (</a:t>
            </a:r>
            <a:r>
              <a:rPr lang="en-US" sz="2000" b="0" i="0" dirty="0" err="1">
                <a:solidFill>
                  <a:schemeClr val="tx1"/>
                </a:solidFill>
                <a:effectLst/>
                <a:latin typeface="Baskerville Old Face" panose="02020602080505020303" pitchFamily="18" charset="0"/>
              </a:rPr>
              <a:t>stft</a:t>
            </a:r>
            <a:r>
              <a:rPr lang="en-US" sz="2000" b="0" i="0" dirty="0">
                <a:solidFill>
                  <a:schemeClr val="tx1"/>
                </a:solidFill>
                <a:effectLst/>
                <a:latin typeface="Baskerville Old Face" panose="02020602080505020303" pitchFamily="18" charset="0"/>
              </a:rPr>
              <a:t>) of </a:t>
            </a:r>
            <a:r>
              <a:rPr lang="en-US" sz="2000" dirty="0">
                <a:solidFill>
                  <a:schemeClr val="tx1"/>
                </a:solidFill>
                <a:effectLst/>
                <a:latin typeface="Baskerville Old Face" panose="02020602080505020303" pitchFamily="18" charset="0"/>
              </a:rPr>
              <a:t>X</a:t>
            </a:r>
            <a:r>
              <a:rPr lang="en-US" sz="2000" b="0" i="0" dirty="0">
                <a:solidFill>
                  <a:schemeClr val="tx1"/>
                </a:solidFill>
                <a:effectLst/>
                <a:latin typeface="Baskerville Old Face" panose="02020602080505020303" pitchFamily="18" charset="0"/>
              </a:rPr>
              <a:t>.</a:t>
            </a:r>
          </a:p>
          <a:p>
            <a:pPr algn="just" fontAlgn="base">
              <a:buFont typeface="Wingdings" panose="05000000000000000000" pitchFamily="2" charset="2"/>
              <a:buChar char="q"/>
            </a:pPr>
            <a:r>
              <a:rPr lang="en-US" sz="2000" b="0" i="0" dirty="0">
                <a:solidFill>
                  <a:schemeClr val="tx1"/>
                </a:solidFill>
                <a:effectLst/>
                <a:latin typeface="Baskerville Old Face" panose="02020602080505020303" pitchFamily="18" charset="0"/>
              </a:rPr>
              <a:t>Let the result be an empty </a:t>
            </a:r>
            <a:r>
              <a:rPr lang="en-US" sz="2000" b="0" i="0" dirty="0" err="1">
                <a:solidFill>
                  <a:schemeClr val="tx1"/>
                </a:solidFill>
                <a:effectLst/>
                <a:latin typeface="Baskerville Old Face" panose="02020602080505020303" pitchFamily="18" charset="0"/>
              </a:rPr>
              <a:t>numpy</a:t>
            </a:r>
            <a:r>
              <a:rPr lang="en-US" sz="2000" b="0" i="0" dirty="0">
                <a:solidFill>
                  <a:schemeClr val="tx1"/>
                </a:solidFill>
                <a:effectLst/>
                <a:latin typeface="Baskerville Old Face" panose="02020602080505020303" pitchFamily="18" charset="0"/>
              </a:rPr>
              <a:t> array. </a:t>
            </a:r>
          </a:p>
          <a:p>
            <a:pPr algn="just" fontAlgn="base">
              <a:buFont typeface="Wingdings" panose="05000000000000000000" pitchFamily="2" charset="2"/>
              <a:buChar char="q"/>
            </a:pPr>
            <a:r>
              <a:rPr lang="en-US" sz="2000" b="0" i="0" dirty="0">
                <a:solidFill>
                  <a:schemeClr val="tx1"/>
                </a:solidFill>
                <a:effectLst/>
                <a:latin typeface="Baskerville Old Face" panose="02020602080505020303" pitchFamily="18" charset="0"/>
              </a:rPr>
              <a:t>Now, for each feature , if it exists, make a call to the corresponding function from </a:t>
            </a:r>
            <a:r>
              <a:rPr lang="en-US" sz="2000" b="0" i="0" dirty="0" err="1">
                <a:solidFill>
                  <a:schemeClr val="tx1"/>
                </a:solidFill>
                <a:effectLst/>
                <a:latin typeface="Baskerville Old Face" panose="02020602080505020303" pitchFamily="18" charset="0"/>
              </a:rPr>
              <a:t>librosa</a:t>
            </a:r>
            <a:r>
              <a:rPr lang="en-US" sz="2000" dirty="0">
                <a:solidFill>
                  <a:schemeClr val="tx1"/>
                </a:solidFill>
                <a:effectLst/>
                <a:latin typeface="Baskerville Old Face" panose="02020602080505020303" pitchFamily="18" charset="0"/>
              </a:rPr>
              <a:t> and get the mean value.</a:t>
            </a:r>
            <a:endParaRPr lang="en-US" sz="2000" b="0" i="0" dirty="0">
              <a:solidFill>
                <a:schemeClr val="tx1"/>
              </a:solidFill>
              <a:effectLst/>
              <a:latin typeface="Baskerville Old Face" panose="02020602080505020303" pitchFamily="18" charset="0"/>
            </a:endParaRPr>
          </a:p>
          <a:p>
            <a:pPr algn="just" fontAlgn="base">
              <a:buFont typeface="Wingdings" panose="05000000000000000000" pitchFamily="2" charset="2"/>
              <a:buChar char="q"/>
            </a:pPr>
            <a:r>
              <a:rPr lang="en-US" sz="2000" b="0" i="0" dirty="0">
                <a:solidFill>
                  <a:schemeClr val="tx1"/>
                </a:solidFill>
                <a:effectLst/>
                <a:latin typeface="Baskerville Old Face" panose="02020602080505020303" pitchFamily="18" charset="0"/>
              </a:rPr>
              <a:t>Call the function </a:t>
            </a:r>
            <a:r>
              <a:rPr lang="en-US" sz="2000" b="0" i="0" dirty="0" err="1">
                <a:solidFill>
                  <a:schemeClr val="tx1"/>
                </a:solidFill>
                <a:effectLst/>
                <a:latin typeface="Baskerville Old Face" panose="02020602080505020303" pitchFamily="18" charset="0"/>
              </a:rPr>
              <a:t>hstack</a:t>
            </a:r>
            <a:r>
              <a:rPr lang="en-US" sz="2000" b="0" i="0" dirty="0">
                <a:solidFill>
                  <a:schemeClr val="tx1"/>
                </a:solidFill>
                <a:effectLst/>
                <a:latin typeface="Baskerville Old Face" panose="02020602080505020303" pitchFamily="18" charset="0"/>
              </a:rPr>
              <a:t>() from </a:t>
            </a:r>
            <a:r>
              <a:rPr lang="en-US" sz="2000" b="0" i="0" dirty="0" err="1">
                <a:solidFill>
                  <a:schemeClr val="tx1"/>
                </a:solidFill>
                <a:effectLst/>
                <a:latin typeface="Baskerville Old Face" panose="02020602080505020303" pitchFamily="18" charset="0"/>
              </a:rPr>
              <a:t>numpy</a:t>
            </a:r>
            <a:r>
              <a:rPr lang="en-US" sz="2000" b="0" i="0" dirty="0">
                <a:solidFill>
                  <a:schemeClr val="tx1"/>
                </a:solidFill>
                <a:effectLst/>
                <a:latin typeface="Baskerville Old Face" panose="02020602080505020303" pitchFamily="18" charset="0"/>
              </a:rPr>
              <a:t> with result and the feature value.</a:t>
            </a:r>
          </a:p>
          <a:p>
            <a:pPr marL="36900" indent="0" algn="just" fontAlgn="base">
              <a:buNone/>
            </a:pPr>
            <a:endParaRPr lang="en-US" sz="2000" b="0" i="0" dirty="0">
              <a:solidFill>
                <a:schemeClr val="tx1"/>
              </a:solidFill>
              <a:effectLst/>
              <a:latin typeface="Baskerville Old Face" panose="02020602080505020303" pitchFamily="18" charset="0"/>
            </a:endParaRPr>
          </a:p>
          <a:p>
            <a:pPr marL="36900" indent="0" algn="just">
              <a:buNone/>
            </a:pPr>
            <a:endParaRPr lang="en-IN" sz="20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89146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02545D-B662-4665-ABBC-9E5FEFDC1282}"/>
              </a:ext>
            </a:extLst>
          </p:cNvPr>
          <p:cNvPicPr>
            <a:picLocks noChangeAspect="1"/>
          </p:cNvPicPr>
          <p:nvPr/>
        </p:nvPicPr>
        <p:blipFill rotWithShape="1">
          <a:blip r:embed="rId2"/>
          <a:srcRect r="7200" b="26163"/>
          <a:stretch/>
        </p:blipFill>
        <p:spPr>
          <a:xfrm>
            <a:off x="1879036" y="1817595"/>
            <a:ext cx="7628949" cy="4316875"/>
          </a:xfrm>
          <a:prstGeom prst="rect">
            <a:avLst/>
          </a:prstGeom>
        </p:spPr>
      </p:pic>
      <p:sp>
        <p:nvSpPr>
          <p:cNvPr id="7" name="TextBox 6">
            <a:extLst>
              <a:ext uri="{FF2B5EF4-FFF2-40B4-BE49-F238E27FC236}">
                <a16:creationId xmlns:a16="http://schemas.microsoft.com/office/drawing/2014/main" id="{F4795B98-A800-4B82-BF66-3425E129BCB5}"/>
              </a:ext>
            </a:extLst>
          </p:cNvPr>
          <p:cNvSpPr txBox="1"/>
          <p:nvPr/>
        </p:nvSpPr>
        <p:spPr>
          <a:xfrm>
            <a:off x="1879036" y="470517"/>
            <a:ext cx="7495783" cy="1200329"/>
          </a:xfrm>
          <a:prstGeom prst="rect">
            <a:avLst/>
          </a:prstGeom>
          <a:noFill/>
        </p:spPr>
        <p:txBody>
          <a:bodyPr wrap="square" rtlCol="0">
            <a:spAutoFit/>
          </a:bodyPr>
          <a:lstStyle/>
          <a:p>
            <a:r>
              <a:rPr lang="en-US" sz="3600" dirty="0"/>
              <a:t>STRESS CLASSIFICATION IN AVAILABLE DATASET</a:t>
            </a:r>
            <a:endParaRPr lang="en-IN" sz="3600" dirty="0"/>
          </a:p>
        </p:txBody>
      </p:sp>
    </p:spTree>
    <p:extLst>
      <p:ext uri="{BB962C8B-B14F-4D97-AF65-F5344CB8AC3E}">
        <p14:creationId xmlns:p14="http://schemas.microsoft.com/office/powerpoint/2010/main" val="168635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7D95-5AEE-44F0-AB05-4C5CF057184D}"/>
              </a:ext>
            </a:extLst>
          </p:cNvPr>
          <p:cNvSpPr>
            <a:spLocks noGrp="1"/>
          </p:cNvSpPr>
          <p:nvPr>
            <p:ph type="title"/>
          </p:nvPr>
        </p:nvSpPr>
        <p:spPr/>
        <p:txBody>
          <a:bodyPr>
            <a:normAutofit/>
          </a:bodyPr>
          <a:lstStyle/>
          <a:p>
            <a:r>
              <a:rPr lang="en-US" sz="4000" dirty="0"/>
              <a:t>LOADING AND CLASSIFYING</a:t>
            </a:r>
            <a:endParaRPr lang="en-IN" sz="4000" dirty="0"/>
          </a:p>
        </p:txBody>
      </p:sp>
      <p:pic>
        <p:nvPicPr>
          <p:cNvPr id="5" name="Content Placeholder 4">
            <a:extLst>
              <a:ext uri="{FF2B5EF4-FFF2-40B4-BE49-F238E27FC236}">
                <a16:creationId xmlns:a16="http://schemas.microsoft.com/office/drawing/2014/main" id="{CC36ED35-6CCC-4E0D-A326-8CD0FA4D4534}"/>
              </a:ext>
            </a:extLst>
          </p:cNvPr>
          <p:cNvPicPr>
            <a:picLocks noGrp="1" noChangeAspect="1"/>
          </p:cNvPicPr>
          <p:nvPr>
            <p:ph idx="1"/>
          </p:nvPr>
        </p:nvPicPr>
        <p:blipFill>
          <a:blip r:embed="rId2"/>
          <a:stretch>
            <a:fillRect/>
          </a:stretch>
        </p:blipFill>
        <p:spPr>
          <a:xfrm>
            <a:off x="2325950" y="2076449"/>
            <a:ext cx="6791417" cy="4501904"/>
          </a:xfrm>
        </p:spPr>
      </p:pic>
    </p:spTree>
    <p:extLst>
      <p:ext uri="{BB962C8B-B14F-4D97-AF65-F5344CB8AC3E}">
        <p14:creationId xmlns:p14="http://schemas.microsoft.com/office/powerpoint/2010/main" val="844323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{EB51C9AD-0753-4DF4-A5DA-F5EB6CDC5BFC}tf55705232_win32</Template>
  <TotalTime>60</TotalTime>
  <Words>355</Words>
  <Application>Microsoft Office PowerPoint</Application>
  <PresentationFormat>Widescreen</PresentationFormat>
  <Paragraphs>35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Baskerville Old Face</vt:lpstr>
      <vt:lpstr>Calibri</vt:lpstr>
      <vt:lpstr>Georgia</vt:lpstr>
      <vt:lpstr>Goudy Old Style</vt:lpstr>
      <vt:lpstr>Wingdings</vt:lpstr>
      <vt:lpstr>Wingdings 2</vt:lpstr>
      <vt:lpstr>SlateVTI</vt:lpstr>
      <vt:lpstr>DETECTION OF STRESS FROM VOICE</vt:lpstr>
      <vt:lpstr>APPROACH </vt:lpstr>
      <vt:lpstr>DATASET COLLECTION</vt:lpstr>
      <vt:lpstr>LIBRARY FILES INSTALLATION</vt:lpstr>
      <vt:lpstr>PowerPoint Presentation</vt:lpstr>
      <vt:lpstr>PowerPoint Presentation</vt:lpstr>
      <vt:lpstr>PowerPoint Presentation</vt:lpstr>
      <vt:lpstr>PowerPoint Presentation</vt:lpstr>
      <vt:lpstr>LOADING AND CLASSIFYING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STRESS FROM VOICE</dc:title>
  <dc:creator>vaishanavadevi vaishu</dc:creator>
  <cp:lastModifiedBy>vaishanavadevi vaishu</cp:lastModifiedBy>
  <cp:revision>1</cp:revision>
  <dcterms:created xsi:type="dcterms:W3CDTF">2021-10-30T04:06:02Z</dcterms:created>
  <dcterms:modified xsi:type="dcterms:W3CDTF">2021-10-30T05:06:54Z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