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US" sz="6000" dirty="0">
                <a:solidFill>
                  <a:srgbClr val="7030A0"/>
                </a:solidFill>
                <a:effectLst>
                  <a:outerShdw blurRad="38100" dist="25400" dir="5400000" algn="ctr" rotWithShape="0">
                    <a:srgbClr val="6E747A">
                      <a:alpha val="43000"/>
                    </a:srgbClr>
                  </a:outerShdw>
                </a:effectLst>
              </a:rPr>
              <a:t>ECU’s In a Car</a:t>
            </a:r>
            <a:endParaRPr lang="en-US" sz="6000" dirty="0">
              <a:solidFill>
                <a:srgbClr val="7030A0"/>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544320"/>
            <a:ext cx="10972800" cy="5313680"/>
          </a:xfrm>
        </p:spPr>
        <p:txBody>
          <a:bodyPr/>
          <a:p>
            <a:pPr marL="0" indent="0">
              <a:buNone/>
            </a:pPr>
            <a:r>
              <a:rPr lang="en-US"/>
              <a:t>6.As the explosive burns, it generates a massive amount of nitrogen gas that floods into a nylon bag packed behind the steering wheel.</a:t>
            </a:r>
            <a:endParaRPr lang="en-US"/>
          </a:p>
          <a:p>
            <a:pPr marL="0" indent="0">
              <a:buNone/>
            </a:pPr>
            <a:r>
              <a:rPr lang="en-US"/>
              <a:t>7.As the bag expands, it blows the plastic cover off the steering wheel and inflates in front of the driver.</a:t>
            </a:r>
            <a:endParaRPr lang="en-US"/>
          </a:p>
          <a:p>
            <a:pPr marL="0" indent="0">
              <a:buNone/>
            </a:pPr>
            <a:r>
              <a:rPr lang="en-US"/>
              <a:t>8.The driver pushes against the bag due to collision.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Block Diagram</a:t>
            </a:r>
            <a:endParaRPr lang="en-US"/>
          </a:p>
        </p:txBody>
      </p:sp>
      <p:pic>
        <p:nvPicPr>
          <p:cNvPr id="4" name="Content Placeholder 3" descr="Functional-Block-Diagram-of-Airbag-System"/>
          <p:cNvPicPr>
            <a:picLocks noChangeAspect="1"/>
          </p:cNvPicPr>
          <p:nvPr>
            <p:ph idx="1"/>
          </p:nvPr>
        </p:nvPicPr>
        <p:blipFill>
          <a:blip r:embed="rId1"/>
          <a:stretch>
            <a:fillRect/>
          </a:stretch>
        </p:blipFill>
        <p:spPr>
          <a:xfrm>
            <a:off x="1179830" y="1600200"/>
            <a:ext cx="10139680" cy="51441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rgbClr val="012D86"/>
                    </a:gs>
                    <a:gs pos="100000">
                      <a:srgbClr val="0E2557"/>
                    </a:gs>
                  </a:gsLst>
                  <a:lin scaled="0"/>
                </a:gradFill>
              </a:rPr>
              <a:t>what is an ECU?</a:t>
            </a:r>
            <a:endParaRPr lang="en-US">
              <a:gradFill>
                <a:gsLst>
                  <a:gs pos="0">
                    <a:srgbClr val="012D86"/>
                  </a:gs>
                  <a:gs pos="100000">
                    <a:srgbClr val="0E2557"/>
                  </a:gs>
                </a:gsLst>
                <a:lin scaled="0"/>
              </a:gradFill>
            </a:endParaRPr>
          </a:p>
        </p:txBody>
      </p:sp>
      <p:sp>
        <p:nvSpPr>
          <p:cNvPr id="3" name="Content Placeholder 2"/>
          <p:cNvSpPr>
            <a:spLocks noGrp="1"/>
          </p:cNvSpPr>
          <p:nvPr>
            <p:ph idx="1"/>
          </p:nvPr>
        </p:nvSpPr>
        <p:spPr/>
        <p:txBody>
          <a:bodyPr/>
          <a:p>
            <a:r>
              <a:rPr lang="en-US"/>
              <a:t>In the automative industry an electronic control unit(ECU) is an embedded electronic device,basically a digital computer that reads signals coming from sensors placed at various parts and in different components of the car and depending on this information controls various important units e.g engine and other automated operations within the car among many.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ECU</a:t>
            </a:r>
            <a:endParaRPr lang="en-US"/>
          </a:p>
        </p:txBody>
      </p:sp>
      <p:sp>
        <p:nvSpPr>
          <p:cNvPr id="3" name="Content Placeholder 2"/>
          <p:cNvSpPr>
            <a:spLocks noGrp="1"/>
          </p:cNvSpPr>
          <p:nvPr>
            <p:ph idx="1"/>
          </p:nvPr>
        </p:nvSpPr>
        <p:spPr/>
        <p:txBody>
          <a:bodyPr/>
          <a:p>
            <a:r>
              <a:rPr lang="en-US"/>
              <a:t>with vehicles having multiple ECU they are divided on what tasks they perform.</a:t>
            </a:r>
            <a:endParaRPr lang="en-US"/>
          </a:p>
          <a:p>
            <a:endParaRPr lang="en-US"/>
          </a:p>
          <a:p>
            <a:pPr marL="0" indent="0">
              <a:buNone/>
            </a:pPr>
            <a:r>
              <a:rPr lang="en-US" b="1"/>
              <a:t>1.Engine Control Module:</a:t>
            </a:r>
            <a:endParaRPr lang="en-US" b="1"/>
          </a:p>
          <a:p>
            <a:pPr marL="0" indent="0">
              <a:buNone/>
            </a:pPr>
            <a:r>
              <a:rPr lang="en-US"/>
              <a:t>With its sensors,the ECM ensures the amount of fuel and ignition timing necessary to get the most power and economy out of the engine.</a:t>
            </a:r>
            <a:endParaRPr lang="en-US"/>
          </a:p>
          <a:p>
            <a:pPr marL="0" indent="0">
              <a:buNone/>
            </a:pP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54685"/>
            <a:ext cx="10972800" cy="5471795"/>
          </a:xfrm>
        </p:spPr>
        <p:txBody>
          <a:bodyPr/>
          <a:p>
            <a:pPr marL="0" indent="0">
              <a:buNone/>
            </a:pPr>
            <a:r>
              <a:rPr lang="en-US" b="1">
                <a:sym typeface="+mn-ea"/>
              </a:rPr>
              <a:t>2.Brake Control Module:</a:t>
            </a:r>
            <a:endParaRPr lang="en-US" b="1"/>
          </a:p>
          <a:p>
            <a:pPr marL="0" indent="0">
              <a:buNone/>
            </a:pPr>
            <a:r>
              <a:rPr lang="en-US">
                <a:sym typeface="+mn-ea"/>
              </a:rPr>
              <a:t>Used in vehicles with ABS,the BCM makes sure that the</a:t>
            </a:r>
            <a:endParaRPr lang="en-US">
              <a:sym typeface="+mn-ea"/>
            </a:endParaRPr>
          </a:p>
          <a:p>
            <a:pPr marL="0" indent="0">
              <a:buNone/>
            </a:pPr>
            <a:r>
              <a:rPr lang="en-US">
                <a:sym typeface="+mn-ea"/>
              </a:rPr>
              <a:t>wheels are not skidding and determine when to trigger braking and let go of the brake to ensure the wheels don’t lock up.</a:t>
            </a:r>
            <a:endParaRPr lang="en-US">
              <a:sym typeface="+mn-ea"/>
            </a:endParaRPr>
          </a:p>
          <a:p>
            <a:pPr marL="0" indent="0">
              <a:buNone/>
            </a:pPr>
            <a:endParaRPr lang="en-US">
              <a:sym typeface="+mn-ea"/>
            </a:endParaRPr>
          </a:p>
          <a:p>
            <a:pPr marL="0" indent="0">
              <a:buNone/>
            </a:pPr>
            <a:r>
              <a:rPr lang="en-US" b="1">
                <a:sym typeface="+mn-ea"/>
              </a:rPr>
              <a:t>3.Transmission Control Module:</a:t>
            </a:r>
            <a:endParaRPr lang="en-US" b="1">
              <a:sym typeface="+mn-ea"/>
            </a:endParaRPr>
          </a:p>
          <a:p>
            <a:pPr marL="0" indent="0">
              <a:buNone/>
            </a:pPr>
            <a:r>
              <a:rPr lang="en-US">
                <a:sym typeface="+mn-ea"/>
              </a:rPr>
              <a:t>Used on an automatic vehicle, the TCM ensures you get the smoothest shifts possible by assessing the engine RPM</a:t>
            </a:r>
            <a:endParaRPr lang="en-US">
              <a:sym typeface="+mn-ea"/>
            </a:endParaRPr>
          </a:p>
          <a:p>
            <a:pPr marL="0" indent="0">
              <a:buNone/>
            </a:pPr>
            <a:r>
              <a:rPr lang="en-US">
                <a:sym typeface="+mn-ea"/>
              </a:rPr>
              <a:t>and acceleration of the car.</a:t>
            </a:r>
            <a:endParaRPr lang="en-US">
              <a:sym typeface="+mn-ea"/>
            </a:endParaRPr>
          </a:p>
          <a:p>
            <a:pPr marL="0" indent="0">
              <a:buNone/>
            </a:pPr>
            <a:r>
              <a:rPr lang="en-US">
                <a:sym typeface="+mn-ea"/>
              </a:rPr>
              <a:t> </a:t>
            </a:r>
            <a:endParaRPr lang="en-US" b="1"/>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b="1"/>
              <a:t>4.Telematic Control Module</a:t>
            </a:r>
            <a:endParaRPr lang="en-US" b="1"/>
          </a:p>
          <a:p>
            <a:pPr marL="0" indent="0">
              <a:buNone/>
            </a:pPr>
            <a:r>
              <a:rPr lang="en-US"/>
              <a:t>It controls the satellite navigation and internet and phone connectivity of the vehicle.</a:t>
            </a:r>
            <a:endParaRPr lang="en-US"/>
          </a:p>
          <a:p>
            <a:pPr marL="0" indent="0">
              <a:buNone/>
            </a:pPr>
            <a:endParaRPr lang="en-US"/>
          </a:p>
          <a:p>
            <a:pPr marL="0" indent="0">
              <a:buNone/>
            </a:pPr>
            <a:r>
              <a:rPr lang="en-US" b="1"/>
              <a:t>5.Suspension Control Module</a:t>
            </a:r>
            <a:endParaRPr lang="en-US" b="1"/>
          </a:p>
          <a:p>
            <a:pPr marL="0" indent="0">
              <a:buNone/>
            </a:pPr>
            <a:r>
              <a:rPr lang="en-US"/>
              <a:t>Present in Cars with active suspension systems, the SCM ensures the correct ride height and optimal changes to suspension depending on the driving condition.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Airbag System</a:t>
            </a:r>
            <a:endParaRPr lang="en-US"/>
          </a:p>
        </p:txBody>
      </p:sp>
      <p:sp>
        <p:nvSpPr>
          <p:cNvPr id="3" name="Content Placeholder 2"/>
          <p:cNvSpPr>
            <a:spLocks noGrp="1"/>
          </p:cNvSpPr>
          <p:nvPr>
            <p:ph idx="1"/>
          </p:nvPr>
        </p:nvSpPr>
        <p:spPr/>
        <p:txBody>
          <a:bodyPr/>
          <a:p>
            <a:r>
              <a:rPr lang="en-US"/>
              <a:t>The airbag system is an important safety device that provides extra protection against head-on crash for the passengers, by giving a soft surface to land on.</a:t>
            </a:r>
            <a:endParaRPr lang="en-US"/>
          </a:p>
          <a:p>
            <a:pPr marL="0" indent="0">
              <a:buNone/>
            </a:pPr>
            <a:endParaRPr lang="en-US"/>
          </a:p>
          <a:p>
            <a:r>
              <a:rPr lang="en-US" b="1"/>
              <a:t>An airbag consists of three parts</a:t>
            </a:r>
            <a:endParaRPr lang="en-US" b="1"/>
          </a:p>
          <a:p>
            <a:pPr marL="0" indent="0">
              <a:buNone/>
            </a:pPr>
            <a:r>
              <a:rPr lang="en-US" b="1"/>
              <a:t>1.The bag itself</a:t>
            </a:r>
            <a:r>
              <a:rPr lang="en-US"/>
              <a:t>-The bag is made up of a thin,nylon fabric that is folded into the streering wheel,dashboard,seat or door.</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b="1">
                <a:sym typeface="+mn-ea"/>
              </a:rPr>
              <a:t> 2.ECU-</a:t>
            </a:r>
            <a:r>
              <a:rPr lang="en-US">
                <a:sym typeface="+mn-ea"/>
              </a:rPr>
              <a:t> This is a device that tells the bag to inflate.It receive this information from an accelerometer built into a microchip.</a:t>
            </a:r>
            <a:endParaRPr lang="en-US">
              <a:sym typeface="+mn-ea"/>
            </a:endParaRPr>
          </a:p>
          <a:p>
            <a:pPr marL="0" indent="0">
              <a:buNone/>
            </a:pPr>
            <a:endParaRPr lang="en-US"/>
          </a:p>
          <a:p>
            <a:pPr marL="0" indent="0">
              <a:buNone/>
            </a:pPr>
            <a:r>
              <a:rPr lang="en-US" b="1"/>
              <a:t>3.The inflation system-</a:t>
            </a:r>
            <a:r>
              <a:rPr lang="en-US"/>
              <a:t>Sodium azide(NaN</a:t>
            </a:r>
            <a:r>
              <a:rPr lang="en-US" baseline="-25000"/>
              <a:t>3</a:t>
            </a:r>
            <a:r>
              <a:rPr lang="en-US"/>
              <a:t>) reacts with potassium nitrate(KNO</a:t>
            </a:r>
            <a:r>
              <a:rPr lang="en-US" baseline="-25000"/>
              <a:t>3</a:t>
            </a:r>
            <a:r>
              <a:rPr lang="en-US"/>
              <a:t>) to produce nitrogen gas which inflates the airbag. A second later, the gas dissipates through tiny holes in the airbag giving you room to move.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Working</a:t>
            </a:r>
            <a:endParaRPr lang="en-US"/>
          </a:p>
        </p:txBody>
      </p:sp>
      <p:sp>
        <p:nvSpPr>
          <p:cNvPr id="3" name="Content Placeholder 2"/>
          <p:cNvSpPr>
            <a:spLocks noGrp="1"/>
          </p:cNvSpPr>
          <p:nvPr>
            <p:ph idx="1"/>
          </p:nvPr>
        </p:nvSpPr>
        <p:spPr/>
        <p:txBody>
          <a:bodyPr/>
          <a:p>
            <a:r>
              <a:rPr lang="en-US"/>
              <a:t>This system works on commands from the </a:t>
            </a:r>
            <a:r>
              <a:rPr lang="en-US" b="1"/>
              <a:t>airbag electronic control unit(ECU)</a:t>
            </a:r>
            <a:r>
              <a:rPr lang="en-US"/>
              <a:t>, which has a microcontroller. The controller gets power from the battery.</a:t>
            </a:r>
            <a:endParaRPr lang="en-US"/>
          </a:p>
          <a:p>
            <a:r>
              <a:rPr lang="en-US" b="1"/>
              <a:t>ECU</a:t>
            </a:r>
            <a:r>
              <a:rPr lang="en-US"/>
              <a:t> include collision type, angle and severity of impact Using this information, the airbag ECU’s crash algorithm determines if the crash event meets the criteria for deployment and triggers various firing circuits to deploy one or more airbag modules within the vehicle.</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8305" y="864235"/>
            <a:ext cx="10972800" cy="5993765"/>
          </a:xfrm>
        </p:spPr>
        <p:txBody>
          <a:bodyPr/>
          <a:p>
            <a:pPr marL="0" indent="0">
              <a:buNone/>
            </a:pPr>
            <a:r>
              <a:rPr lang="en-US"/>
              <a:t>1.When a car hits something, it starts to decelerate very rapidly.</a:t>
            </a:r>
            <a:endParaRPr lang="en-US"/>
          </a:p>
          <a:p>
            <a:pPr marL="0" indent="0">
              <a:buNone/>
            </a:pPr>
            <a:r>
              <a:rPr lang="en-US"/>
              <a:t>2.An accelorometer detects the change of speed.</a:t>
            </a:r>
            <a:endParaRPr lang="en-US"/>
          </a:p>
          <a:p>
            <a:pPr marL="0" indent="0">
              <a:buNone/>
            </a:pPr>
            <a:r>
              <a:rPr lang="en-US"/>
              <a:t>3.If the deceleration is great enough, the accelerometer triggers the airbag circuit.Normal braking doesn’t generate enough force to do this.</a:t>
            </a:r>
            <a:endParaRPr lang="en-US"/>
          </a:p>
          <a:p>
            <a:pPr marL="0" indent="0">
              <a:buNone/>
            </a:pPr>
            <a:r>
              <a:rPr lang="en-US"/>
              <a:t>4.The airbag circuit passes an electric current through a heating element.</a:t>
            </a:r>
            <a:endParaRPr lang="en-US"/>
          </a:p>
          <a:p>
            <a:pPr marL="0" indent="0">
              <a:buNone/>
            </a:pPr>
            <a:r>
              <a:rPr lang="en-US"/>
              <a:t>5.The heating element ignites a  chemical explosive.</a:t>
            </a: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3088</Words>
  <Application>WPS Presentation</Application>
  <PresentationFormat>Widescreen</PresentationFormat>
  <Paragraphs>60</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Default Design</vt:lpstr>
      <vt:lpstr>ECU’s In a Car</vt:lpstr>
      <vt:lpstr>what is an ECU?</vt:lpstr>
      <vt:lpstr>TYPES of ECU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ECU’s In a Car</dc:title>
  <dc:creator/>
  <cp:lastModifiedBy>ROKKAM</cp:lastModifiedBy>
  <cp:revision>2</cp:revision>
  <dcterms:created xsi:type="dcterms:W3CDTF">2022-02-15T16:50:00Z</dcterms:created>
  <dcterms:modified xsi:type="dcterms:W3CDTF">2022-02-17T08:47:06Z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6AD10C844EF341D0B76B8ACBF10F7ABD</vt:lpwstr>
  </property>
  <property fmtid="{D5CDD505-2E9C-101B-9397-08002B2CF9AE}" pid="3" name="KSOProductBuildVer">
    <vt:lpwstr>1033-11.2.0.10463</vt:lpwstr>
  </property>
</Properties>
</file>