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6" r:id="rId4"/>
  </p:sldMasterIdLst>
  <p:notesMasterIdLst>
    <p:notesMasterId r:id="rId16"/>
  </p:notesMasterIdLst>
  <p:sldIdLst>
    <p:sldId id="278" r:id="rId5"/>
    <p:sldId id="280" r:id="rId6"/>
    <p:sldId id="281" r:id="rId7"/>
    <p:sldId id="282" r:id="rId8"/>
    <p:sldId id="283" r:id="rId9"/>
    <p:sldId id="284" r:id="rId10"/>
    <p:sldId id="285" r:id="rId11"/>
    <p:sldId id="286" r:id="rId12"/>
    <p:sldId id="287" r:id="rId13"/>
    <p:sldId id="288" r:id="rId14"/>
    <p:sldId id="27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19" autoAdjust="0"/>
  </p:normalViewPr>
  <p:slideViewPr>
    <p:cSldViewPr snapToGrid="0">
      <p:cViewPr varScale="1">
        <p:scale>
          <a:sx n="73" d="100"/>
          <a:sy n="73" d="100"/>
        </p:scale>
        <p:origin x="-624" y="-102"/>
      </p:cViewPr>
      <p:guideLst>
        <p:guide orient="horz" pos="2160"/>
        <p:guide pos="3840"/>
      </p:guideLst>
    </p:cSldViewPr>
  </p:slideViewPr>
  <p:outlineViewPr>
    <p:cViewPr>
      <p:scale>
        <a:sx n="33" d="100"/>
        <a:sy n="33" d="100"/>
      </p:scale>
      <p:origin x="0" y="4626"/>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pPr/>
              <a:t>11/5/2022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pPr/>
              <a:t>‹#›</a:t>
            </a:fld>
            <a:endParaRPr lang="en-US" dirty="0"/>
          </a:p>
        </p:txBody>
      </p:sp>
    </p:spTree>
    <p:extLst>
      <p:ext uri="{BB962C8B-B14F-4D97-AF65-F5344CB8AC3E}">
        <p14:creationId xmlns=""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88D38747-4367-4BD2-8D51-C97E202738E2}" type="datetime1">
              <a:rPr lang="en-US" smtClean="0"/>
              <a:pPr/>
              <a:t>11/5/2022</a:t>
            </a:fld>
            <a:endParaRPr lang="en-US" dirty="0"/>
          </a:p>
        </p:txBody>
      </p:sp>
      <p:sp>
        <p:nvSpPr>
          <p:cNvPr id="17" name="Footer Placeholder 16"/>
          <p:cNvSpPr>
            <a:spLocks noGrp="1"/>
          </p:cNvSpPr>
          <p:nvPr>
            <p:ph type="ftr" sz="quarter" idx="11"/>
          </p:nvPr>
        </p:nvSpPr>
        <p:spPr/>
        <p:txBody>
          <a:bodyPr/>
          <a:lstStyle>
            <a:extLst/>
          </a:lstStyle>
          <a:p>
            <a:endParaRPr lang="en-US" dirty="0"/>
          </a:p>
        </p:txBody>
      </p:sp>
      <p:sp>
        <p:nvSpPr>
          <p:cNvPr id="29" name="Slide Number Placeholder 28"/>
          <p:cNvSpPr>
            <a:spLocks noGrp="1"/>
          </p:cNvSpPr>
          <p:nvPr>
            <p:ph type="sldNum" sz="quarter" idx="12"/>
          </p:nvPr>
        </p:nvSpPr>
        <p:spPr/>
        <p:txBody>
          <a:bodyPr/>
          <a:lstStyle>
            <a:extLst/>
          </a:lstStyle>
          <a:p>
            <a:fld id="{3A98EE3D-8CD1-4C3F-BD1C-C98C9596463C}" type="slidenum">
              <a:rPr lang="en-US" smtClean="0"/>
              <a:pPr/>
              <a:t>‹#›</a:t>
            </a:fld>
            <a:endParaRPr lang="en-US" dirty="0"/>
          </a:p>
        </p:txBody>
      </p:sp>
      <p:sp>
        <p:nvSpPr>
          <p:cNvPr id="32" name="Rectangle 31"/>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412744" y="680477"/>
            <a:ext cx="6096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35876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333360"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95691"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1219200" y="4343400"/>
            <a:ext cx="103632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73ED0CC-082F-4160-86E5-0D6041F12778}" type="datetime1">
              <a:rPr lang="en-US" smtClean="0"/>
              <a:pPr/>
              <a:t>11/5/2022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3A98EE3D-8CD1-4C3F-BD1C-C98C9596463C}" type="slidenum">
              <a:rPr lang="en-US" smtClean="0"/>
              <a:pPr/>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6416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812800" y="274640"/>
            <a:ext cx="78232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73ED0CC-082F-4160-86E5-0D6041F12778}" type="datetime1">
              <a:rPr lang="en-US" smtClean="0"/>
              <a:pPr/>
              <a:t>11/5/2022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3A98EE3D-8CD1-4C3F-BD1C-C98C9596463C}" type="slidenum">
              <a:rPr lang="en-US" smtClean="0"/>
              <a:pPr/>
              <a:t>‹#›</a:t>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3C55A3C-5767-4844-A0A3-83778C2E5409}" type="datetime1">
              <a:rPr lang="en-US" smtClean="0"/>
              <a:pPr/>
              <a:t>11/5/2022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3A98EE3D-8CD1-4C3F-BD1C-C98C9596463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6438603" y="1073888"/>
            <a:ext cx="5762848"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498621" y="0"/>
            <a:ext cx="7352715"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6635304" y="1285480"/>
            <a:ext cx="4114800" cy="158496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7924800" y="0"/>
            <a:ext cx="36576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7924800" y="4267200"/>
            <a:ext cx="42672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7924800" y="0"/>
            <a:ext cx="18288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7931152" y="4246564"/>
            <a:ext cx="2787649"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7924800" y="4267200"/>
            <a:ext cx="21336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7924800" y="1371600"/>
            <a:ext cx="42672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7924800" y="1752600"/>
            <a:ext cx="42672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1320800" y="4267200"/>
            <a:ext cx="660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711200" y="4267200"/>
            <a:ext cx="7112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489099" y="2438400"/>
            <a:ext cx="75184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489099" y="2133600"/>
            <a:ext cx="75184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6096000" y="4267200"/>
            <a:ext cx="18288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AE507A8-A5CF-4D38-AB86-7EDDA87A85D4}" type="datetime1">
              <a:rPr lang="en-US" smtClean="0"/>
              <a:pPr/>
              <a:t>11/5/2022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3A98EE3D-8CD1-4C3F-BD1C-C98C9596463C}" type="slidenum">
              <a:rPr lang="en-US" smtClean="0"/>
              <a:pPr/>
              <a:t>‹#›</a:t>
            </a:fld>
            <a:endParaRPr lang="en-US" dirty="0"/>
          </a:p>
        </p:txBody>
      </p:sp>
      <p:sp>
        <p:nvSpPr>
          <p:cNvPr id="7" name="Rectangle 6"/>
          <p:cNvSpPr/>
          <p:nvPr/>
        </p:nvSpPr>
        <p:spPr>
          <a:xfrm>
            <a:off x="484213" y="402265"/>
            <a:ext cx="1133856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49538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548145"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59793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63560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667304" y="680477"/>
            <a:ext cx="48768"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12064"/>
            <a:ext cx="109728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DFCD27C-8599-43EF-BA1D-14DDC1946E06}" type="datetime1">
              <a:rPr lang="en-US" smtClean="0"/>
              <a:pPr/>
              <a:t>11/5/2022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3A98EE3D-8CD1-4C3F-BD1C-C98C9596463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6"/>
            <a:ext cx="11822773"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73099" y="512064"/>
            <a:ext cx="103632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09750"/>
            <a:ext cx="5386917"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09750"/>
            <a:ext cx="5389033"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9343D99-809A-49C0-96E5-4250D0B498EE}" type="datetime1">
              <a:rPr lang="en-US" smtClean="0"/>
              <a:pPr/>
              <a:t>11/5/2022</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3A98EE3D-8CD1-4C3F-BD1C-C98C9596463C}" type="slidenum">
              <a:rPr lang="en-US" smtClean="0"/>
              <a:pPr/>
              <a:t>‹#›</a:t>
            </a:fld>
            <a:endParaRPr lang="en-US" dirty="0"/>
          </a:p>
        </p:txBody>
      </p:sp>
      <p:sp>
        <p:nvSpPr>
          <p:cNvPr id="16" name="Rectangle 15"/>
          <p:cNvSpPr/>
          <p:nvPr/>
        </p:nvSpPr>
        <p:spPr>
          <a:xfrm>
            <a:off x="117053" y="680477"/>
            <a:ext cx="6096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6307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37669"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9969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252455"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302243"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339912"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371613" y="680477"/>
            <a:ext cx="48768"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103632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A143DE9B-B678-4EFB-BB7D-A4370204A0B0}" type="datetime1">
              <a:rPr lang="en-US" smtClean="0"/>
              <a:pPr/>
              <a:t>11/5/2022</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3A98EE3D-8CD1-4C3F-BD1C-C98C9596463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68812DA-F765-4142-A6A3-A8ED7235E082}" type="datetime1">
              <a:rPr lang="en-US" smtClean="0"/>
              <a:pPr/>
              <a:t>11/5/2022</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3A98EE3D-8CD1-4C3F-BD1C-C98C9596463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109728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E0277FD-7DE6-41D4-930D-AC99F5AFE54E}" type="datetime1">
              <a:rPr lang="en-US" smtClean="0"/>
              <a:pPr/>
              <a:t>11/5/2022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3A98EE3D-8CD1-4C3F-BD1C-C98C9596463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11374903" y="1197789"/>
            <a:ext cx="132763" cy="171288"/>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11578103" y="1350189"/>
            <a:ext cx="132763" cy="171288"/>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11115579" y="1453352"/>
            <a:ext cx="132763" cy="171288"/>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8636000" y="55499"/>
            <a:ext cx="2844800" cy="365125"/>
          </a:xfrm>
        </p:spPr>
        <p:txBody>
          <a:bodyPr/>
          <a:lstStyle>
            <a:extLst/>
          </a:lstStyle>
          <a:p>
            <a:fld id="{9EA15526-7079-4B7B-987C-1B5FAE11A0FF}" type="datetime1">
              <a:rPr lang="en-US" smtClean="0"/>
              <a:pPr/>
              <a:t>11/5/2022</a:t>
            </a:fld>
            <a:endParaRPr lang="en-US" dirty="0"/>
          </a:p>
        </p:txBody>
      </p:sp>
      <p:sp>
        <p:nvSpPr>
          <p:cNvPr id="6" name="Footer Placeholder 5"/>
          <p:cNvSpPr>
            <a:spLocks noGrp="1"/>
          </p:cNvSpPr>
          <p:nvPr>
            <p:ph type="ftr" sz="quarter" idx="11"/>
          </p:nvPr>
        </p:nvSpPr>
        <p:spPr>
          <a:xfrm>
            <a:off x="1219200" y="55499"/>
            <a:ext cx="7416800" cy="365125"/>
          </a:xfrm>
        </p:spPr>
        <p:txBody>
          <a:bodyPr/>
          <a:lstStyle>
            <a:extLst/>
          </a:lstStyle>
          <a:p>
            <a:pPr algn="l"/>
            <a:endParaRPr lang="en-US" dirty="0"/>
          </a:p>
        </p:txBody>
      </p:sp>
      <p:sp>
        <p:nvSpPr>
          <p:cNvPr id="7" name="Slide Number Placeholder 6"/>
          <p:cNvSpPr>
            <a:spLocks noGrp="1"/>
          </p:cNvSpPr>
          <p:nvPr>
            <p:ph type="sldNum" sz="quarter" idx="12"/>
          </p:nvPr>
        </p:nvSpPr>
        <p:spPr>
          <a:xfrm>
            <a:off x="11480800" y="55499"/>
            <a:ext cx="609600" cy="365125"/>
          </a:xfrm>
        </p:spPr>
        <p:txBody>
          <a:bodyPr/>
          <a:lstStyle>
            <a:extLst/>
          </a:lstStyle>
          <a:p>
            <a:fld id="{3A98EE3D-8CD1-4C3F-BD1C-C98C9596463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412744" y="680477"/>
            <a:ext cx="6096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358764" y="680477"/>
            <a:ext cx="36576"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333360"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95691"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1219200" y="512064"/>
            <a:ext cx="103632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783560"/>
            <a:ext cx="103632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fld id="{073ED0CC-082F-4160-86E5-0D6041F12778}" type="datetime1">
              <a:rPr lang="en-US" smtClean="0"/>
              <a:pPr/>
              <a:t>11/5/2022</a:t>
            </a:fld>
            <a:endParaRPr lang="en-US" dirty="0"/>
          </a:p>
        </p:txBody>
      </p:sp>
      <p:sp>
        <p:nvSpPr>
          <p:cNvPr id="3" name="Footer Placeholder 2"/>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1100">
                <a:solidFill>
                  <a:schemeClr val="tx2"/>
                </a:solidFill>
              </a:defRPr>
            </a:lvl1pPr>
            <a:extLst/>
          </a:lstStyle>
          <a:p>
            <a:endParaRPr lang="en-US" dirty="0"/>
          </a:p>
        </p:txBody>
      </p:sp>
      <p:sp>
        <p:nvSpPr>
          <p:cNvPr id="23" name="Slide Number Placeholder 22"/>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200">
                <a:solidFill>
                  <a:schemeClr val="tx2"/>
                </a:solidFill>
              </a:defRPr>
            </a:lvl1pPr>
            <a:extLst/>
          </a:lstStyle>
          <a:p>
            <a:fld id="{3A98EE3D-8CD1-4C3F-BD1C-C98C9596463C}"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hf sldNum="0" hdr="0" ftr="0" dt="0"/>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mailto:mohitjha.mj58@gmail.com" TargetMode="Externa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F8A1C807-B9AD-4C9B-BF9F-60F03428998E}"/>
              </a:ext>
              <a:ext uri="{C183D7F6-B498-43B3-948B-1728B52AA6E4}">
                <adec:decorative xmlns="" xmlns:adec="http://schemas.microsoft.com/office/drawing/2017/decorative" val="1"/>
              </a:ext>
            </a:extLst>
          </p:cNvPr>
          <p:cNvPicPr>
            <a:picLocks noChangeAspect="1"/>
          </p:cNvPicPr>
          <p:nvPr/>
        </p:nvPicPr>
        <p:blipFill rotWithShape="1">
          <a:blip r:embed="rId2">
            <a:extLst>
              <a:ext uri="{28A0092B-C50C-407E-A947-70E740481C1C}">
                <a14:useLocalDpi xmlns=""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 xmlns:a16="http://schemas.microsoft.com/office/drawing/2014/main" id="{FE469E50-3893-4ED6-92BA-2985C32B0CA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fontScale="90000"/>
          </a:bodyPr>
          <a:lstStyle/>
          <a:p>
            <a:pPr algn="l"/>
            <a:r>
              <a:rPr lang="en-US" sz="4000" dirty="0"/>
              <a:t>Micro-Credit Defaulter Model Presentation</a:t>
            </a:r>
          </a:p>
        </p:txBody>
      </p:sp>
      <p:sp>
        <p:nvSpPr>
          <p:cNvPr id="3" name="Subtitle 2">
            <a:extLst>
              <a:ext uri="{FF2B5EF4-FFF2-40B4-BE49-F238E27FC236}">
                <a16:creationId xmlns="" xmlns:a16="http://schemas.microsoft.com/office/drawing/2014/main" id="{DB93FB3F-A8D4-46D3-A1C6-C79C64563729}"/>
              </a:ext>
            </a:extLst>
          </p:cNvPr>
          <p:cNvSpPr>
            <a:spLocks noGrp="1"/>
          </p:cNvSpPr>
          <p:nvPr>
            <p:ph type="subTitle" idx="1"/>
          </p:nvPr>
        </p:nvSpPr>
        <p:spPr>
          <a:xfrm>
            <a:off x="7389964" y="4157933"/>
            <a:ext cx="3700401" cy="1026544"/>
          </a:xfrm>
        </p:spPr>
        <p:txBody>
          <a:bodyPr>
            <a:normAutofit/>
          </a:bodyPr>
          <a:lstStyle/>
          <a:p>
            <a:pPr algn="l"/>
            <a:r>
              <a:rPr lang="en-US" sz="2300" dirty="0"/>
              <a:t>By </a:t>
            </a:r>
            <a:r>
              <a:rPr lang="en-US" dirty="0" smtClean="0"/>
              <a:t>: </a:t>
            </a:r>
            <a:r>
              <a:rPr lang="en-US" dirty="0" smtClean="0"/>
              <a:t>ROSHAN KUMAR</a:t>
            </a:r>
            <a:endParaRPr lang="en-US" sz="2300" dirty="0"/>
          </a:p>
        </p:txBody>
      </p:sp>
    </p:spTree>
    <p:extLst>
      <p:ext uri="{BB962C8B-B14F-4D97-AF65-F5344CB8AC3E}">
        <p14:creationId xmlns=""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011825-2A47-4968-89E2-93AF07414D9A}"/>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 xmlns:a16="http://schemas.microsoft.com/office/drawing/2014/main" id="{0B9D1514-A9F0-4D3A-85A6-47B4A0016985}"/>
              </a:ext>
            </a:extLst>
          </p:cNvPr>
          <p:cNvSpPr>
            <a:spLocks noGrp="1"/>
          </p:cNvSpPr>
          <p:nvPr>
            <p:ph idx="1"/>
          </p:nvPr>
        </p:nvSpPr>
        <p:spPr/>
        <p:txBody>
          <a:bodyPr>
            <a:normAutofit fontScale="62500" lnSpcReduction="20000"/>
          </a:bodyPr>
          <a:lstStyle/>
          <a:p>
            <a:r>
              <a:rPr lang="en-US" dirty="0">
                <a:latin typeface="Arial" panose="020B0604020202020204" pitchFamily="34" charset="0"/>
                <a:cs typeface="Arial" panose="020B0604020202020204" pitchFamily="34" charset="0"/>
              </a:rPr>
              <a:t>THE DATASET CONTAINED REAL WORLD INFORMATION ABOUT THE BEHAVIOUR OF THE CUSTOMERS. IT ALSO PROVED THAT BEHAVIOUR ID PREDICTABLE. </a:t>
            </a:r>
          </a:p>
          <a:p>
            <a:r>
              <a:rPr lang="en-US" dirty="0">
                <a:latin typeface="Arial" panose="020B0604020202020204" pitchFamily="34" charset="0"/>
                <a:cs typeface="Arial" panose="020B0604020202020204" pitchFamily="34" charset="0"/>
              </a:rPr>
              <a:t>THIS PROJECT HAS MANY REAL WORLD APPLICATIONS ESPECIALLY IN THE FINANCIAL FIELDS. THE BANKING INDUSTRY IS ALWAYS ON THE LOOKOUT FOR POTENTIAL CUSTOMERS TO GIVE LOAN TO BUT THEY WOULD NOT WANT TO END UP ON A TRADE THAT WOULD RESULT IN LOOSING OUT MONEY. </a:t>
            </a:r>
          </a:p>
          <a:p>
            <a:r>
              <a:rPr lang="en-US" dirty="0">
                <a:latin typeface="Arial" panose="020B0604020202020204" pitchFamily="34" charset="0"/>
                <a:cs typeface="Arial" panose="020B0604020202020204" pitchFamily="34" charset="0"/>
              </a:rPr>
              <a:t>THE DEBT SITUATION IN AN ECONOMY ALWAYS HELPS TO MOVE THE ECONOMY FORWARD BUT IF THERE ARE A LOT DEFAULTERS THEN IT MIGHT PROVE TO BE A FINANCIAL DISASTER . </a:t>
            </a:r>
          </a:p>
          <a:p>
            <a:r>
              <a:rPr lang="en-US" dirty="0">
                <a:latin typeface="Arial" panose="020B0604020202020204" pitchFamily="34" charset="0"/>
                <a:cs typeface="Arial" panose="020B0604020202020204" pitchFamily="34" charset="0"/>
              </a:rPr>
              <a:t>SO THIS PROJECTS NOT ONLY PROVIDES INSIGHT INTO THE PATTERN OF HUMAN BEHAVIOUR BUT ALSO PROVIDES A WAY OUT OF A FIANACIAL CRISIS. </a:t>
            </a:r>
          </a:p>
          <a:p>
            <a:r>
              <a:rPr lang="en-US" dirty="0">
                <a:latin typeface="Arial" panose="020B0604020202020204" pitchFamily="34" charset="0"/>
                <a:cs typeface="Arial" panose="020B0604020202020204" pitchFamily="34" charset="0"/>
              </a:rPr>
              <a:t>BUT THEN AGAIN IF THE BANKS AND THE REST OF FINANCIAL INSTITUTIONS WERE ONLY TO PROVIDE LOANS TO THE PEOPLE WHO CAN PAY BACK THE LOAN AMOUNT THEN WHAT WOULD HAPPEN TO THE PEOPLE WHO ACCORDING TO THE MODLE ARE ‘POTENTIAL DEFAULTERS’. SO THE BANKS AND THE OTHER MICRO FINANCIAL INSTITUTIONS MUST ALSO PROVIDE A WAY OUT FOR THOSE ‘POTENTIAL DEFAULTERS’.</a:t>
            </a:r>
          </a:p>
          <a:p>
            <a:endParaRPr lang="en-IN" dirty="0"/>
          </a:p>
        </p:txBody>
      </p:sp>
    </p:spTree>
    <p:extLst>
      <p:ext uri="{BB962C8B-B14F-4D97-AF65-F5344CB8AC3E}">
        <p14:creationId xmlns="" xmlns:p14="http://schemas.microsoft.com/office/powerpoint/2010/main" val="1944951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5" name="Rectangle 54">
            <a:extLst>
              <a:ext uri="{FF2B5EF4-FFF2-40B4-BE49-F238E27FC236}">
                <a16:creationId xmlns="" xmlns:a16="http://schemas.microsoft.com/office/drawing/2014/main" id="{0EF2A0DA-AE81-4A45-972E-646AC2870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 xmlns:a16="http://schemas.microsoft.com/office/drawing/2014/main" id="{72B2D6DE-C9B5-4678-91EF-77E85F2350DA}"/>
              </a:ext>
              <a:ext uri="{C183D7F6-B498-43B3-948B-1728B52AA6E4}">
                <adec:decorative xmlns="" xmlns:adec="http://schemas.microsoft.com/office/drawing/2017/decorative" val="1"/>
              </a:ext>
            </a:extLst>
          </p:cNvPr>
          <p:cNvPicPr>
            <a:picLocks noChangeAspect="1"/>
          </p:cNvPicPr>
          <p:nvPr/>
        </p:nvPicPr>
        <p:blipFill rotWithShape="1">
          <a:blip r:embed="rId3">
            <a:extLst>
              <a:ext uri="{28A0092B-C50C-407E-A947-70E740481C1C}">
                <a14:useLocalDpi xmlns=""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 xmlns:a16="http://schemas.microsoft.com/office/drawing/2014/main" id="{B536FA4E-0152-4E27-91DA-0FC22D1846BB}"/>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4">
            <a:extLst>
              <a:ext uri="{28A0092B-C50C-407E-A947-70E740481C1C}">
                <a14:useLocalDpi xmlns=""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fontScale="90000"/>
          </a:bodyPr>
          <a:lstStyle/>
          <a:p>
            <a:pPr algn="l"/>
            <a:r>
              <a:rPr lang="en-US" sz="4000" dirty="0"/>
              <a:t>Thank you for your attention!	</a:t>
            </a:r>
          </a:p>
        </p:txBody>
      </p:sp>
      <p:sp>
        <p:nvSpPr>
          <p:cNvPr id="24" name="Content Placeholder 2">
            <a:extLst>
              <a:ext uri="{FF2B5EF4-FFF2-40B4-BE49-F238E27FC236}">
                <a16:creationId xmlns=""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endParaRPr lang="en-US" sz="2400" dirty="0"/>
          </a:p>
          <a:p>
            <a:pPr marL="36900" lvl="0" indent="0">
              <a:buNone/>
            </a:pPr>
            <a:endParaRPr lang="en-US" sz="2400" dirty="0"/>
          </a:p>
          <a:p>
            <a:pPr marL="36900" lvl="0" indent="0">
              <a:buNone/>
            </a:pPr>
            <a:endParaRPr lang="en-US" sz="2400" dirty="0"/>
          </a:p>
          <a:p>
            <a:pPr marL="36900" lvl="0" indent="0">
              <a:buNone/>
            </a:pPr>
            <a:r>
              <a:rPr lang="en-US" sz="2400" dirty="0"/>
              <a:t>Contact Information :</a:t>
            </a:r>
          </a:p>
          <a:p>
            <a:pPr marL="36900" lvl="0" indent="0">
              <a:buNone/>
            </a:pPr>
            <a:r>
              <a:rPr lang="en-US" sz="2400" dirty="0"/>
              <a:t>Email : </a:t>
            </a:r>
            <a:r>
              <a:rPr lang="en-US" sz="2400" dirty="0" smtClean="0"/>
              <a:t>roshan.kr.hit</a:t>
            </a:r>
            <a:r>
              <a:rPr lang="en-US" sz="2400" dirty="0" smtClean="0">
                <a:hlinkClick r:id="rId5"/>
              </a:rPr>
              <a:t>@gmail.com</a:t>
            </a:r>
            <a:endParaRPr lang="en-US" sz="2400" dirty="0" smtClean="0"/>
          </a:p>
          <a:p>
            <a:pPr marL="36900" lvl="0" indent="0">
              <a:buNone/>
            </a:pPr>
            <a:endParaRPr lang="en-US" sz="2400" dirty="0"/>
          </a:p>
          <a:p>
            <a:endParaRPr lang="en-US" sz="2400" dirty="0"/>
          </a:p>
        </p:txBody>
      </p:sp>
    </p:spTree>
    <p:extLst>
      <p:ext uri="{BB962C8B-B14F-4D97-AF65-F5344CB8AC3E}">
        <p14:creationId xmlns="" xmlns:p14="http://schemas.microsoft.com/office/powerpoint/2010/main" val="3220235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5D78EA-F467-4CE3-A704-F84F48A4A3A7}"/>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 xmlns:a16="http://schemas.microsoft.com/office/drawing/2014/main" id="{365DC8AC-B49A-4C92-B7DA-1AAF4C4C22B8}"/>
              </a:ext>
            </a:extLst>
          </p:cNvPr>
          <p:cNvSpPr>
            <a:spLocks noGrp="1"/>
          </p:cNvSpPr>
          <p:nvPr>
            <p:ph idx="1"/>
          </p:nvPr>
        </p:nvSpPr>
        <p:spPr/>
        <p:txBody>
          <a:bodyPr>
            <a:normAutofit fontScale="92500" lnSpcReduction="20000"/>
          </a:bodyPr>
          <a:lstStyle/>
          <a:p>
            <a:pPr>
              <a:buFont typeface="Wingdings" panose="05000000000000000000" pitchFamily="2" charset="2"/>
              <a:buChar char="v"/>
            </a:pPr>
            <a:r>
              <a:rPr lang="en-US" dirty="0"/>
              <a:t>A Telecom Industry has tied up with a MFI and is helping the customers avail small loans over the mobile recharges for a limited number of days and want to figure out a way through which they can predict the defaulter and non-defaulter.</a:t>
            </a:r>
          </a:p>
          <a:p>
            <a:pPr>
              <a:buFont typeface="Wingdings" panose="05000000000000000000" pitchFamily="2" charset="2"/>
              <a:buChar char="v"/>
            </a:pPr>
            <a:r>
              <a:rPr lang="en-US" dirty="0"/>
              <a:t>As a result they have provided  data collected over a period of time and over various customers. That can provide  a clear picture of the problem at hand and at same time creating a model that can predict the future of the customers based on information from the current customer base. Some of which are as follows–Frequency of data account recharged.</a:t>
            </a:r>
          </a:p>
          <a:p>
            <a:pPr>
              <a:buFont typeface="Arial" panose="020B0604020202020204" pitchFamily="34" charset="0"/>
              <a:buChar char="•"/>
            </a:pPr>
            <a:r>
              <a:rPr lang="en-US" dirty="0"/>
              <a:t>Maximum amount of loan taken by the user .</a:t>
            </a:r>
          </a:p>
          <a:p>
            <a:pPr>
              <a:buFont typeface="Arial" panose="020B0604020202020204" pitchFamily="34" charset="0"/>
              <a:buChar char="•"/>
            </a:pPr>
            <a:r>
              <a:rPr lang="en-US" dirty="0"/>
              <a:t>Average payback time; and so on.</a:t>
            </a:r>
          </a:p>
          <a:p>
            <a:endParaRPr lang="en-IN" dirty="0"/>
          </a:p>
        </p:txBody>
      </p:sp>
    </p:spTree>
    <p:extLst>
      <p:ext uri="{BB962C8B-B14F-4D97-AF65-F5344CB8AC3E}">
        <p14:creationId xmlns="" xmlns:p14="http://schemas.microsoft.com/office/powerpoint/2010/main" val="1567108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3782BC-ED1D-4E20-812F-6957E9D1440D}"/>
              </a:ext>
            </a:extLst>
          </p:cNvPr>
          <p:cNvSpPr>
            <a:spLocks noGrp="1"/>
          </p:cNvSpPr>
          <p:nvPr>
            <p:ph type="title"/>
          </p:nvPr>
        </p:nvSpPr>
        <p:spPr/>
        <p:txBody>
          <a:bodyPr/>
          <a:lstStyle/>
          <a:p>
            <a:r>
              <a:rPr lang="en-IN" dirty="0"/>
              <a:t>About the Dataset</a:t>
            </a:r>
          </a:p>
        </p:txBody>
      </p:sp>
      <p:sp>
        <p:nvSpPr>
          <p:cNvPr id="3" name="Content Placeholder 2">
            <a:extLst>
              <a:ext uri="{FF2B5EF4-FFF2-40B4-BE49-F238E27FC236}">
                <a16:creationId xmlns="" xmlns:a16="http://schemas.microsoft.com/office/drawing/2014/main" id="{E585B1D5-EB35-4232-B8C4-B447286AF484}"/>
              </a:ext>
            </a:extLst>
          </p:cNvPr>
          <p:cNvSpPr>
            <a:spLocks noGrp="1"/>
          </p:cNvSpPr>
          <p:nvPr>
            <p:ph idx="1"/>
          </p:nvPr>
        </p:nvSpPr>
        <p:spPr/>
        <p:txBody>
          <a:bodyPr/>
          <a:lstStyle/>
          <a:p>
            <a:r>
              <a:rPr lang="en-US" dirty="0"/>
              <a:t>Data contains 209593 entries each having 37 variables.</a:t>
            </a:r>
          </a:p>
          <a:p>
            <a:r>
              <a:rPr lang="en-US" dirty="0"/>
              <a:t>Data contains no Null values.</a:t>
            </a:r>
          </a:p>
          <a:p>
            <a:r>
              <a:rPr lang="en-US" dirty="0"/>
              <a:t>This dataset is a good blend of numerical, categorical and nominal data.</a:t>
            </a:r>
          </a:p>
          <a:p>
            <a:pPr marL="36900" indent="0">
              <a:buNone/>
            </a:pPr>
            <a:endParaRPr lang="en-US" dirty="0"/>
          </a:p>
          <a:p>
            <a:endParaRPr lang="en-IN" dirty="0"/>
          </a:p>
        </p:txBody>
      </p:sp>
      <p:pic>
        <p:nvPicPr>
          <p:cNvPr id="7" name="Picture 6">
            <a:extLst>
              <a:ext uri="{FF2B5EF4-FFF2-40B4-BE49-F238E27FC236}">
                <a16:creationId xmlns="" xmlns:a16="http://schemas.microsoft.com/office/drawing/2014/main" id="{49321728-3559-4467-BBC5-42AF1FD1F4DF}"/>
              </a:ext>
            </a:extLst>
          </p:cNvPr>
          <p:cNvPicPr>
            <a:picLocks noChangeAspect="1"/>
          </p:cNvPicPr>
          <p:nvPr/>
        </p:nvPicPr>
        <p:blipFill>
          <a:blip r:embed="rId2"/>
          <a:stretch>
            <a:fillRect/>
          </a:stretch>
        </p:blipFill>
        <p:spPr>
          <a:xfrm>
            <a:off x="1346564" y="3675477"/>
            <a:ext cx="9488224" cy="1971950"/>
          </a:xfrm>
          <a:prstGeom prst="rect">
            <a:avLst/>
          </a:prstGeom>
        </p:spPr>
      </p:pic>
    </p:spTree>
    <p:extLst>
      <p:ext uri="{BB962C8B-B14F-4D97-AF65-F5344CB8AC3E}">
        <p14:creationId xmlns="" xmlns:p14="http://schemas.microsoft.com/office/powerpoint/2010/main" val="3086076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AD50B0-0B0F-46C5-8E69-F2F5B5496873}"/>
              </a:ext>
            </a:extLst>
          </p:cNvPr>
          <p:cNvSpPr>
            <a:spLocks noGrp="1"/>
          </p:cNvSpPr>
          <p:nvPr>
            <p:ph type="title"/>
          </p:nvPr>
        </p:nvSpPr>
        <p:spPr/>
        <p:txBody>
          <a:bodyPr/>
          <a:lstStyle/>
          <a:p>
            <a:r>
              <a:rPr lang="en-IN" dirty="0"/>
              <a:t>Tools used</a:t>
            </a:r>
          </a:p>
        </p:txBody>
      </p:sp>
      <p:sp>
        <p:nvSpPr>
          <p:cNvPr id="3" name="Content Placeholder 2">
            <a:extLst>
              <a:ext uri="{FF2B5EF4-FFF2-40B4-BE49-F238E27FC236}">
                <a16:creationId xmlns="" xmlns:a16="http://schemas.microsoft.com/office/drawing/2014/main" id="{25E46181-DFCC-496F-AB96-75E55F8C8A06}"/>
              </a:ext>
            </a:extLst>
          </p:cNvPr>
          <p:cNvSpPr>
            <a:spLocks noGrp="1"/>
          </p:cNvSpPr>
          <p:nvPr>
            <p:ph idx="1"/>
          </p:nvPr>
        </p:nvSpPr>
        <p:spPr/>
        <p:txBody>
          <a:bodyPr/>
          <a:lstStyle/>
          <a:p>
            <a:r>
              <a:rPr lang="en-IN" dirty="0"/>
              <a:t>pandas </a:t>
            </a:r>
          </a:p>
          <a:p>
            <a:r>
              <a:rPr lang="en-IN" dirty="0"/>
              <a:t> NumPy </a:t>
            </a:r>
          </a:p>
          <a:p>
            <a:r>
              <a:rPr lang="en-IN" dirty="0"/>
              <a:t> seaborn </a:t>
            </a:r>
          </a:p>
          <a:p>
            <a:r>
              <a:rPr lang="en-IN" dirty="0"/>
              <a:t>matplotlib.pyplot</a:t>
            </a:r>
          </a:p>
          <a:p>
            <a:r>
              <a:rPr lang="en-IN" dirty="0"/>
              <a:t>scikit-learn</a:t>
            </a:r>
          </a:p>
          <a:p>
            <a:endParaRPr lang="en-IN" dirty="0"/>
          </a:p>
        </p:txBody>
      </p:sp>
      <p:pic>
        <p:nvPicPr>
          <p:cNvPr id="4" name="Picture 3">
            <a:extLst>
              <a:ext uri="{FF2B5EF4-FFF2-40B4-BE49-F238E27FC236}">
                <a16:creationId xmlns="" xmlns:a16="http://schemas.microsoft.com/office/drawing/2014/main" id="{30106FD8-9070-4941-86BB-7F68109B05D1}"/>
              </a:ext>
            </a:extLst>
          </p:cNvPr>
          <p:cNvPicPr>
            <a:picLocks noChangeAspect="1"/>
          </p:cNvPicPr>
          <p:nvPr/>
        </p:nvPicPr>
        <p:blipFill>
          <a:blip r:embed="rId2"/>
          <a:stretch>
            <a:fillRect/>
          </a:stretch>
        </p:blipFill>
        <p:spPr>
          <a:xfrm>
            <a:off x="7296642" y="5053519"/>
            <a:ext cx="1737511" cy="1475360"/>
          </a:xfrm>
          <a:prstGeom prst="rect">
            <a:avLst/>
          </a:prstGeom>
        </p:spPr>
      </p:pic>
      <p:pic>
        <p:nvPicPr>
          <p:cNvPr id="5" name="Picture 4">
            <a:extLst>
              <a:ext uri="{FF2B5EF4-FFF2-40B4-BE49-F238E27FC236}">
                <a16:creationId xmlns="" xmlns:a16="http://schemas.microsoft.com/office/drawing/2014/main" id="{78B218A1-C028-4714-84A9-0ADADB5BF1C1}"/>
              </a:ext>
            </a:extLst>
          </p:cNvPr>
          <p:cNvPicPr>
            <a:picLocks noChangeAspect="1"/>
          </p:cNvPicPr>
          <p:nvPr/>
        </p:nvPicPr>
        <p:blipFill>
          <a:blip r:embed="rId3"/>
          <a:stretch>
            <a:fillRect/>
          </a:stretch>
        </p:blipFill>
        <p:spPr>
          <a:xfrm>
            <a:off x="9015863" y="5374486"/>
            <a:ext cx="2767824" cy="1146147"/>
          </a:xfrm>
          <a:prstGeom prst="rect">
            <a:avLst/>
          </a:prstGeom>
        </p:spPr>
      </p:pic>
      <p:pic>
        <p:nvPicPr>
          <p:cNvPr id="6" name="Picture 5">
            <a:extLst>
              <a:ext uri="{FF2B5EF4-FFF2-40B4-BE49-F238E27FC236}">
                <a16:creationId xmlns="" xmlns:a16="http://schemas.microsoft.com/office/drawing/2014/main" id="{E6B3CF3F-654A-49FB-98D5-638C27A5DA87}"/>
              </a:ext>
            </a:extLst>
          </p:cNvPr>
          <p:cNvPicPr>
            <a:picLocks noChangeAspect="1"/>
          </p:cNvPicPr>
          <p:nvPr/>
        </p:nvPicPr>
        <p:blipFill>
          <a:blip r:embed="rId4"/>
          <a:stretch>
            <a:fillRect/>
          </a:stretch>
        </p:blipFill>
        <p:spPr>
          <a:xfrm>
            <a:off x="7296642" y="3410008"/>
            <a:ext cx="1658256" cy="1676545"/>
          </a:xfrm>
          <a:prstGeom prst="rect">
            <a:avLst/>
          </a:prstGeom>
        </p:spPr>
      </p:pic>
      <p:pic>
        <p:nvPicPr>
          <p:cNvPr id="7" name="Picture 6">
            <a:extLst>
              <a:ext uri="{FF2B5EF4-FFF2-40B4-BE49-F238E27FC236}">
                <a16:creationId xmlns="" xmlns:a16="http://schemas.microsoft.com/office/drawing/2014/main" id="{2AA432E8-2115-41BD-8C65-2551A032C86C}"/>
              </a:ext>
            </a:extLst>
          </p:cNvPr>
          <p:cNvPicPr>
            <a:picLocks noChangeAspect="1"/>
          </p:cNvPicPr>
          <p:nvPr/>
        </p:nvPicPr>
        <p:blipFill>
          <a:blip r:embed="rId5"/>
          <a:stretch>
            <a:fillRect/>
          </a:stretch>
        </p:blipFill>
        <p:spPr>
          <a:xfrm>
            <a:off x="9034153" y="3460884"/>
            <a:ext cx="2517866" cy="1115665"/>
          </a:xfrm>
          <a:prstGeom prst="rect">
            <a:avLst/>
          </a:prstGeom>
        </p:spPr>
      </p:pic>
      <p:pic>
        <p:nvPicPr>
          <p:cNvPr id="8" name="Picture 7">
            <a:extLst>
              <a:ext uri="{FF2B5EF4-FFF2-40B4-BE49-F238E27FC236}">
                <a16:creationId xmlns="" xmlns:a16="http://schemas.microsoft.com/office/drawing/2014/main" id="{12B8842C-05FD-478B-A415-1F50C9A4675C}"/>
              </a:ext>
            </a:extLst>
          </p:cNvPr>
          <p:cNvPicPr>
            <a:picLocks noChangeAspect="1"/>
          </p:cNvPicPr>
          <p:nvPr/>
        </p:nvPicPr>
        <p:blipFill>
          <a:blip r:embed="rId6"/>
          <a:stretch>
            <a:fillRect/>
          </a:stretch>
        </p:blipFill>
        <p:spPr>
          <a:xfrm>
            <a:off x="9034153" y="4575887"/>
            <a:ext cx="2731245" cy="755970"/>
          </a:xfrm>
          <a:prstGeom prst="rect">
            <a:avLst/>
          </a:prstGeom>
        </p:spPr>
      </p:pic>
    </p:spTree>
    <p:extLst>
      <p:ext uri="{BB962C8B-B14F-4D97-AF65-F5344CB8AC3E}">
        <p14:creationId xmlns="" xmlns:p14="http://schemas.microsoft.com/office/powerpoint/2010/main" val="1341032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D44AA0-0620-4990-802E-D867C4E46608}"/>
              </a:ext>
            </a:extLst>
          </p:cNvPr>
          <p:cNvSpPr>
            <a:spLocks noGrp="1"/>
          </p:cNvSpPr>
          <p:nvPr>
            <p:ph type="title"/>
          </p:nvPr>
        </p:nvSpPr>
        <p:spPr/>
        <p:txBody>
          <a:bodyPr/>
          <a:lstStyle/>
          <a:p>
            <a:r>
              <a:rPr lang="en-IN" dirty="0"/>
              <a:t>Exploratory Data Analysis:</a:t>
            </a:r>
          </a:p>
        </p:txBody>
      </p:sp>
      <p:pic>
        <p:nvPicPr>
          <p:cNvPr id="5" name="Content Placeholder 4">
            <a:extLst>
              <a:ext uri="{FF2B5EF4-FFF2-40B4-BE49-F238E27FC236}">
                <a16:creationId xmlns="" xmlns:a16="http://schemas.microsoft.com/office/drawing/2014/main" id="{412E8032-D93D-4323-978B-E9F1F5B55C8B}"/>
              </a:ext>
            </a:extLst>
          </p:cNvPr>
          <p:cNvPicPr>
            <a:picLocks noGrp="1" noChangeAspect="1"/>
          </p:cNvPicPr>
          <p:nvPr>
            <p:ph idx="1"/>
          </p:nvPr>
        </p:nvPicPr>
        <p:blipFill>
          <a:blip r:embed="rId2"/>
          <a:stretch>
            <a:fillRect/>
          </a:stretch>
        </p:blipFill>
        <p:spPr>
          <a:xfrm>
            <a:off x="1138878" y="1866901"/>
            <a:ext cx="3996410" cy="1562100"/>
          </a:xfrm>
        </p:spPr>
      </p:pic>
      <p:sp>
        <p:nvSpPr>
          <p:cNvPr id="7" name="TextBox 6">
            <a:extLst>
              <a:ext uri="{FF2B5EF4-FFF2-40B4-BE49-F238E27FC236}">
                <a16:creationId xmlns="" xmlns:a16="http://schemas.microsoft.com/office/drawing/2014/main" id="{47A16CE7-387A-4B1B-A97F-F4277627367E}"/>
              </a:ext>
            </a:extLst>
          </p:cNvPr>
          <p:cNvSpPr txBox="1"/>
          <p:nvPr/>
        </p:nvSpPr>
        <p:spPr>
          <a:xfrm>
            <a:off x="704539" y="3429000"/>
            <a:ext cx="10788100" cy="646331"/>
          </a:xfrm>
          <a:prstGeom prst="rect">
            <a:avLst/>
          </a:prstGeom>
          <a:noFill/>
        </p:spPr>
        <p:txBody>
          <a:bodyPr wrap="square">
            <a:spAutoFit/>
          </a:bodyPr>
          <a:lstStyle/>
          <a:p>
            <a:pPr marL="285750" indent="-285750">
              <a:buFont typeface="Arial" panose="020B0604020202020204" pitchFamily="34" charset="0"/>
              <a:buChar char="•"/>
            </a:pPr>
            <a:r>
              <a:rPr lang="en-US" dirty="0"/>
              <a:t>Label ‘1’ indicates that the loan has been paid i.e. Non- defaulter, while, Label ‘0’ indicates that the loan has not been paid i.e. defaulter.</a:t>
            </a:r>
          </a:p>
        </p:txBody>
      </p:sp>
      <p:pic>
        <p:nvPicPr>
          <p:cNvPr id="9" name="Picture 8">
            <a:extLst>
              <a:ext uri="{FF2B5EF4-FFF2-40B4-BE49-F238E27FC236}">
                <a16:creationId xmlns="" xmlns:a16="http://schemas.microsoft.com/office/drawing/2014/main" id="{634E05FF-99EF-4039-8DE3-EB16DFD3DCEB}"/>
              </a:ext>
            </a:extLst>
          </p:cNvPr>
          <p:cNvPicPr>
            <a:picLocks noChangeAspect="1"/>
          </p:cNvPicPr>
          <p:nvPr/>
        </p:nvPicPr>
        <p:blipFill>
          <a:blip r:embed="rId3"/>
          <a:stretch>
            <a:fillRect/>
          </a:stretch>
        </p:blipFill>
        <p:spPr>
          <a:xfrm>
            <a:off x="6655633" y="4455156"/>
            <a:ext cx="3996410" cy="1793244"/>
          </a:xfrm>
          <a:prstGeom prst="rect">
            <a:avLst/>
          </a:prstGeom>
        </p:spPr>
      </p:pic>
      <p:sp>
        <p:nvSpPr>
          <p:cNvPr id="11" name="TextBox 10">
            <a:extLst>
              <a:ext uri="{FF2B5EF4-FFF2-40B4-BE49-F238E27FC236}">
                <a16:creationId xmlns="" xmlns:a16="http://schemas.microsoft.com/office/drawing/2014/main" id="{D8F2BDDE-EE50-4A16-A4A6-EF861459A27D}"/>
              </a:ext>
            </a:extLst>
          </p:cNvPr>
          <p:cNvSpPr txBox="1"/>
          <p:nvPr/>
        </p:nvSpPr>
        <p:spPr>
          <a:xfrm>
            <a:off x="562133" y="4991101"/>
            <a:ext cx="6093500" cy="923330"/>
          </a:xfrm>
          <a:prstGeom prst="rect">
            <a:avLst/>
          </a:prstGeom>
          <a:noFill/>
        </p:spPr>
        <p:txBody>
          <a:bodyPr wrap="square">
            <a:spAutoFit/>
          </a:bodyPr>
          <a:lstStyle/>
          <a:p>
            <a:pPr marL="285750" indent="-285750">
              <a:buFont typeface="Arial" panose="020B0604020202020204" pitchFamily="34" charset="0"/>
              <a:buChar char="•"/>
            </a:pPr>
            <a:r>
              <a:rPr lang="en-US" dirty="0"/>
              <a:t>Maximum amount of loan taken by the user in last 90 days had 3 categories. Where highest count of people had taken the loan for 6 months.</a:t>
            </a:r>
            <a:endParaRPr lang="en-IN" dirty="0"/>
          </a:p>
        </p:txBody>
      </p:sp>
    </p:spTree>
    <p:extLst>
      <p:ext uri="{BB962C8B-B14F-4D97-AF65-F5344CB8AC3E}">
        <p14:creationId xmlns="" xmlns:p14="http://schemas.microsoft.com/office/powerpoint/2010/main" val="876037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D534F1-E100-4102-B13B-AB122D1FC632}"/>
              </a:ext>
            </a:extLst>
          </p:cNvPr>
          <p:cNvSpPr>
            <a:spLocks noGrp="1"/>
          </p:cNvSpPr>
          <p:nvPr>
            <p:ph type="title"/>
          </p:nvPr>
        </p:nvSpPr>
        <p:spPr/>
        <p:txBody>
          <a:bodyPr/>
          <a:lstStyle/>
          <a:p>
            <a:r>
              <a:rPr lang="en-IN" dirty="0"/>
              <a:t>Exploratory Data Analysis:</a:t>
            </a:r>
          </a:p>
        </p:txBody>
      </p:sp>
      <p:pic>
        <p:nvPicPr>
          <p:cNvPr id="9" name="Content Placeholder 8">
            <a:extLst>
              <a:ext uri="{FF2B5EF4-FFF2-40B4-BE49-F238E27FC236}">
                <a16:creationId xmlns="" xmlns:a16="http://schemas.microsoft.com/office/drawing/2014/main" id="{34958A8D-6FB4-45AB-A9F7-BC6F52FF36D7}"/>
              </a:ext>
            </a:extLst>
          </p:cNvPr>
          <p:cNvPicPr>
            <a:picLocks noGrp="1" noChangeAspect="1"/>
          </p:cNvPicPr>
          <p:nvPr>
            <p:ph idx="1"/>
          </p:nvPr>
        </p:nvPicPr>
        <p:blipFill>
          <a:blip r:embed="rId2"/>
          <a:stretch>
            <a:fillRect/>
          </a:stretch>
        </p:blipFill>
        <p:spPr>
          <a:xfrm>
            <a:off x="696848" y="1571625"/>
            <a:ext cx="5887392" cy="3714750"/>
          </a:xfrm>
        </p:spPr>
      </p:pic>
      <p:sp>
        <p:nvSpPr>
          <p:cNvPr id="11" name="TextBox 10">
            <a:extLst>
              <a:ext uri="{FF2B5EF4-FFF2-40B4-BE49-F238E27FC236}">
                <a16:creationId xmlns="" xmlns:a16="http://schemas.microsoft.com/office/drawing/2014/main" id="{49618B7D-FE59-477B-A84C-AFD2C36F36DA}"/>
              </a:ext>
            </a:extLst>
          </p:cNvPr>
          <p:cNvSpPr txBox="1"/>
          <p:nvPr/>
        </p:nvSpPr>
        <p:spPr>
          <a:xfrm>
            <a:off x="5879149" y="4854389"/>
            <a:ext cx="6093500" cy="1754326"/>
          </a:xfrm>
          <a:prstGeom prst="rect">
            <a:avLst/>
          </a:prstGeom>
          <a:noFill/>
        </p:spPr>
        <p:txBody>
          <a:bodyPr wrap="square">
            <a:spAutoFit/>
          </a:bodyPr>
          <a:lstStyle/>
          <a:p>
            <a:pPr marL="285750" indent="-285750">
              <a:buFont typeface="Arial" panose="020B0604020202020204" pitchFamily="34" charset="0"/>
              <a:buChar char="•"/>
            </a:pPr>
            <a:r>
              <a:rPr lang="en-IN" dirty="0"/>
              <a:t>correlation between daily_decr90 and daily_decr30, rental90 and rental30,sumamnt_ma_rech90 with daily_decr90 and daily_decr30, sumamnt_ma_rech30  correlation between medianamnt_ma_rech90 with last_rech_amt_ma, correlation between cnt_ma_rech30 with cnt_ma_rech90,amnt_loans90 with cnt_ma_rech90 was there.</a:t>
            </a:r>
          </a:p>
        </p:txBody>
      </p:sp>
    </p:spTree>
    <p:extLst>
      <p:ext uri="{BB962C8B-B14F-4D97-AF65-F5344CB8AC3E}">
        <p14:creationId xmlns="" xmlns:p14="http://schemas.microsoft.com/office/powerpoint/2010/main" val="2136495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7C70B9-FE0C-47C9-BEDD-65E2B8A1A963}"/>
              </a:ext>
            </a:extLst>
          </p:cNvPr>
          <p:cNvSpPr>
            <a:spLocks noGrp="1"/>
          </p:cNvSpPr>
          <p:nvPr>
            <p:ph type="title"/>
          </p:nvPr>
        </p:nvSpPr>
        <p:spPr/>
        <p:txBody>
          <a:bodyPr/>
          <a:lstStyle/>
          <a:p>
            <a:r>
              <a:rPr lang="en-IN" dirty="0"/>
              <a:t>Exploratory Data Analysis:</a:t>
            </a:r>
          </a:p>
        </p:txBody>
      </p:sp>
      <p:pic>
        <p:nvPicPr>
          <p:cNvPr id="5" name="Content Placeholder 4">
            <a:extLst>
              <a:ext uri="{FF2B5EF4-FFF2-40B4-BE49-F238E27FC236}">
                <a16:creationId xmlns="" xmlns:a16="http://schemas.microsoft.com/office/drawing/2014/main" id="{8C739B7C-BF23-4164-A794-F29B5C229EB6}"/>
              </a:ext>
            </a:extLst>
          </p:cNvPr>
          <p:cNvPicPr>
            <a:picLocks noGrp="1" noChangeAspect="1"/>
          </p:cNvPicPr>
          <p:nvPr>
            <p:ph idx="1"/>
          </p:nvPr>
        </p:nvPicPr>
        <p:blipFill>
          <a:blip r:embed="rId2"/>
          <a:stretch>
            <a:fillRect/>
          </a:stretch>
        </p:blipFill>
        <p:spPr>
          <a:xfrm>
            <a:off x="924443" y="1866900"/>
            <a:ext cx="4513091" cy="4381500"/>
          </a:xfrm>
        </p:spPr>
      </p:pic>
      <p:sp>
        <p:nvSpPr>
          <p:cNvPr id="7" name="TextBox 6">
            <a:extLst>
              <a:ext uri="{FF2B5EF4-FFF2-40B4-BE49-F238E27FC236}">
                <a16:creationId xmlns="" xmlns:a16="http://schemas.microsoft.com/office/drawing/2014/main" id="{7B055DA0-C76B-4835-A9B6-5C6EE2151D87}"/>
              </a:ext>
            </a:extLst>
          </p:cNvPr>
          <p:cNvSpPr txBox="1"/>
          <p:nvPr/>
        </p:nvSpPr>
        <p:spPr>
          <a:xfrm>
            <a:off x="5844208" y="2857321"/>
            <a:ext cx="6096000" cy="1200329"/>
          </a:xfrm>
          <a:prstGeom prst="rect">
            <a:avLst/>
          </a:prstGeom>
          <a:noFill/>
        </p:spPr>
        <p:txBody>
          <a:bodyPr wrap="square">
            <a:spAutoFit/>
          </a:bodyPr>
          <a:lstStyle/>
          <a:p>
            <a:pPr marL="285750" indent="-285750">
              <a:buFont typeface="Arial" panose="020B0604020202020204" pitchFamily="34" charset="0"/>
              <a:buChar char="•"/>
            </a:pPr>
            <a:r>
              <a:rPr lang="en-US" dirty="0"/>
              <a:t>The dataset had a lot of outliers and missing values which was found by doing exploratory data analysis. It was done by using outlier detection by trying find plotting each data(continuous) through boxplot.</a:t>
            </a:r>
            <a:endParaRPr lang="en-IN" dirty="0"/>
          </a:p>
        </p:txBody>
      </p:sp>
    </p:spTree>
    <p:extLst>
      <p:ext uri="{BB962C8B-B14F-4D97-AF65-F5344CB8AC3E}">
        <p14:creationId xmlns="" xmlns:p14="http://schemas.microsoft.com/office/powerpoint/2010/main" val="3755606772"/>
      </p:ext>
    </p:extLst>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C24656-8C3D-4C9D-A27A-0F29049EF02B}"/>
              </a:ext>
            </a:extLst>
          </p:cNvPr>
          <p:cNvSpPr>
            <a:spLocks noGrp="1"/>
          </p:cNvSpPr>
          <p:nvPr>
            <p:ph type="title"/>
          </p:nvPr>
        </p:nvSpPr>
        <p:spPr/>
        <p:txBody>
          <a:bodyPr/>
          <a:lstStyle/>
          <a:p>
            <a:r>
              <a:rPr lang="en-US" dirty="0"/>
              <a:t>Treating imbalanced target:</a:t>
            </a:r>
            <a:endParaRPr lang="en-IN" dirty="0"/>
          </a:p>
        </p:txBody>
      </p:sp>
      <p:sp>
        <p:nvSpPr>
          <p:cNvPr id="3" name="Content Placeholder 2">
            <a:extLst>
              <a:ext uri="{FF2B5EF4-FFF2-40B4-BE49-F238E27FC236}">
                <a16:creationId xmlns="" xmlns:a16="http://schemas.microsoft.com/office/drawing/2014/main" id="{B87730B4-B0FD-4105-9CC3-8F6B8CE0F371}"/>
              </a:ext>
            </a:extLst>
          </p:cNvPr>
          <p:cNvSpPr>
            <a:spLocks noGrp="1"/>
          </p:cNvSpPr>
          <p:nvPr>
            <p:ph idx="1"/>
          </p:nvPr>
        </p:nvSpPr>
        <p:spPr/>
        <p:txBody>
          <a:bodyPr/>
          <a:lstStyle/>
          <a:p>
            <a:r>
              <a:rPr lang="en-US" dirty="0"/>
              <a:t>As the target variable was imbalanced , we have used SMOTE to balance the data.</a:t>
            </a:r>
          </a:p>
          <a:p>
            <a:endParaRPr lang="en-IN" dirty="0"/>
          </a:p>
        </p:txBody>
      </p:sp>
      <p:pic>
        <p:nvPicPr>
          <p:cNvPr id="5" name="Picture 4">
            <a:extLst>
              <a:ext uri="{FF2B5EF4-FFF2-40B4-BE49-F238E27FC236}">
                <a16:creationId xmlns="" xmlns:a16="http://schemas.microsoft.com/office/drawing/2014/main" id="{C8BC59FB-AFEB-4BDD-A8DE-A2E3DCEDB766}"/>
              </a:ext>
            </a:extLst>
          </p:cNvPr>
          <p:cNvPicPr>
            <a:picLocks noChangeAspect="1"/>
          </p:cNvPicPr>
          <p:nvPr/>
        </p:nvPicPr>
        <p:blipFill>
          <a:blip r:embed="rId2"/>
          <a:stretch>
            <a:fillRect/>
          </a:stretch>
        </p:blipFill>
        <p:spPr>
          <a:xfrm>
            <a:off x="3511825" y="3223673"/>
            <a:ext cx="4571999" cy="2156708"/>
          </a:xfrm>
          <a:prstGeom prst="rect">
            <a:avLst/>
          </a:prstGeom>
        </p:spPr>
      </p:pic>
    </p:spTree>
    <p:extLst>
      <p:ext uri="{BB962C8B-B14F-4D97-AF65-F5344CB8AC3E}">
        <p14:creationId xmlns="" xmlns:p14="http://schemas.microsoft.com/office/powerpoint/2010/main" val="2848905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176201-AE82-4330-869B-7642C7168FC2}"/>
              </a:ext>
            </a:extLst>
          </p:cNvPr>
          <p:cNvSpPr>
            <a:spLocks noGrp="1"/>
          </p:cNvSpPr>
          <p:nvPr>
            <p:ph type="title"/>
          </p:nvPr>
        </p:nvSpPr>
        <p:spPr/>
        <p:txBody>
          <a:bodyPr/>
          <a:lstStyle/>
          <a:p>
            <a:r>
              <a:rPr lang="en-US" dirty="0"/>
              <a:t>Model Creation and Prediction:</a:t>
            </a:r>
            <a:endParaRPr lang="en-IN" dirty="0"/>
          </a:p>
        </p:txBody>
      </p:sp>
      <p:sp>
        <p:nvSpPr>
          <p:cNvPr id="3" name="Content Placeholder 2">
            <a:extLst>
              <a:ext uri="{FF2B5EF4-FFF2-40B4-BE49-F238E27FC236}">
                <a16:creationId xmlns="" xmlns:a16="http://schemas.microsoft.com/office/drawing/2014/main" id="{D35B1E85-45C3-4BB7-8521-1B8968B6F5C1}"/>
              </a:ext>
            </a:extLst>
          </p:cNvPr>
          <p:cNvSpPr>
            <a:spLocks noGrp="1"/>
          </p:cNvSpPr>
          <p:nvPr>
            <p:ph idx="1"/>
          </p:nvPr>
        </p:nvSpPr>
        <p:spPr>
          <a:xfrm>
            <a:off x="913795" y="1709530"/>
            <a:ext cx="10353762" cy="4081669"/>
          </a:xfrm>
        </p:spPr>
        <p:txBody>
          <a:bodyPr/>
          <a:lstStyle/>
          <a:p>
            <a:r>
              <a:rPr lang="en-US" dirty="0"/>
              <a:t>We have made 4 models. Out of which Random Forest Classifier has given the best accuracy of 95%.</a:t>
            </a:r>
            <a:endParaRPr lang="en-IN" dirty="0"/>
          </a:p>
        </p:txBody>
      </p:sp>
      <p:pic>
        <p:nvPicPr>
          <p:cNvPr id="5" name="Picture 4">
            <a:extLst>
              <a:ext uri="{FF2B5EF4-FFF2-40B4-BE49-F238E27FC236}">
                <a16:creationId xmlns="" xmlns:a16="http://schemas.microsoft.com/office/drawing/2014/main" id="{3F4800C4-B5CA-49A2-8C44-CC98E4EB3701}"/>
              </a:ext>
            </a:extLst>
          </p:cNvPr>
          <p:cNvPicPr>
            <a:picLocks noChangeAspect="1"/>
          </p:cNvPicPr>
          <p:nvPr/>
        </p:nvPicPr>
        <p:blipFill>
          <a:blip r:embed="rId2"/>
          <a:stretch>
            <a:fillRect/>
          </a:stretch>
        </p:blipFill>
        <p:spPr>
          <a:xfrm>
            <a:off x="1073656" y="2603210"/>
            <a:ext cx="4889821" cy="2692692"/>
          </a:xfrm>
          <a:prstGeom prst="rect">
            <a:avLst/>
          </a:prstGeom>
        </p:spPr>
      </p:pic>
      <p:pic>
        <p:nvPicPr>
          <p:cNvPr id="7" name="Picture 6">
            <a:extLst>
              <a:ext uri="{FF2B5EF4-FFF2-40B4-BE49-F238E27FC236}">
                <a16:creationId xmlns="" xmlns:a16="http://schemas.microsoft.com/office/drawing/2014/main" id="{497A799F-334A-4DD7-BD9E-16DFD1C5BDBC}"/>
              </a:ext>
            </a:extLst>
          </p:cNvPr>
          <p:cNvPicPr>
            <a:picLocks noChangeAspect="1"/>
          </p:cNvPicPr>
          <p:nvPr/>
        </p:nvPicPr>
        <p:blipFill>
          <a:blip r:embed="rId3"/>
          <a:stretch>
            <a:fillRect/>
          </a:stretch>
        </p:blipFill>
        <p:spPr>
          <a:xfrm>
            <a:off x="6228524" y="2603211"/>
            <a:ext cx="5084874" cy="2692691"/>
          </a:xfrm>
          <a:prstGeom prst="rect">
            <a:avLst/>
          </a:prstGeom>
        </p:spPr>
      </p:pic>
    </p:spTree>
    <p:extLst>
      <p:ext uri="{BB962C8B-B14F-4D97-AF65-F5344CB8AC3E}">
        <p14:creationId xmlns="" xmlns:p14="http://schemas.microsoft.com/office/powerpoint/2010/main" val="42592576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Completed</Status>
    <MediaServiceKeyPoints xmlns="71af3243-3dd4-4a8d-8c0d-dd76da1f02a5" xsi:nil="true"/>
  </documentManagement>
</p:properties>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Metro</Template>
  <TotalTime>63</TotalTime>
  <Words>565</Words>
  <Application>Microsoft Office PowerPoint</Application>
  <PresentationFormat>Custom</PresentationFormat>
  <Paragraphs>41</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Metro</vt:lpstr>
      <vt:lpstr>Micro-Credit Defaulter Model Presentation</vt:lpstr>
      <vt:lpstr>Introduction:</vt:lpstr>
      <vt:lpstr>About the Dataset</vt:lpstr>
      <vt:lpstr>Tools used</vt:lpstr>
      <vt:lpstr>Exploratory Data Analysis:</vt:lpstr>
      <vt:lpstr>Exploratory Data Analysis:</vt:lpstr>
      <vt:lpstr>Exploratory Data Analysis:</vt:lpstr>
      <vt:lpstr>Treating imbalanced target:</vt:lpstr>
      <vt:lpstr>Model Creation and Prediction:</vt:lpstr>
      <vt:lpstr>Conclusion:</vt:lpstr>
      <vt:lpstr>Thank you for your attention!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 Model Presentation</dc:title>
  <dc:creator>Yatendra jha</dc:creator>
  <cp:lastModifiedBy>HP</cp:lastModifiedBy>
  <cp:revision>7</cp:revision>
  <dcterms:created xsi:type="dcterms:W3CDTF">2021-10-24T04:43:34Z</dcterms:created>
  <dcterms:modified xsi:type="dcterms:W3CDTF">2022-11-05T16:55:03Z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