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ource Code Pro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856a717678f73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856a717678f73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93038423f672dc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93038423f672dc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856a717678f737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856a717678f73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856a717678f737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856a717678f73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856a717678f737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856a717678f737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856a717678f737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856a717678f73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856a717678f737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856a717678f737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856a717678f737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856a717678f737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856a717678f737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856a717678f737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93038423f672d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93038423f672d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Простое предложение.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Грамматическая основа предложения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228600"/>
            <a:ext cx="7886700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Что такое предложение?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Предложение </a:t>
            </a:r>
            <a:r>
              <a:rPr lang="ru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— это грамматически и интонационно оформленная единица речевого общения, которая выражает сообщение, побуждение или вопрос.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Виды предложений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swald"/>
              <a:buAutoNum type="arabicPeriod"/>
            </a:pPr>
            <a:r>
              <a:rPr lang="ru" sz="2100">
                <a:latin typeface="Oswald"/>
                <a:ea typeface="Oswald"/>
                <a:cs typeface="Oswald"/>
                <a:sym typeface="Oswald"/>
              </a:rPr>
              <a:t>По цели высказывания: повествовательные, вопросительные, побудительные 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swald"/>
              <a:buAutoNum type="arabicPeriod"/>
            </a:pPr>
            <a:r>
              <a:rPr lang="ru" sz="2100">
                <a:latin typeface="Oswald"/>
                <a:ea typeface="Oswald"/>
                <a:cs typeface="Oswald"/>
                <a:sym typeface="Oswald"/>
              </a:rPr>
              <a:t>По интонации: восклицательные и невосклицательные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swald"/>
              <a:buAutoNum type="arabicPeriod"/>
            </a:pPr>
            <a:r>
              <a:rPr lang="ru" sz="2100">
                <a:latin typeface="Oswald"/>
                <a:ea typeface="Oswald"/>
                <a:cs typeface="Oswald"/>
                <a:sym typeface="Oswald"/>
              </a:rPr>
              <a:t>По наличию второстепенных членов: распространённые и нераспространённые 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swald"/>
              <a:buAutoNum type="arabicPeriod"/>
            </a:pPr>
            <a:r>
              <a:rPr lang="ru" sz="2100">
                <a:latin typeface="Oswald"/>
                <a:ea typeface="Oswald"/>
                <a:cs typeface="Oswald"/>
                <a:sym typeface="Oswald"/>
              </a:rPr>
              <a:t>По количеству грамматической основы: простое и сложное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Oswald"/>
              <a:buAutoNum type="arabicPeriod"/>
            </a:pPr>
            <a:r>
              <a:rPr lang="ru" sz="2100">
                <a:latin typeface="Oswald"/>
                <a:ea typeface="Oswald"/>
                <a:cs typeface="Oswald"/>
                <a:sym typeface="Oswald"/>
              </a:rPr>
              <a:t>Полное и неполное</a:t>
            </a:r>
            <a:endParaRPr sz="21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Задание: приведите примеры предложений на каждую категорию (11 предложений).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490250" y="528900"/>
            <a:ext cx="77727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Главные члены предложения — подлежащее и сказуемое — образуют грамматическую основу предложения </a:t>
            </a:r>
            <a:endParaRPr sz="4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Подлежащее и сказуемое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Подлежащее </a:t>
            </a:r>
            <a:r>
              <a:rPr lang="ru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обозначает предмет, явление или понятие и отвечает на вопросы </a:t>
            </a: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кто? что?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Сказуемое </a:t>
            </a:r>
            <a:r>
              <a:rPr lang="ru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обозначает действие предмета, его качество, состояние и отвечает на вопрос </a:t>
            </a: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что делает? что сделает? каков он? что это такое? и т. д.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Сказуемое бывает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Простым глагольным (ПГС)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Выражено глаголом в любом из наклонений: </a:t>
            </a:r>
            <a:r>
              <a:rPr lang="ru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Пиши в тетрадь. Я ехал на телеге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Устойчивыми словосочетаниями: </a:t>
            </a:r>
            <a:r>
              <a:rPr lang="ru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Вася бил баклуши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Составным глагольным (СГС) и составным именным (СИС)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СГС </a:t>
            </a:r>
            <a:r>
              <a:rPr lang="ru"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включает в себя вспомогательную и основную часть: </a:t>
            </a:r>
            <a:r>
              <a:rPr lang="ru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глагол и инфинтив. Я хочу есть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СИС </a:t>
            </a:r>
            <a:r>
              <a:rPr lang="ru" sz="2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включает в себя глагол-связку и именную часть: </a:t>
            </a:r>
            <a:r>
              <a:rPr lang="ru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Он стал хорошим учителем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По составу грамматической основы предложения бывают: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Двусоставные </a:t>
            </a:r>
            <a:r>
              <a:rPr lang="ru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содержат в себе подлежащее и сказуемое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С ели упала шишка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Односоставные </a:t>
            </a:r>
            <a:r>
              <a:rPr lang="ru" sz="3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содержат в себе один главный член — либо подлежащее, либо сказуемое</a:t>
            </a:r>
            <a:endParaRPr sz="30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Холодное осеннее утро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Виды односоставных предложений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AutoNum type="arabicPeriod"/>
            </a:pPr>
            <a:r>
              <a:rPr lang="ru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Назывное (есть только подлежащее): </a:t>
            </a:r>
            <a:r>
              <a:rPr lang="ru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Вот и завтрак.</a:t>
            </a:r>
            <a:endParaRPr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AutoNum type="arabicPeriod"/>
            </a:pPr>
            <a:r>
              <a:rPr lang="ru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Определённо-личное (сказуемое выражено глаголом 1-го или 2-го лица): </a:t>
            </a:r>
            <a:r>
              <a:rPr lang="ru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Лучше не спрашивай.</a:t>
            </a:r>
            <a:endParaRPr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AutoNum type="arabicPeriod"/>
            </a:pPr>
            <a:r>
              <a:rPr lang="ru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Неопределённо-личное (сказуемое выражено глаголом 3-го лица настоящего и будущего времени или 3-го лица множественного лица прошедшего времени): </a:t>
            </a:r>
            <a:r>
              <a:rPr lang="ru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Русский язык не понимает. Ничего не понимают.</a:t>
            </a:r>
            <a:endParaRPr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AutoNum type="arabicPeriod"/>
            </a:pPr>
            <a:r>
              <a:rPr lang="ru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Безличное (сказуемое выражено безличными глаголами, словами категории состояния, словом «нет»): </a:t>
            </a:r>
            <a:r>
              <a:rPr lang="ru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Нет ни души. Мне нездоровится.</a:t>
            </a:r>
            <a:endParaRPr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swald"/>
              <a:buAutoNum type="arabicPeriod"/>
            </a:pPr>
            <a:r>
              <a:rPr lang="ru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Обобщённо-личные (относятся ко всем и к каждому): </a:t>
            </a:r>
            <a:r>
              <a:rPr lang="ru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Береги честь смолоду.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Неполное предложение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Это предложение, в котором опущен структурно необходимый член предложения, смысл которого легко восстанавливается из контекста: </a:t>
            </a:r>
            <a:r>
              <a:rPr lang="ru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Мне чай с лимоном. </a:t>
            </a:r>
            <a:r>
              <a:rPr lang="ru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Пропущено слово </a:t>
            </a:r>
            <a:r>
              <a:rPr lang="ru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дайте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