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Lst>
  <p:sldSz cy="6858000" cx="12192000"/>
  <p:notesSz cx="6858000" cy="9144000"/>
  <p:embeddedFontLst>
    <p:embeddedFont>
      <p:font typeface="Dosis"/>
      <p:regular r:id="rId6"/>
      <p:bold r:id="rId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8" roundtripDataSignature="AMtx7mhwbecjsJu4xP0HeEX/HBMfnyNo0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font" Target="fonts/Dosis-regular.fntdata"/><Relationship Id="rId7" Type="http://schemas.openxmlformats.org/officeDocument/2006/relationships/font" Target="fonts/Dosis-bold.fntdata"/><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ae20b5cae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g12ae20b5ca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Judul"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dan Teks Vertikal"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Vertikal dan Teks"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dan Konten"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Bagian"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 Konten"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bandinga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Saja"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song"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nten dengan Keteranga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mbar dengan Keteranga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p:nvPr>
            <p:ph idx="2" type="pic"/>
          </p:nvPr>
        </p:nvSpPr>
        <p:spPr>
          <a:xfrm>
            <a:off x="5183188" y="987425"/>
            <a:ext cx="6172200" cy="4873625"/>
          </a:xfrm>
          <a:prstGeom prst="rect">
            <a:avLst/>
          </a:prstGeom>
          <a:noFill/>
          <a:ln>
            <a:noFill/>
          </a:ln>
        </p:spPr>
      </p:sp>
      <p:sp>
        <p:nvSpPr>
          <p:cNvPr id="68" name="Google Shape;68;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grpSp>
        <p:nvGrpSpPr>
          <p:cNvPr id="88" name="Google Shape;88;g12ae20b5cae_0_0"/>
          <p:cNvGrpSpPr/>
          <p:nvPr/>
        </p:nvGrpSpPr>
        <p:grpSpPr>
          <a:xfrm>
            <a:off x="591850" y="-328527"/>
            <a:ext cx="1386593" cy="1594062"/>
            <a:chOff x="726653" y="-517614"/>
            <a:chExt cx="2170621" cy="2495400"/>
          </a:xfrm>
        </p:grpSpPr>
        <p:sp>
          <p:nvSpPr>
            <p:cNvPr id="89" name="Google Shape;89;g12ae20b5cae_0_0"/>
            <p:cNvSpPr/>
            <p:nvPr/>
          </p:nvSpPr>
          <p:spPr>
            <a:xfrm>
              <a:off x="796588" y="-517614"/>
              <a:ext cx="2030700" cy="2495400"/>
            </a:xfrm>
            <a:prstGeom prst="roundRect">
              <a:avLst>
                <a:gd fmla="val 8585" name="adj"/>
              </a:avLst>
            </a:prstGeom>
            <a:solidFill>
              <a:srgbClr val="00A7B4"/>
            </a:solidFill>
            <a:ln>
              <a:noFill/>
            </a:ln>
            <a:effectLst>
              <a:outerShdw blurRad="1524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90" name="Google Shape;90;g12ae20b5cae_0_0"/>
            <p:cNvPicPr preferRelativeResize="0"/>
            <p:nvPr/>
          </p:nvPicPr>
          <p:blipFill rotWithShape="1">
            <a:blip r:embed="rId4">
              <a:alphaModFix/>
            </a:blip>
            <a:srcRect b="32684" l="2416" r="76117" t="34764"/>
            <a:stretch/>
          </p:blipFill>
          <p:spPr>
            <a:xfrm>
              <a:off x="726653" y="443679"/>
              <a:ext cx="2170621" cy="1369427"/>
            </a:xfrm>
            <a:prstGeom prst="rect">
              <a:avLst/>
            </a:prstGeom>
            <a:noFill/>
            <a:ln>
              <a:noFill/>
            </a:ln>
          </p:spPr>
        </p:pic>
      </p:grpSp>
      <p:sp>
        <p:nvSpPr>
          <p:cNvPr id="91" name="Google Shape;91;g12ae20b5cae_0_0"/>
          <p:cNvSpPr txBox="1"/>
          <p:nvPr/>
        </p:nvSpPr>
        <p:spPr>
          <a:xfrm>
            <a:off x="2023000" y="76577"/>
            <a:ext cx="9940500" cy="122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Kelompok: </a:t>
            </a:r>
            <a:r>
              <a:rPr b="1" lang="en-US" sz="1800">
                <a:solidFill>
                  <a:srgbClr val="0198A3"/>
                </a:solidFill>
                <a:latin typeface="Dosis"/>
                <a:ea typeface="Dosis"/>
                <a:cs typeface="Dosis"/>
                <a:sym typeface="Dosis"/>
              </a:rPr>
              <a:t>1</a:t>
            </a:r>
            <a:r>
              <a:rPr b="1" i="0" lang="en-US" sz="1800" u="none" cap="none" strike="noStrike">
                <a:solidFill>
                  <a:srgbClr val="0198A3"/>
                </a:solidFill>
                <a:latin typeface="Dosis"/>
                <a:ea typeface="Dosis"/>
                <a:cs typeface="Dosis"/>
                <a:sym typeface="Dosis"/>
              </a:rPr>
              <a:t> </a:t>
            </a:r>
            <a:r>
              <a:rPr b="1" lang="en-US" sz="1800">
                <a:solidFill>
                  <a:srgbClr val="0198A3"/>
                </a:solidFill>
                <a:latin typeface="Dosis"/>
                <a:ea typeface="Dosis"/>
                <a:cs typeface="Dosis"/>
                <a:sym typeface="Dosis"/>
              </a:rPr>
              <a:t>(Uranus)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Stage: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Mentor: Fiqry Revadiansyah</a:t>
            </a:r>
            <a:endParaRPr b="1" i="0" sz="1800" u="none" cap="none" strike="noStrike">
              <a:solidFill>
                <a:srgbClr val="00A7B4"/>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Pukul/ Tanggal: </a:t>
            </a:r>
            <a:r>
              <a:rPr b="1" lang="en-US" sz="1800">
                <a:solidFill>
                  <a:srgbClr val="0198A3"/>
                </a:solidFill>
                <a:latin typeface="Dosis"/>
                <a:ea typeface="Dosis"/>
                <a:cs typeface="Dosis"/>
                <a:sym typeface="Dosis"/>
              </a:rPr>
              <a:t>30 April 2022 pukul 13.00 WIB</a:t>
            </a:r>
            <a:endParaRPr b="1" i="0" sz="1800" u="none" cap="none" strike="noStrike">
              <a:solidFill>
                <a:srgbClr val="0198A3"/>
              </a:solidFill>
              <a:highlight>
                <a:srgbClr val="FFFF00"/>
              </a:highlight>
              <a:latin typeface="Dosis"/>
              <a:ea typeface="Dosis"/>
              <a:cs typeface="Dosis"/>
              <a:sym typeface="Dosis"/>
            </a:endParaRPr>
          </a:p>
        </p:txBody>
      </p:sp>
      <p:sp>
        <p:nvSpPr>
          <p:cNvPr id="92" name="Google Shape;92;g12ae20b5cae_0_0"/>
          <p:cNvSpPr/>
          <p:nvPr/>
        </p:nvSpPr>
        <p:spPr>
          <a:xfrm>
            <a:off x="228600" y="1385275"/>
            <a:ext cx="11768400" cy="12660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3" name="Google Shape;93;g12ae20b5cae_0_0"/>
          <p:cNvSpPr txBox="1"/>
          <p:nvPr/>
        </p:nvSpPr>
        <p:spPr>
          <a:xfrm>
            <a:off x="211700" y="1385275"/>
            <a:ext cx="11734800" cy="1266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n-US" sz="1100" u="none" cap="none" strike="noStrike">
                <a:solidFill>
                  <a:schemeClr val="dk1"/>
                </a:solidFill>
                <a:latin typeface="Dosis"/>
                <a:ea typeface="Dosis"/>
                <a:cs typeface="Dosis"/>
                <a:sym typeface="Dosis"/>
              </a:rPr>
              <a:t>Pembagian tugas di stage ini:</a:t>
            </a:r>
            <a:endParaRPr b="1" i="0" sz="1100" u="none" cap="none" strike="noStrike">
              <a:solidFill>
                <a:schemeClr val="dk1"/>
              </a:solidFill>
              <a:latin typeface="Dosis"/>
              <a:ea typeface="Dosis"/>
              <a:cs typeface="Dosis"/>
              <a:sym typeface="Dosis"/>
            </a:endParaRPr>
          </a:p>
          <a:p>
            <a:pPr indent="0" lvl="0" marL="0" marR="0" rtl="0" algn="l">
              <a:lnSpc>
                <a:spcPct val="115000"/>
              </a:lnSpc>
              <a:spcBef>
                <a:spcPts val="0"/>
              </a:spcBef>
              <a:spcAft>
                <a:spcPts val="0"/>
              </a:spcAft>
              <a:buClr>
                <a:schemeClr val="dk1"/>
              </a:buClr>
              <a:buSzPts val="1100"/>
              <a:buFont typeface="Arial"/>
              <a:buNone/>
            </a:pPr>
            <a:r>
              <a:rPr b="0" i="0" lang="en-US" sz="1100" u="none" cap="none" strike="noStrike">
                <a:solidFill>
                  <a:schemeClr val="dk1"/>
                </a:solidFill>
                <a:latin typeface="Dosis"/>
                <a:ea typeface="Dosis"/>
                <a:cs typeface="Dosis"/>
                <a:sym typeface="Dosis"/>
              </a:rPr>
              <a:t>Nama: </a:t>
            </a:r>
            <a:r>
              <a:rPr lang="en-US" sz="1100">
                <a:solidFill>
                  <a:schemeClr val="dk1"/>
                </a:solidFill>
                <a:latin typeface="Dosis"/>
                <a:ea typeface="Dosis"/>
                <a:cs typeface="Dosis"/>
                <a:sym typeface="Dosis"/>
              </a:rPr>
              <a:t>Sahel A  (Descriptive Statistics)</a:t>
            </a:r>
            <a:endParaRPr b="0" i="0" sz="1100" u="none" cap="none" strike="noStrike">
              <a:solidFill>
                <a:schemeClr val="dk1"/>
              </a:solidFill>
              <a:latin typeface="Dosis"/>
              <a:ea typeface="Dosis"/>
              <a:cs typeface="Dosis"/>
              <a:sym typeface="Dosis"/>
            </a:endParaRPr>
          </a:p>
          <a:p>
            <a:pPr indent="0" lvl="0" marL="0" marR="0" rtl="0" algn="l">
              <a:lnSpc>
                <a:spcPct val="115000"/>
              </a:lnSpc>
              <a:spcBef>
                <a:spcPts val="0"/>
              </a:spcBef>
              <a:spcAft>
                <a:spcPts val="0"/>
              </a:spcAft>
              <a:buClr>
                <a:schemeClr val="dk1"/>
              </a:buClr>
              <a:buSzPts val="1100"/>
              <a:buFont typeface="Arial"/>
              <a:buNone/>
            </a:pPr>
            <a:r>
              <a:rPr b="0" i="0" lang="en-US" sz="1100" u="none" cap="none" strike="noStrike">
                <a:solidFill>
                  <a:schemeClr val="dk1"/>
                </a:solidFill>
                <a:latin typeface="Dosis"/>
                <a:ea typeface="Dosis"/>
                <a:cs typeface="Dosis"/>
                <a:sym typeface="Dosis"/>
              </a:rPr>
              <a:t>Nama: M</a:t>
            </a:r>
            <a:r>
              <a:rPr lang="en-US" sz="1100">
                <a:solidFill>
                  <a:schemeClr val="dk1"/>
                </a:solidFill>
                <a:latin typeface="Dosis"/>
                <a:ea typeface="Dosis"/>
                <a:cs typeface="Dosis"/>
                <a:sym typeface="Dosis"/>
              </a:rPr>
              <a:t>. </a:t>
            </a:r>
            <a:r>
              <a:rPr b="0" i="0" lang="en-US" sz="1100" u="none" cap="none" strike="noStrike">
                <a:solidFill>
                  <a:schemeClr val="dk1"/>
                </a:solidFill>
                <a:latin typeface="Dosis"/>
                <a:ea typeface="Dosis"/>
                <a:cs typeface="Dosis"/>
                <a:sym typeface="Dosis"/>
              </a:rPr>
              <a:t>Z</a:t>
            </a:r>
            <a:r>
              <a:rPr lang="en-US" sz="1100">
                <a:solidFill>
                  <a:schemeClr val="dk1"/>
                </a:solidFill>
                <a:latin typeface="Dosis"/>
                <a:ea typeface="Dosis"/>
                <a:cs typeface="Dosis"/>
                <a:sym typeface="Dosis"/>
              </a:rPr>
              <a:t>amzam (Univariate Analysis)</a:t>
            </a:r>
            <a:endParaRPr b="0" i="0" sz="1100" u="none" cap="none" strike="noStrike">
              <a:solidFill>
                <a:schemeClr val="dk1"/>
              </a:solidFill>
              <a:latin typeface="Dosis"/>
              <a:ea typeface="Dosis"/>
              <a:cs typeface="Dosis"/>
              <a:sym typeface="Dosis"/>
            </a:endParaRPr>
          </a:p>
          <a:p>
            <a:pPr indent="0" lvl="0" marL="0" marR="0" rtl="0" algn="l">
              <a:lnSpc>
                <a:spcPct val="115000"/>
              </a:lnSpc>
              <a:spcBef>
                <a:spcPts val="0"/>
              </a:spcBef>
              <a:spcAft>
                <a:spcPts val="0"/>
              </a:spcAft>
              <a:buClr>
                <a:srgbClr val="000000"/>
              </a:buClr>
              <a:buSzPts val="1100"/>
              <a:buFont typeface="Arial"/>
              <a:buNone/>
            </a:pPr>
            <a:r>
              <a:rPr b="0" i="0" lang="en-US" sz="1100" u="none" cap="none" strike="noStrike">
                <a:solidFill>
                  <a:schemeClr val="dk1"/>
                </a:solidFill>
                <a:latin typeface="Dosis"/>
                <a:ea typeface="Dosis"/>
                <a:cs typeface="Dosis"/>
                <a:sym typeface="Dosis"/>
              </a:rPr>
              <a:t>Nama: M</a:t>
            </a:r>
            <a:r>
              <a:rPr lang="en-US" sz="1100">
                <a:solidFill>
                  <a:schemeClr val="dk1"/>
                </a:solidFill>
                <a:latin typeface="Dosis"/>
                <a:ea typeface="Dosis"/>
                <a:cs typeface="Dosis"/>
                <a:sym typeface="Dosis"/>
              </a:rPr>
              <a:t>. Rendra (Multivariate Analysis)</a:t>
            </a:r>
            <a:endParaRPr sz="1100">
              <a:solidFill>
                <a:schemeClr val="dk1"/>
              </a:solidFill>
              <a:latin typeface="Dosis"/>
              <a:ea typeface="Dosis"/>
              <a:cs typeface="Dosis"/>
              <a:sym typeface="Dosis"/>
            </a:endParaRPr>
          </a:p>
          <a:p>
            <a:pPr indent="0" lvl="0" marL="0" marR="0" rtl="0" algn="l">
              <a:lnSpc>
                <a:spcPct val="115000"/>
              </a:lnSpc>
              <a:spcBef>
                <a:spcPts val="0"/>
              </a:spcBef>
              <a:spcAft>
                <a:spcPts val="0"/>
              </a:spcAft>
              <a:buClr>
                <a:srgbClr val="000000"/>
              </a:buClr>
              <a:buSzPts val="1100"/>
              <a:buFont typeface="Arial"/>
              <a:buNone/>
            </a:pPr>
            <a:r>
              <a:rPr lang="en-US" sz="1100">
                <a:solidFill>
                  <a:schemeClr val="dk1"/>
                </a:solidFill>
                <a:latin typeface="Dosis"/>
                <a:ea typeface="Dosis"/>
                <a:cs typeface="Dosis"/>
                <a:sym typeface="Dosis"/>
              </a:rPr>
              <a:t>Name: Rijal A (Business Insight)</a:t>
            </a:r>
            <a:endParaRPr sz="1100">
              <a:solidFill>
                <a:schemeClr val="dk1"/>
              </a:solidFill>
              <a:latin typeface="Dosis"/>
              <a:ea typeface="Dosis"/>
              <a:cs typeface="Dosis"/>
              <a:sym typeface="Dosis"/>
            </a:endParaRPr>
          </a:p>
        </p:txBody>
      </p:sp>
      <p:sp>
        <p:nvSpPr>
          <p:cNvPr id="94" name="Google Shape;94;g12ae20b5cae_0_0"/>
          <p:cNvSpPr/>
          <p:nvPr/>
        </p:nvSpPr>
        <p:spPr>
          <a:xfrm>
            <a:off x="228600" y="2777854"/>
            <a:ext cx="11768400" cy="12660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5" name="Google Shape;95;g12ae20b5cae_0_0"/>
          <p:cNvSpPr txBox="1"/>
          <p:nvPr/>
        </p:nvSpPr>
        <p:spPr>
          <a:xfrm>
            <a:off x="245400" y="2798188"/>
            <a:ext cx="11734800" cy="11481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Dosis"/>
                <a:ea typeface="Dosis"/>
                <a:cs typeface="Dosis"/>
                <a:sym typeface="Dosis"/>
              </a:rPr>
              <a:t>Poin pembahasan:</a:t>
            </a:r>
            <a:endParaRPr b="1" i="0" sz="1200" u="none" cap="none" strike="noStrike">
              <a:solidFill>
                <a:schemeClr val="dk1"/>
              </a:solidFill>
              <a:latin typeface="Dosis"/>
              <a:ea typeface="Dosis"/>
              <a:cs typeface="Dosis"/>
              <a:sym typeface="Dosis"/>
            </a:endParaRPr>
          </a:p>
          <a:p>
            <a:pPr indent="0" lvl="0" marL="0" marR="0" rtl="0" algn="l">
              <a:lnSpc>
                <a:spcPct val="115000"/>
              </a:lnSpc>
              <a:spcBef>
                <a:spcPts val="0"/>
              </a:spcBef>
              <a:spcAft>
                <a:spcPts val="0"/>
              </a:spcAft>
              <a:buClr>
                <a:schemeClr val="dk1"/>
              </a:buClr>
              <a:buSzPts val="1100"/>
              <a:buFont typeface="Arial"/>
              <a:buNone/>
            </a:pPr>
            <a:r>
              <a:rPr b="0" i="0" lang="en-US" sz="1200" u="none" cap="none" strike="noStrike">
                <a:solidFill>
                  <a:schemeClr val="dk1"/>
                </a:solidFill>
                <a:latin typeface="Dosis"/>
                <a:ea typeface="Dosis"/>
                <a:cs typeface="Dosis"/>
                <a:sym typeface="Dosis"/>
              </a:rPr>
              <a:t>1.  </a:t>
            </a:r>
            <a:r>
              <a:rPr lang="en-US" sz="1100">
                <a:solidFill>
                  <a:schemeClr val="dk1"/>
                </a:solidFill>
                <a:latin typeface="Dosis"/>
                <a:ea typeface="Dosis"/>
                <a:cs typeface="Dosis"/>
                <a:sym typeface="Dosis"/>
              </a:rPr>
              <a:t>Descriptive Statistics</a:t>
            </a:r>
            <a:endParaRPr b="0" i="0" sz="1200" u="none" cap="none" strike="noStrike">
              <a:solidFill>
                <a:schemeClr val="dk1"/>
              </a:solidFill>
              <a:latin typeface="Dosis"/>
              <a:ea typeface="Dosis"/>
              <a:cs typeface="Dosis"/>
              <a:sym typeface="Dosis"/>
            </a:endParaRPr>
          </a:p>
          <a:p>
            <a:pPr indent="0" lvl="0" marL="0" marR="0" rtl="0" algn="l">
              <a:lnSpc>
                <a:spcPct val="115000"/>
              </a:lnSpc>
              <a:spcBef>
                <a:spcPts val="0"/>
              </a:spcBef>
              <a:spcAft>
                <a:spcPts val="0"/>
              </a:spcAft>
              <a:buClr>
                <a:schemeClr val="dk1"/>
              </a:buClr>
              <a:buSzPts val="1100"/>
              <a:buFont typeface="Arial"/>
              <a:buNone/>
            </a:pPr>
            <a:r>
              <a:rPr b="0" i="0" lang="en-US" sz="1200" u="none" cap="none" strike="noStrike">
                <a:solidFill>
                  <a:schemeClr val="dk1"/>
                </a:solidFill>
                <a:latin typeface="Dosis"/>
                <a:ea typeface="Dosis"/>
                <a:cs typeface="Dosis"/>
                <a:sym typeface="Dosis"/>
              </a:rPr>
              <a:t>2. </a:t>
            </a:r>
            <a:r>
              <a:rPr lang="en-US" sz="1100">
                <a:solidFill>
                  <a:schemeClr val="dk1"/>
                </a:solidFill>
                <a:latin typeface="Dosis"/>
                <a:ea typeface="Dosis"/>
                <a:cs typeface="Dosis"/>
                <a:sym typeface="Dosis"/>
              </a:rPr>
              <a:t>Univariate Analysis</a:t>
            </a:r>
            <a:endParaRPr b="0" i="0" sz="1200" u="none" cap="none" strike="noStrike">
              <a:solidFill>
                <a:schemeClr val="dk1"/>
              </a:solidFill>
              <a:latin typeface="Dosis"/>
              <a:ea typeface="Dosis"/>
              <a:cs typeface="Dosis"/>
              <a:sym typeface="Dosis"/>
            </a:endParaRPr>
          </a:p>
          <a:p>
            <a:pPr indent="0" lvl="0" marL="0" marR="0" rtl="0" algn="l">
              <a:lnSpc>
                <a:spcPct val="115000"/>
              </a:lnSpc>
              <a:spcBef>
                <a:spcPts val="0"/>
              </a:spcBef>
              <a:spcAft>
                <a:spcPts val="0"/>
              </a:spcAft>
              <a:buClr>
                <a:schemeClr val="dk1"/>
              </a:buClr>
              <a:buSzPts val="1100"/>
              <a:buFont typeface="Arial"/>
              <a:buNone/>
            </a:pPr>
            <a:r>
              <a:rPr b="0" i="0" lang="en-US" sz="1200" u="none" cap="none" strike="noStrike">
                <a:solidFill>
                  <a:schemeClr val="dk1"/>
                </a:solidFill>
                <a:latin typeface="Dosis"/>
                <a:ea typeface="Dosis"/>
                <a:cs typeface="Dosis"/>
                <a:sym typeface="Dosis"/>
              </a:rPr>
              <a:t>3.</a:t>
            </a:r>
            <a:r>
              <a:rPr lang="en-US" sz="1100">
                <a:solidFill>
                  <a:schemeClr val="dk1"/>
                </a:solidFill>
                <a:latin typeface="Dosis"/>
                <a:ea typeface="Dosis"/>
                <a:cs typeface="Dosis"/>
                <a:sym typeface="Dosis"/>
              </a:rPr>
              <a:t> Multivariate Analysis</a:t>
            </a:r>
            <a:endParaRPr b="0" i="0" sz="1200" u="none" cap="none" strike="noStrike">
              <a:solidFill>
                <a:schemeClr val="dk1"/>
              </a:solidFill>
              <a:latin typeface="Dosis"/>
              <a:ea typeface="Dosis"/>
              <a:cs typeface="Dosis"/>
              <a:sym typeface="Dosis"/>
            </a:endParaRPr>
          </a:p>
          <a:p>
            <a:pPr indent="0" lvl="0" marL="0" marR="0" rtl="0" algn="l">
              <a:lnSpc>
                <a:spcPct val="115000"/>
              </a:lnSpc>
              <a:spcBef>
                <a:spcPts val="0"/>
              </a:spcBef>
              <a:spcAft>
                <a:spcPts val="0"/>
              </a:spcAft>
              <a:buClr>
                <a:schemeClr val="dk1"/>
              </a:buClr>
              <a:buSzPts val="1100"/>
              <a:buFont typeface="Arial"/>
              <a:buNone/>
            </a:pPr>
            <a:r>
              <a:rPr b="0" i="0" lang="en-US" sz="1200" u="none" cap="none" strike="noStrike">
                <a:solidFill>
                  <a:schemeClr val="dk1"/>
                </a:solidFill>
                <a:latin typeface="Dosis"/>
                <a:ea typeface="Dosis"/>
                <a:cs typeface="Dosis"/>
                <a:sym typeface="Dosis"/>
              </a:rPr>
              <a:t>4.</a:t>
            </a:r>
            <a:r>
              <a:rPr lang="en-US" sz="1200">
                <a:solidFill>
                  <a:schemeClr val="dk1"/>
                </a:solidFill>
                <a:latin typeface="Dosis"/>
                <a:ea typeface="Dosis"/>
                <a:cs typeface="Dosis"/>
                <a:sym typeface="Dosis"/>
              </a:rPr>
              <a:t> Business Insight</a:t>
            </a:r>
            <a:endParaRPr b="1" i="0" sz="1500" u="none" cap="none" strike="noStrike">
              <a:solidFill>
                <a:srgbClr val="000000"/>
              </a:solidFill>
              <a:latin typeface="Comic Sans MS"/>
              <a:ea typeface="Comic Sans MS"/>
              <a:cs typeface="Comic Sans MS"/>
              <a:sym typeface="Comic Sans MS"/>
            </a:endParaRPr>
          </a:p>
        </p:txBody>
      </p:sp>
      <p:sp>
        <p:nvSpPr>
          <p:cNvPr id="96" name="Google Shape;96;g12ae20b5cae_0_0"/>
          <p:cNvSpPr/>
          <p:nvPr/>
        </p:nvSpPr>
        <p:spPr>
          <a:xfrm>
            <a:off x="228600" y="4170433"/>
            <a:ext cx="11768400" cy="12660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7" name="Google Shape;97;g12ae20b5cae_0_0"/>
          <p:cNvSpPr txBox="1"/>
          <p:nvPr/>
        </p:nvSpPr>
        <p:spPr>
          <a:xfrm>
            <a:off x="211700" y="4193450"/>
            <a:ext cx="11734800" cy="12297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Dosis"/>
                <a:ea typeface="Dosis"/>
                <a:cs typeface="Dosis"/>
                <a:sym typeface="Dosis"/>
              </a:rPr>
              <a:t>Hasil Diskusi:</a:t>
            </a:r>
            <a:endParaRPr b="1" i="0" sz="1200" u="none" cap="none" strike="noStrike">
              <a:solidFill>
                <a:schemeClr val="dk1"/>
              </a:solidFill>
              <a:latin typeface="Dosis"/>
              <a:ea typeface="Dosis"/>
              <a:cs typeface="Dosis"/>
              <a:sym typeface="Dosis"/>
            </a:endParaRPr>
          </a:p>
          <a:p>
            <a:pPr indent="0" lvl="0" marL="0" marR="0" rtl="0" algn="l">
              <a:lnSpc>
                <a:spcPct val="115000"/>
              </a:lnSpc>
              <a:spcBef>
                <a:spcPts val="0"/>
              </a:spcBef>
              <a:spcAft>
                <a:spcPts val="0"/>
              </a:spcAft>
              <a:buClr>
                <a:schemeClr val="dk1"/>
              </a:buClr>
              <a:buSzPts val="1100"/>
              <a:buFont typeface="Arial"/>
              <a:buNone/>
            </a:pPr>
            <a:r>
              <a:rPr lang="en-US" sz="1100">
                <a:solidFill>
                  <a:schemeClr val="dk1"/>
                </a:solidFill>
                <a:latin typeface="Dosis"/>
                <a:ea typeface="Dosis"/>
                <a:cs typeface="Dosis"/>
                <a:sym typeface="Dosis"/>
              </a:rPr>
              <a:t>Dalam konteks project kita goalsnya membesarkan revenue adalah memfokuskan untuk meningkatkan dan memaksimalkan revenue. mengetahui feature importance dan mencari variabel yang memberikan pengaruh tertinggi terhadap intention pembelian customer telah kami jadikan sebagai objective dari project kami, diikuti dengan Membuat model machine learning dari intention pembelian customer.  Menentukan prioritas dari variable kami ditentukan ketika kita train variabel-variabel tersebut. saat mencantumkan informasi alangkah baiknya kami masukan baseline sumber dan alasan mengapa kita mengambil informasi tersebut. </a:t>
            </a:r>
            <a:endParaRPr sz="1100">
              <a:solidFill>
                <a:schemeClr val="dk1"/>
              </a:solidFill>
              <a:latin typeface="Dosis"/>
              <a:ea typeface="Dosis"/>
              <a:cs typeface="Dosis"/>
              <a:sym typeface="Dosis"/>
            </a:endParaRPr>
          </a:p>
          <a:p>
            <a:pPr indent="0" lvl="0" marL="0" marR="0" rtl="0" algn="l">
              <a:lnSpc>
                <a:spcPct val="115000"/>
              </a:lnSpc>
              <a:spcBef>
                <a:spcPts val="0"/>
              </a:spcBef>
              <a:spcAft>
                <a:spcPts val="0"/>
              </a:spcAft>
              <a:buClr>
                <a:schemeClr val="dk1"/>
              </a:buClr>
              <a:buSzPts val="1100"/>
              <a:buFont typeface="Arial"/>
              <a:buNone/>
            </a:pPr>
            <a:r>
              <a:t/>
            </a:r>
            <a:endParaRPr sz="1100">
              <a:solidFill>
                <a:schemeClr val="dk1"/>
              </a:solidFill>
              <a:latin typeface="Dosis"/>
              <a:ea typeface="Dosis"/>
              <a:cs typeface="Dosis"/>
              <a:sym typeface="Dosis"/>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100"/>
              <a:buFont typeface="Arial"/>
              <a:buNone/>
            </a:pPr>
            <a:r>
              <a:t/>
            </a:r>
            <a:endParaRPr b="1" i="0" sz="1500" u="none" cap="none" strike="noStrike">
              <a:solidFill>
                <a:srgbClr val="000000"/>
              </a:solidFill>
              <a:latin typeface="Comic Sans MS"/>
              <a:ea typeface="Comic Sans MS"/>
              <a:cs typeface="Comic Sans MS"/>
              <a:sym typeface="Comic Sans MS"/>
            </a:endParaRPr>
          </a:p>
        </p:txBody>
      </p:sp>
      <p:sp>
        <p:nvSpPr>
          <p:cNvPr id="98" name="Google Shape;98;g12ae20b5cae_0_0"/>
          <p:cNvSpPr/>
          <p:nvPr/>
        </p:nvSpPr>
        <p:spPr>
          <a:xfrm>
            <a:off x="194900" y="5514004"/>
            <a:ext cx="11768400" cy="12660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g12ae20b5cae_0_0"/>
          <p:cNvSpPr txBox="1"/>
          <p:nvPr/>
        </p:nvSpPr>
        <p:spPr>
          <a:xfrm>
            <a:off x="245400" y="5591624"/>
            <a:ext cx="11734800" cy="10734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Dosis"/>
                <a:ea typeface="Dosis"/>
                <a:cs typeface="Dosis"/>
                <a:sym typeface="Dosis"/>
              </a:rPr>
              <a:t>Tindak Lanjut:</a:t>
            </a:r>
            <a:endParaRPr b="1" i="0" sz="1200" u="none" cap="none" strike="noStrike">
              <a:solidFill>
                <a:schemeClr val="dk1"/>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100"/>
              <a:buFont typeface="Arial"/>
              <a:buNone/>
            </a:pPr>
            <a:r>
              <a:rPr lang="en-US" sz="1200">
                <a:latin typeface="Dosis"/>
                <a:ea typeface="Dosis"/>
                <a:cs typeface="Dosis"/>
                <a:sym typeface="Dosis"/>
              </a:rPr>
              <a:t>setelah dilaksanakannya data envelopment analysis (DEA), tahap selanjutnya adalah melakukan data pre-processing untuk mencegah terjadinya error saat memproses dataset kami.</a:t>
            </a:r>
            <a:endParaRPr i="0" sz="1200" u="none" cap="none" strike="noStrike">
              <a:solidFill>
                <a:srgbClr val="000000"/>
              </a:solidFill>
              <a:latin typeface="Dosis"/>
              <a:ea typeface="Dosis"/>
              <a:cs typeface="Dosis"/>
              <a:sym typeface="Dosi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2020-04-28T06:06:52Z</dcterms:created>
  <dc:creator>msoffice5650</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0x0101007A90A3EAE74D784A98B166F67BEEB090</vt:lpwstr>
  </property>
</Properties>
</file>