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975a339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975a339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975a339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975a339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975a339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975a339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975a339a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975a339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975a339a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975a339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975a339a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975a339a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975a339a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975a339a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www.kaggle.com/pavan9065/top-100-most-streamed-songs-on-spotifyhttps://www.kaggle.com/pavan9065/top-100-most-streamed-songs-on-spotif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398775" y="497550"/>
            <a:ext cx="8078100" cy="4148400"/>
          </a:xfrm>
          <a:prstGeom prst="roundRect">
            <a:avLst>
              <a:gd fmla="val 16667" name="adj"/>
            </a:avLst>
          </a:prstGeom>
          <a:solidFill>
            <a:srgbClr val="00D95A"/>
          </a:solidFill>
          <a:ln cap="flat" cmpd="sng" w="38100">
            <a:solidFill>
              <a:srgbClr val="000000"/>
            </a:solidFill>
            <a:prstDash val="solid"/>
            <a:round/>
            <a:headEnd len="sm" w="sm" type="none"/>
            <a:tailEnd len="sm" w="sm" type="none"/>
          </a:ln>
          <a:effectLst>
            <a:outerShdw blurRad="57150" rotWithShape="0" algn="bl" dir="5400000" dist="19050">
              <a:srgbClr val="000000">
                <a:alpha val="50000"/>
              </a:srgbClr>
            </a:outerShdw>
            <a:reflection blurRad="0" dir="5400000" dist="180975" endA="0" endPos="14000" fadeDir="5400012" kx="0" rotWithShape="0" algn="bl" stA="3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681375" y="1076325"/>
            <a:ext cx="2990850" cy="2990850"/>
          </a:xfrm>
          <a:prstGeom prst="rect">
            <a:avLst/>
          </a:prstGeom>
          <a:noFill/>
          <a:ln>
            <a:noFill/>
          </a:ln>
          <a:effectLst>
            <a:outerShdw blurRad="85725" rotWithShape="0" algn="bl" dir="7800000" dist="209550">
              <a:srgbClr val="000000">
                <a:alpha val="50000"/>
              </a:srgbClr>
            </a:outerShdw>
          </a:effectLst>
        </p:spPr>
      </p:pic>
      <p:sp>
        <p:nvSpPr>
          <p:cNvPr id="56" name="Google Shape;56;p13"/>
          <p:cNvSpPr txBox="1"/>
          <p:nvPr/>
        </p:nvSpPr>
        <p:spPr>
          <a:xfrm>
            <a:off x="4098000" y="716725"/>
            <a:ext cx="3793500" cy="3032400"/>
          </a:xfrm>
          <a:prstGeom prst="rect">
            <a:avLst/>
          </a:prstGeom>
          <a:noFill/>
          <a:ln>
            <a:noFill/>
          </a:ln>
          <a:effectLst>
            <a:outerShdw blurRad="128588" rotWithShape="0" algn="bl" dir="7200000" dist="114300">
              <a:srgbClr val="000000">
                <a:alpha val="55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3800">
                <a:solidFill>
                  <a:schemeClr val="dk1"/>
                </a:solidFill>
              </a:rPr>
              <a:t>SPOTIFY TOP 100 SONGS ANALYSIS</a:t>
            </a:r>
            <a:endParaRPr b="1" sz="3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sz="1900">
                <a:solidFill>
                  <a:schemeClr val="dk1"/>
                </a:solidFill>
              </a:rPr>
              <a:t>BY</a:t>
            </a:r>
            <a:endParaRPr sz="1900">
              <a:solidFill>
                <a:schemeClr val="dk1"/>
              </a:solidFill>
            </a:endParaRPr>
          </a:p>
          <a:p>
            <a:pPr indent="0" lvl="0" marL="0" rtl="0" algn="l">
              <a:spcBef>
                <a:spcPts val="0"/>
              </a:spcBef>
              <a:spcAft>
                <a:spcPts val="0"/>
              </a:spcAft>
              <a:buNone/>
            </a:pPr>
            <a:r>
              <a:rPr lang="en-GB" sz="1900">
                <a:solidFill>
                  <a:schemeClr val="dk1"/>
                </a:solidFill>
              </a:rPr>
              <a:t>ROMIT SWAIN</a:t>
            </a:r>
            <a:endParaRPr sz="1900">
              <a:solidFill>
                <a:schemeClr val="dk1"/>
              </a:solidFill>
            </a:endParaRPr>
          </a:p>
          <a:p>
            <a:pPr indent="0" lvl="0" marL="0" rtl="0" algn="l">
              <a:spcBef>
                <a:spcPts val="0"/>
              </a:spcBef>
              <a:spcAft>
                <a:spcPts val="0"/>
              </a:spcAft>
              <a:buNone/>
            </a:pPr>
            <a:r>
              <a:rPr lang="en-GB" sz="1900">
                <a:solidFill>
                  <a:schemeClr val="dk1"/>
                </a:solidFill>
              </a:rPr>
              <a:t>BISWAJIT BARIK</a:t>
            </a:r>
            <a:endParaRPr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60" name="Shape 60"/>
        <p:cNvGrpSpPr/>
        <p:nvPr/>
      </p:nvGrpSpPr>
      <p:grpSpPr>
        <a:xfrm>
          <a:off x="0" y="0"/>
          <a:ext cx="0" cy="0"/>
          <a:chOff x="0" y="0"/>
          <a:chExt cx="0" cy="0"/>
        </a:xfrm>
      </p:grpSpPr>
      <p:sp>
        <p:nvSpPr>
          <p:cNvPr id="61" name="Google Shape;61;p14"/>
          <p:cNvSpPr/>
          <p:nvPr/>
        </p:nvSpPr>
        <p:spPr>
          <a:xfrm>
            <a:off x="3294450" y="-80125"/>
            <a:ext cx="5351700" cy="1277700"/>
          </a:xfrm>
          <a:prstGeom prst="roundRect">
            <a:avLst>
              <a:gd fmla="val 16667" name="adj"/>
            </a:avLst>
          </a:prstGeom>
          <a:solidFill>
            <a:srgbClr val="000000">
              <a:alpha val="73600"/>
            </a:srgbClr>
          </a:solid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52400" y="152400"/>
            <a:ext cx="2869618" cy="4838701"/>
          </a:xfrm>
          <a:prstGeom prst="rect">
            <a:avLst/>
          </a:prstGeom>
          <a:noFill/>
          <a:ln>
            <a:noFill/>
          </a:ln>
        </p:spPr>
      </p:pic>
      <p:sp>
        <p:nvSpPr>
          <p:cNvPr id="63" name="Google Shape;63;p14"/>
          <p:cNvSpPr txBox="1"/>
          <p:nvPr/>
        </p:nvSpPr>
        <p:spPr>
          <a:xfrm>
            <a:off x="3466400" y="368550"/>
            <a:ext cx="4502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CONTENTS</a:t>
            </a:r>
            <a:endParaRPr b="1" sz="2500">
              <a:solidFill>
                <a:srgbClr val="00D95A"/>
              </a:solidFill>
            </a:endParaRPr>
          </a:p>
        </p:txBody>
      </p:sp>
      <p:sp>
        <p:nvSpPr>
          <p:cNvPr id="64" name="Google Shape;64;p14"/>
          <p:cNvSpPr/>
          <p:nvPr/>
        </p:nvSpPr>
        <p:spPr>
          <a:xfrm>
            <a:off x="3573175" y="1345975"/>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INTRODUCTION</a:t>
            </a:r>
            <a:endParaRPr b="1">
              <a:solidFill>
                <a:srgbClr val="00FFFF"/>
              </a:solidFill>
            </a:endParaRPr>
          </a:p>
        </p:txBody>
      </p:sp>
      <p:sp>
        <p:nvSpPr>
          <p:cNvPr id="65" name="Google Shape;65;p14"/>
          <p:cNvSpPr/>
          <p:nvPr/>
        </p:nvSpPr>
        <p:spPr>
          <a:xfrm>
            <a:off x="3773650" y="3144638"/>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DATA ANALYSIS</a:t>
            </a:r>
            <a:endParaRPr b="1">
              <a:solidFill>
                <a:srgbClr val="00FFFF"/>
              </a:solidFill>
            </a:endParaRPr>
          </a:p>
        </p:txBody>
      </p:sp>
      <p:sp>
        <p:nvSpPr>
          <p:cNvPr id="66" name="Google Shape;66;p14"/>
          <p:cNvSpPr/>
          <p:nvPr/>
        </p:nvSpPr>
        <p:spPr>
          <a:xfrm>
            <a:off x="1827000" y="2247375"/>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SOLUTION METHODOLOGY</a:t>
            </a:r>
            <a:endParaRPr b="1">
              <a:solidFill>
                <a:srgbClr val="00FFFF"/>
              </a:solidFill>
            </a:endParaRPr>
          </a:p>
        </p:txBody>
      </p:sp>
      <p:sp>
        <p:nvSpPr>
          <p:cNvPr id="67" name="Google Shape;67;p14"/>
          <p:cNvSpPr/>
          <p:nvPr/>
        </p:nvSpPr>
        <p:spPr>
          <a:xfrm>
            <a:off x="2604300" y="4041925"/>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RESULT</a:t>
            </a:r>
            <a:r>
              <a:rPr lang="en-GB"/>
              <a:t> </a:t>
            </a:r>
            <a:endParaRPr/>
          </a:p>
        </p:txBody>
      </p:sp>
      <p:sp>
        <p:nvSpPr>
          <p:cNvPr id="68" name="Google Shape;68;p14"/>
          <p:cNvSpPr/>
          <p:nvPr/>
        </p:nvSpPr>
        <p:spPr>
          <a:xfrm>
            <a:off x="5272400" y="2245313"/>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ABOUT THE </a:t>
            </a:r>
            <a:r>
              <a:rPr b="1" lang="en-GB">
                <a:solidFill>
                  <a:srgbClr val="00FFFF"/>
                </a:solidFill>
              </a:rPr>
              <a:t>DATA </a:t>
            </a:r>
            <a:endParaRPr b="1">
              <a:solidFill>
                <a:srgbClr val="00FFFF"/>
              </a:solidFill>
            </a:endParaRPr>
          </a:p>
        </p:txBody>
      </p:sp>
      <p:sp>
        <p:nvSpPr>
          <p:cNvPr id="69" name="Google Shape;69;p14"/>
          <p:cNvSpPr/>
          <p:nvPr/>
        </p:nvSpPr>
        <p:spPr>
          <a:xfrm>
            <a:off x="5697175" y="4043975"/>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FF"/>
                </a:solidFill>
              </a:rPr>
              <a:t>CONCLUSION</a:t>
            </a:r>
            <a:endParaRPr b="1">
              <a:solidFill>
                <a:srgbClr val="00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73" name="Shape 73"/>
        <p:cNvGrpSpPr/>
        <p:nvPr/>
      </p:nvGrpSpPr>
      <p:grpSpPr>
        <a:xfrm>
          <a:off x="0" y="0"/>
          <a:ext cx="0" cy="0"/>
          <a:chOff x="0" y="0"/>
          <a:chExt cx="0" cy="0"/>
        </a:xfrm>
      </p:grpSpPr>
      <p:sp>
        <p:nvSpPr>
          <p:cNvPr id="74" name="Google Shape;74;p15"/>
          <p:cNvSpPr/>
          <p:nvPr/>
        </p:nvSpPr>
        <p:spPr>
          <a:xfrm>
            <a:off x="3563125" y="189525"/>
            <a:ext cx="5121600" cy="4825800"/>
          </a:xfrm>
          <a:prstGeom prst="roundRect">
            <a:avLst>
              <a:gd fmla="val 16667" name="adj"/>
            </a:avLst>
          </a:prstGeom>
          <a:solidFill>
            <a:srgbClr val="000000">
              <a:alpha val="73600"/>
            </a:srgbClr>
          </a:solidFill>
          <a:ln cap="flat" cmpd="sng" w="38100">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lt1"/>
                </a:solidFill>
              </a:rPr>
              <a:t>Music plays a important role in our life to keep our mind fresh and make us feel energetic. Now in this world of internet people can listen music just by a click in the online streaming platforms.From these </a:t>
            </a:r>
            <a:r>
              <a:rPr lang="en-GB" sz="1600">
                <a:solidFill>
                  <a:schemeClr val="lt1"/>
                </a:solidFill>
              </a:rPr>
              <a:t>platforms</a:t>
            </a:r>
            <a:r>
              <a:rPr lang="en-GB" sz="1600">
                <a:solidFill>
                  <a:schemeClr val="lt1"/>
                </a:solidFill>
              </a:rPr>
              <a:t> spotify is the most used platform for streaming music and by analyzing it’s top 100 </a:t>
            </a:r>
            <a:r>
              <a:rPr lang="en-GB" sz="1600">
                <a:solidFill>
                  <a:schemeClr val="lt1"/>
                </a:solidFill>
              </a:rPr>
              <a:t>music</a:t>
            </a:r>
            <a:r>
              <a:rPr lang="en-GB" sz="1600">
                <a:solidFill>
                  <a:schemeClr val="lt1"/>
                </a:solidFill>
              </a:rPr>
              <a:t> we can get that which type of music people are listening and which singer’s musics are in the top 100 list. Which can help us to make music for consumer demand and make a great profit out of it</a:t>
            </a:r>
            <a:endParaRPr sz="1600">
              <a:solidFill>
                <a:schemeClr val="lt1"/>
              </a:solidFill>
            </a:endParaRPr>
          </a:p>
        </p:txBody>
      </p:sp>
      <p:pic>
        <p:nvPicPr>
          <p:cNvPr id="75" name="Google Shape;75;p15"/>
          <p:cNvPicPr preferRelativeResize="0"/>
          <p:nvPr/>
        </p:nvPicPr>
        <p:blipFill>
          <a:blip r:embed="rId3">
            <a:alphaModFix/>
          </a:blip>
          <a:stretch>
            <a:fillRect/>
          </a:stretch>
        </p:blipFill>
        <p:spPr>
          <a:xfrm>
            <a:off x="-1410000" y="461925"/>
            <a:ext cx="4973125" cy="3495850"/>
          </a:xfrm>
          <a:prstGeom prst="rect">
            <a:avLst/>
          </a:prstGeom>
          <a:noFill/>
          <a:ln>
            <a:noFill/>
          </a:ln>
          <a:effectLst>
            <a:outerShdw blurRad="200025" rotWithShape="0" algn="bl" dir="5400000" dist="114300">
              <a:srgbClr val="000000">
                <a:alpha val="50000"/>
              </a:srgbClr>
            </a:outerShdw>
          </a:effectLst>
        </p:spPr>
      </p:pic>
      <p:sp>
        <p:nvSpPr>
          <p:cNvPr id="76" name="Google Shape;76;p15"/>
          <p:cNvSpPr txBox="1"/>
          <p:nvPr/>
        </p:nvSpPr>
        <p:spPr>
          <a:xfrm>
            <a:off x="3861650" y="461925"/>
            <a:ext cx="4678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INTRODUCTION</a:t>
            </a:r>
            <a:endParaRPr b="1" sz="2500">
              <a:solidFill>
                <a:srgbClr val="00D95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152650" y="152400"/>
            <a:ext cx="4838700" cy="4838700"/>
          </a:xfrm>
          <a:prstGeom prst="rect">
            <a:avLst/>
          </a:prstGeom>
          <a:noFill/>
          <a:ln>
            <a:noFill/>
          </a:ln>
        </p:spPr>
      </p:pic>
      <p:sp>
        <p:nvSpPr>
          <p:cNvPr id="82" name="Google Shape;82;p16"/>
          <p:cNvSpPr/>
          <p:nvPr/>
        </p:nvSpPr>
        <p:spPr>
          <a:xfrm>
            <a:off x="221413" y="864800"/>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FFFF"/>
                </a:solidFill>
              </a:rPr>
              <a:t>Data </a:t>
            </a:r>
            <a:r>
              <a:rPr lang="en-GB">
                <a:solidFill>
                  <a:srgbClr val="00FFFF"/>
                </a:solidFill>
              </a:rPr>
              <a:t>collection</a:t>
            </a:r>
            <a:endParaRPr>
              <a:solidFill>
                <a:srgbClr val="00FFFF"/>
              </a:solidFill>
            </a:endParaRPr>
          </a:p>
        </p:txBody>
      </p:sp>
      <p:sp>
        <p:nvSpPr>
          <p:cNvPr id="83" name="Google Shape;83;p16"/>
          <p:cNvSpPr/>
          <p:nvPr/>
        </p:nvSpPr>
        <p:spPr>
          <a:xfrm>
            <a:off x="221413" y="2724200"/>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FFFF"/>
                </a:solidFill>
              </a:rPr>
              <a:t>Analyzing the data</a:t>
            </a:r>
            <a:endParaRPr>
              <a:solidFill>
                <a:srgbClr val="00FFFF"/>
              </a:solidFill>
            </a:endParaRPr>
          </a:p>
        </p:txBody>
      </p:sp>
      <p:sp>
        <p:nvSpPr>
          <p:cNvPr id="84" name="Google Shape;84;p16"/>
          <p:cNvSpPr/>
          <p:nvPr/>
        </p:nvSpPr>
        <p:spPr>
          <a:xfrm>
            <a:off x="221413" y="1794500"/>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FFFF"/>
                </a:solidFill>
              </a:rPr>
              <a:t>Understanding the data</a:t>
            </a:r>
            <a:endParaRPr>
              <a:solidFill>
                <a:srgbClr val="00FFFF"/>
              </a:solidFill>
            </a:endParaRPr>
          </a:p>
        </p:txBody>
      </p:sp>
      <p:sp>
        <p:nvSpPr>
          <p:cNvPr id="85" name="Google Shape;85;p16"/>
          <p:cNvSpPr/>
          <p:nvPr/>
        </p:nvSpPr>
        <p:spPr>
          <a:xfrm>
            <a:off x="221413" y="3653900"/>
            <a:ext cx="2820000" cy="75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FFFF"/>
                </a:solidFill>
              </a:rPr>
              <a:t>Visualizing the data</a:t>
            </a:r>
            <a:endParaRPr>
              <a:solidFill>
                <a:srgbClr val="00FFFF"/>
              </a:solidFill>
            </a:endParaRPr>
          </a:p>
        </p:txBody>
      </p:sp>
      <p:sp>
        <p:nvSpPr>
          <p:cNvPr id="86" name="Google Shape;86;p16"/>
          <p:cNvSpPr/>
          <p:nvPr/>
        </p:nvSpPr>
        <p:spPr>
          <a:xfrm>
            <a:off x="3162000" y="800700"/>
            <a:ext cx="2820000" cy="3750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350"/>
              <a:buFont typeface="Arial"/>
              <a:buNone/>
            </a:pPr>
            <a:r>
              <a:rPr lang="en-GB" sz="1350">
                <a:solidFill>
                  <a:schemeClr val="lt1"/>
                </a:solidFill>
                <a:latin typeface="Calibri"/>
                <a:ea typeface="Calibri"/>
                <a:cs typeface="Calibri"/>
                <a:sym typeface="Calibri"/>
              </a:rPr>
              <a:t>Google Colab </a:t>
            </a:r>
            <a:endParaRPr sz="135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350"/>
              <a:buFont typeface="Arial"/>
              <a:buNone/>
            </a:pPr>
            <a:r>
              <a:rPr lang="en-GB" sz="1350">
                <a:solidFill>
                  <a:schemeClr val="lt1"/>
                </a:solidFill>
                <a:latin typeface="Calibri"/>
                <a:ea typeface="Calibri"/>
                <a:cs typeface="Calibri"/>
                <a:sym typeface="Calibri"/>
              </a:rPr>
              <a:t>python</a:t>
            </a:r>
            <a:endParaRPr sz="135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350"/>
              <a:buFont typeface="Arial"/>
              <a:buNone/>
            </a:pPr>
            <a:r>
              <a:rPr lang="en-GB" sz="1350">
                <a:solidFill>
                  <a:schemeClr val="lt1"/>
                </a:solidFill>
                <a:latin typeface="Calibri"/>
                <a:ea typeface="Calibri"/>
                <a:cs typeface="Calibri"/>
                <a:sym typeface="Calibri"/>
              </a:rPr>
              <a:t>python libraries:</a:t>
            </a:r>
            <a:endParaRPr sz="135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350"/>
              <a:buFont typeface="Arial"/>
              <a:buNone/>
            </a:pPr>
            <a:r>
              <a:rPr lang="en-GB" sz="1350">
                <a:solidFill>
                  <a:schemeClr val="lt1"/>
                </a:solidFill>
                <a:latin typeface="Calibri"/>
                <a:ea typeface="Calibri"/>
                <a:cs typeface="Calibri"/>
                <a:sym typeface="Calibri"/>
              </a:rPr>
              <a:t>Pandas</a:t>
            </a:r>
            <a:endParaRPr sz="1350">
              <a:solidFill>
                <a:schemeClr val="lt1"/>
              </a:solidFill>
              <a:latin typeface="Calibri"/>
              <a:ea typeface="Calibri"/>
              <a:cs typeface="Calibri"/>
              <a:sym typeface="Calibri"/>
            </a:endParaRPr>
          </a:p>
          <a:p>
            <a:pPr indent="0" lvl="0" marL="0" rtl="0" algn="ctr">
              <a:spcBef>
                <a:spcPts val="0"/>
              </a:spcBef>
              <a:spcAft>
                <a:spcPts val="0"/>
              </a:spcAft>
              <a:buNone/>
            </a:pPr>
            <a:r>
              <a:rPr lang="en-GB" sz="1350">
                <a:solidFill>
                  <a:schemeClr val="lt1"/>
                </a:solidFill>
                <a:latin typeface="Calibri"/>
                <a:ea typeface="Calibri"/>
                <a:cs typeface="Calibri"/>
                <a:sym typeface="Calibri"/>
              </a:rPr>
              <a:t>Plotly</a:t>
            </a:r>
            <a:endParaRPr sz="135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350"/>
              <a:buFont typeface="Arial"/>
              <a:buNone/>
            </a:pPr>
            <a:r>
              <a:t/>
            </a:r>
            <a:endParaRPr sz="1350">
              <a:solidFill>
                <a:schemeClr val="lt1"/>
              </a:solidFill>
              <a:latin typeface="Calibri"/>
              <a:ea typeface="Calibri"/>
              <a:cs typeface="Calibri"/>
              <a:sym typeface="Calibri"/>
            </a:endParaRPr>
          </a:p>
        </p:txBody>
      </p:sp>
      <p:cxnSp>
        <p:nvCxnSpPr>
          <p:cNvPr id="87" name="Google Shape;87;p16"/>
          <p:cNvCxnSpPr>
            <a:stCxn id="82" idx="2"/>
            <a:endCxn id="84" idx="0"/>
          </p:cNvCxnSpPr>
          <p:nvPr/>
        </p:nvCxnSpPr>
        <p:spPr>
          <a:xfrm>
            <a:off x="1631413" y="1617800"/>
            <a:ext cx="0" cy="1767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84" idx="2"/>
            <a:endCxn id="83" idx="0"/>
          </p:cNvCxnSpPr>
          <p:nvPr/>
        </p:nvCxnSpPr>
        <p:spPr>
          <a:xfrm>
            <a:off x="1631413" y="2547500"/>
            <a:ext cx="0" cy="1767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83" idx="2"/>
            <a:endCxn id="85" idx="0"/>
          </p:cNvCxnSpPr>
          <p:nvPr/>
        </p:nvCxnSpPr>
        <p:spPr>
          <a:xfrm>
            <a:off x="1631413" y="3477200"/>
            <a:ext cx="0" cy="17670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6"/>
          <p:cNvSpPr txBox="1"/>
          <p:nvPr/>
        </p:nvSpPr>
        <p:spPr>
          <a:xfrm>
            <a:off x="3493200" y="1041200"/>
            <a:ext cx="215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00FFFF"/>
                </a:solidFill>
              </a:rPr>
              <a:t>Technology enablers</a:t>
            </a:r>
            <a:endParaRPr b="1">
              <a:solidFill>
                <a:srgbClr val="00FFFF"/>
              </a:solidFill>
            </a:endParaRPr>
          </a:p>
        </p:txBody>
      </p:sp>
      <p:sp>
        <p:nvSpPr>
          <p:cNvPr id="91" name="Google Shape;91;p16"/>
          <p:cNvSpPr/>
          <p:nvPr/>
        </p:nvSpPr>
        <p:spPr>
          <a:xfrm>
            <a:off x="6102575" y="800700"/>
            <a:ext cx="2820000" cy="3750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a:effectLst>
            <a:outerShdw blurRad="57150" rotWithShape="0" algn="bl" dir="228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rPr lang="en-GB" sz="1350">
                <a:solidFill>
                  <a:schemeClr val="lt1"/>
                </a:solidFill>
                <a:latin typeface="Calibri"/>
                <a:ea typeface="Calibri"/>
                <a:cs typeface="Calibri"/>
                <a:sym typeface="Calibri"/>
              </a:rPr>
              <a:t>Which singer has the most songs in the top 100</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rPr lang="en-GB" sz="1350">
                <a:solidFill>
                  <a:schemeClr val="lt1"/>
                </a:solidFill>
                <a:latin typeface="Calibri"/>
                <a:ea typeface="Calibri"/>
                <a:cs typeface="Calibri"/>
                <a:sym typeface="Calibri"/>
              </a:rPr>
              <a:t>Which artist makes which type of songs</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rPr lang="en-GB" sz="1350">
                <a:solidFill>
                  <a:schemeClr val="lt1"/>
                </a:solidFill>
                <a:latin typeface="Calibri"/>
                <a:ea typeface="Calibri"/>
                <a:cs typeface="Calibri"/>
                <a:sym typeface="Calibri"/>
              </a:rPr>
              <a:t>What types of songs people are listening the most</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a:p>
            <a:pPr indent="0" lvl="0" marL="0" rtl="0" algn="ctr">
              <a:spcBef>
                <a:spcPts val="0"/>
              </a:spcBef>
              <a:spcAft>
                <a:spcPts val="0"/>
              </a:spcAft>
              <a:buNone/>
            </a:pPr>
            <a:r>
              <a:rPr lang="en-GB" sz="1350">
                <a:solidFill>
                  <a:schemeClr val="lt1"/>
                </a:solidFill>
                <a:latin typeface="Calibri"/>
                <a:ea typeface="Calibri"/>
                <a:cs typeface="Calibri"/>
                <a:sym typeface="Calibri"/>
              </a:rPr>
              <a:t>What is the </a:t>
            </a:r>
            <a:r>
              <a:rPr lang="en-GB" sz="1350">
                <a:solidFill>
                  <a:schemeClr val="lt1"/>
                </a:solidFill>
                <a:latin typeface="Calibri"/>
                <a:ea typeface="Calibri"/>
                <a:cs typeface="Calibri"/>
                <a:sym typeface="Calibri"/>
              </a:rPr>
              <a:t>general</a:t>
            </a:r>
            <a:r>
              <a:rPr lang="en-GB" sz="1350">
                <a:solidFill>
                  <a:schemeClr val="lt1"/>
                </a:solidFill>
                <a:latin typeface="Calibri"/>
                <a:ea typeface="Calibri"/>
                <a:cs typeface="Calibri"/>
                <a:sym typeface="Calibri"/>
              </a:rPr>
              <a:t> </a:t>
            </a:r>
            <a:r>
              <a:rPr lang="en-GB" sz="1350">
                <a:solidFill>
                  <a:schemeClr val="lt1"/>
                </a:solidFill>
                <a:latin typeface="Calibri"/>
                <a:ea typeface="Calibri"/>
                <a:cs typeface="Calibri"/>
                <a:sym typeface="Calibri"/>
              </a:rPr>
              <a:t>attributes</a:t>
            </a:r>
            <a:r>
              <a:rPr lang="en-GB" sz="1350">
                <a:solidFill>
                  <a:schemeClr val="lt1"/>
                </a:solidFill>
                <a:latin typeface="Calibri"/>
                <a:ea typeface="Calibri"/>
                <a:cs typeface="Calibri"/>
                <a:sym typeface="Calibri"/>
              </a:rPr>
              <a:t> og top 100 songs</a:t>
            </a:r>
            <a:endParaRPr sz="135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92" name="Google Shape;92;p16"/>
          <p:cNvSpPr txBox="1"/>
          <p:nvPr/>
        </p:nvSpPr>
        <p:spPr>
          <a:xfrm>
            <a:off x="6433775" y="1041200"/>
            <a:ext cx="215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00FFFF"/>
                </a:solidFill>
              </a:rPr>
              <a:t>Realised objectives</a:t>
            </a:r>
            <a:endParaRPr b="1">
              <a:solidFill>
                <a:srgbClr val="00FFFF"/>
              </a:solidFill>
            </a:endParaRPr>
          </a:p>
        </p:txBody>
      </p:sp>
      <p:sp>
        <p:nvSpPr>
          <p:cNvPr id="93" name="Google Shape;93;p16"/>
          <p:cNvSpPr txBox="1"/>
          <p:nvPr/>
        </p:nvSpPr>
        <p:spPr>
          <a:xfrm>
            <a:off x="2747250" y="83250"/>
            <a:ext cx="4244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t>SOLUTION METHODOLOGY</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726254" y="496450"/>
            <a:ext cx="3503508" cy="5143501"/>
          </a:xfrm>
          <a:prstGeom prst="rect">
            <a:avLst/>
          </a:prstGeom>
          <a:noFill/>
          <a:ln>
            <a:noFill/>
          </a:ln>
        </p:spPr>
      </p:pic>
      <p:sp>
        <p:nvSpPr>
          <p:cNvPr id="99" name="Google Shape;99;p17"/>
          <p:cNvSpPr/>
          <p:nvPr/>
        </p:nvSpPr>
        <p:spPr>
          <a:xfrm>
            <a:off x="689000" y="192275"/>
            <a:ext cx="7723200" cy="4743000"/>
          </a:xfrm>
          <a:prstGeom prst="roundRect">
            <a:avLst>
              <a:gd fmla="val 16667" name="adj"/>
            </a:avLst>
          </a:prstGeom>
          <a:solidFill>
            <a:srgbClr val="000000">
              <a:alpha val="73600"/>
            </a:srgbClr>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323850" lvl="0" marL="457200" rtl="0" algn="l">
              <a:spcBef>
                <a:spcPts val="0"/>
              </a:spcBef>
              <a:spcAft>
                <a:spcPts val="0"/>
              </a:spcAft>
              <a:buSzPts val="1500"/>
              <a:buFont typeface="Calibri"/>
              <a:buChar char="●"/>
            </a:pPr>
            <a:r>
              <a:rPr lang="en-GB" sz="1500">
                <a:solidFill>
                  <a:schemeClr val="lt1"/>
                </a:solidFill>
                <a:latin typeface="Calibri"/>
                <a:ea typeface="Calibri"/>
                <a:cs typeface="Calibri"/>
                <a:sym typeface="Calibri"/>
              </a:rPr>
              <a:t>We collected this data from </a:t>
            </a:r>
            <a:r>
              <a:rPr lang="en-GB" sz="1600" u="sng">
                <a:solidFill>
                  <a:schemeClr val="hlink"/>
                </a:solidFill>
                <a:latin typeface="Calibri"/>
                <a:ea typeface="Calibri"/>
                <a:cs typeface="Calibri"/>
                <a:sym typeface="Calibri"/>
                <a:hlinkClick r:id="rId4"/>
              </a:rPr>
              <a:t>kaggle</a:t>
            </a:r>
            <a:endParaRPr sz="16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 data set was generated from </a:t>
            </a:r>
            <a:r>
              <a:rPr lang="en-GB" sz="1500">
                <a:solidFill>
                  <a:schemeClr val="lt1"/>
                </a:solidFill>
                <a:latin typeface="Calibri"/>
                <a:ea typeface="Calibri"/>
                <a:cs typeface="Calibri"/>
                <a:sym typeface="Calibri"/>
              </a:rPr>
              <a:t>spotify</a:t>
            </a:r>
            <a:r>
              <a:rPr lang="en-GB" sz="1500">
                <a:solidFill>
                  <a:schemeClr val="lt1"/>
                </a:solidFill>
                <a:latin typeface="Calibri"/>
                <a:ea typeface="Calibri"/>
                <a:cs typeface="Calibri"/>
                <a:sym typeface="Calibri"/>
              </a:rPr>
              <a:t> consist of  top 100 most streamed music data.</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It has 14 </a:t>
            </a:r>
            <a:r>
              <a:rPr lang="en-GB" sz="1500">
                <a:solidFill>
                  <a:schemeClr val="lt1"/>
                </a:solidFill>
                <a:latin typeface="Calibri"/>
                <a:ea typeface="Calibri"/>
                <a:cs typeface="Calibri"/>
                <a:sym typeface="Calibri"/>
              </a:rPr>
              <a:t>columns</a:t>
            </a:r>
            <a:r>
              <a:rPr lang="en-GB" sz="1500">
                <a:solidFill>
                  <a:schemeClr val="lt1"/>
                </a:solidFill>
                <a:latin typeface="Calibri"/>
                <a:ea typeface="Calibri"/>
                <a:cs typeface="Calibri"/>
                <a:sym typeface="Calibri"/>
              </a:rPr>
              <a:t> and 100 rows  the 100 rows signifies the top 100 songs </a:t>
            </a:r>
            <a:r>
              <a:rPr lang="en-GB" sz="1500">
                <a:solidFill>
                  <a:schemeClr val="lt1"/>
                </a:solidFill>
                <a:latin typeface="Calibri"/>
                <a:ea typeface="Calibri"/>
                <a:cs typeface="Calibri"/>
                <a:sym typeface="Calibri"/>
              </a:rPr>
              <a:t>streamed</a:t>
            </a:r>
            <a:r>
              <a:rPr lang="en-GB" sz="1500">
                <a:solidFill>
                  <a:schemeClr val="lt1"/>
                </a:solidFill>
                <a:latin typeface="Calibri"/>
                <a:ea typeface="Calibri"/>
                <a:cs typeface="Calibri"/>
                <a:sym typeface="Calibri"/>
              </a:rPr>
              <a:t> by people and the 14 columns consist of the data about every music such as the artist that made the song it’s </a:t>
            </a:r>
            <a:r>
              <a:rPr lang="en-GB" sz="1500">
                <a:solidFill>
                  <a:schemeClr val="lt1"/>
                </a:solidFill>
                <a:latin typeface="Calibri"/>
                <a:ea typeface="Calibri"/>
                <a:cs typeface="Calibri"/>
                <a:sym typeface="Calibri"/>
              </a:rPr>
              <a:t>release</a:t>
            </a:r>
            <a:r>
              <a:rPr lang="en-GB" sz="1500">
                <a:solidFill>
                  <a:schemeClr val="lt1"/>
                </a:solidFill>
                <a:latin typeface="Calibri"/>
                <a:ea typeface="Calibri"/>
                <a:cs typeface="Calibri"/>
                <a:sym typeface="Calibri"/>
              </a:rPr>
              <a:t> year,it’s genre,the beats per minute ,energy, loudness,</a:t>
            </a:r>
            <a:r>
              <a:rPr lang="en-GB" sz="1500">
                <a:solidFill>
                  <a:schemeClr val="lt1"/>
                </a:solidFill>
                <a:latin typeface="Calibri"/>
                <a:ea typeface="Calibri"/>
                <a:cs typeface="Calibri"/>
                <a:sym typeface="Calibri"/>
              </a:rPr>
              <a:t>danceability</a:t>
            </a:r>
            <a:r>
              <a:rPr lang="en-GB" sz="1500">
                <a:solidFill>
                  <a:schemeClr val="lt1"/>
                </a:solidFill>
                <a:latin typeface="Calibri"/>
                <a:ea typeface="Calibri"/>
                <a:cs typeface="Calibri"/>
                <a:sym typeface="Calibri"/>
              </a:rPr>
              <a:t>,loudness,liveness </a:t>
            </a:r>
            <a:r>
              <a:rPr lang="en-GB" sz="1500">
                <a:solidFill>
                  <a:schemeClr val="lt1"/>
                </a:solidFill>
                <a:latin typeface="Calibri"/>
                <a:ea typeface="Calibri"/>
                <a:cs typeface="Calibri"/>
                <a:sym typeface="Calibri"/>
              </a:rPr>
              <a:t>valence</a:t>
            </a:r>
            <a:r>
              <a:rPr lang="en-GB" sz="1500">
                <a:solidFill>
                  <a:schemeClr val="lt1"/>
                </a:solidFill>
                <a:latin typeface="Calibri"/>
                <a:ea typeface="Calibri"/>
                <a:cs typeface="Calibri"/>
                <a:sym typeface="Calibri"/>
              </a:rPr>
              <a:t>,</a:t>
            </a:r>
            <a:r>
              <a:rPr lang="en-GB" sz="1500">
                <a:solidFill>
                  <a:schemeClr val="lt1"/>
                </a:solidFill>
                <a:latin typeface="Calibri"/>
                <a:ea typeface="Calibri"/>
                <a:cs typeface="Calibri"/>
                <a:sym typeface="Calibri"/>
              </a:rPr>
              <a:t>acoustic ness</a:t>
            </a:r>
            <a:r>
              <a:rPr lang="en-GB" sz="1500">
                <a:solidFill>
                  <a:schemeClr val="lt1"/>
                </a:solidFill>
                <a:latin typeface="Calibri"/>
                <a:ea typeface="Calibri"/>
                <a:cs typeface="Calibri"/>
                <a:sym typeface="Calibri"/>
              </a:rPr>
              <a:t>,spicheechiness of the song .it also has a popularity column which show how popular is the song </a:t>
            </a:r>
            <a:r>
              <a:rPr lang="en-GB" sz="1500">
                <a:solidFill>
                  <a:schemeClr val="lt1"/>
                </a:solidFill>
                <a:latin typeface="Calibri"/>
                <a:ea typeface="Calibri"/>
                <a:cs typeface="Calibri"/>
                <a:sym typeface="Calibri"/>
              </a:rPr>
              <a:t>among</a:t>
            </a:r>
            <a:r>
              <a:rPr lang="en-GB" sz="1500">
                <a:solidFill>
                  <a:schemeClr val="lt1"/>
                </a:solidFill>
                <a:latin typeface="Calibri"/>
                <a:ea typeface="Calibri"/>
                <a:cs typeface="Calibri"/>
                <a:sym typeface="Calibri"/>
              </a:rPr>
              <a:t> the listeners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 data set is already </a:t>
            </a:r>
            <a:r>
              <a:rPr lang="en-GB" sz="1500">
                <a:solidFill>
                  <a:schemeClr val="lt1"/>
                </a:solidFill>
                <a:latin typeface="Calibri"/>
                <a:ea typeface="Calibri"/>
                <a:cs typeface="Calibri"/>
                <a:sym typeface="Calibri"/>
              </a:rPr>
              <a:t>arranged</a:t>
            </a:r>
            <a:r>
              <a:rPr lang="en-GB" sz="1500">
                <a:solidFill>
                  <a:schemeClr val="lt1"/>
                </a:solidFill>
                <a:latin typeface="Calibri"/>
                <a:ea typeface="Calibri"/>
                <a:cs typeface="Calibri"/>
                <a:sym typeface="Calibri"/>
              </a:rPr>
              <a:t> on the basis of popularity. Which means the song in sl no. is the most popular song</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 data set is a pre cleaned data set it has no null values neither any </a:t>
            </a:r>
            <a:r>
              <a:rPr lang="en-GB" sz="1500">
                <a:solidFill>
                  <a:schemeClr val="lt1"/>
                </a:solidFill>
                <a:latin typeface="Calibri"/>
                <a:ea typeface="Calibri"/>
                <a:cs typeface="Calibri"/>
                <a:sym typeface="Calibri"/>
              </a:rPr>
              <a:t>missing</a:t>
            </a:r>
            <a:r>
              <a:rPr lang="en-GB" sz="1500">
                <a:solidFill>
                  <a:schemeClr val="lt1"/>
                </a:solidFill>
                <a:latin typeface="Calibri"/>
                <a:ea typeface="Calibri"/>
                <a:cs typeface="Calibri"/>
                <a:sym typeface="Calibri"/>
              </a:rPr>
              <a:t> values.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Further we will analyze this data set visualize the results for getting the idea about which type of songs are mostly </a:t>
            </a:r>
            <a:r>
              <a:rPr lang="en-GB" sz="1500">
                <a:solidFill>
                  <a:schemeClr val="lt1"/>
                </a:solidFill>
                <a:latin typeface="Calibri"/>
                <a:ea typeface="Calibri"/>
                <a:cs typeface="Calibri"/>
                <a:sym typeface="Calibri"/>
              </a:rPr>
              <a:t>listened</a:t>
            </a:r>
            <a:r>
              <a:rPr lang="en-GB" sz="1500">
                <a:solidFill>
                  <a:schemeClr val="lt1"/>
                </a:solidFill>
                <a:latin typeface="Calibri"/>
                <a:ea typeface="Calibri"/>
                <a:cs typeface="Calibri"/>
                <a:sym typeface="Calibri"/>
              </a:rPr>
              <a:t> by people</a:t>
            </a:r>
            <a:endParaRPr sz="150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0" name="Google Shape;100;p17"/>
          <p:cNvSpPr txBox="1"/>
          <p:nvPr/>
        </p:nvSpPr>
        <p:spPr>
          <a:xfrm>
            <a:off x="1596075" y="496454"/>
            <a:ext cx="6047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DATA AND IT’S </a:t>
            </a:r>
            <a:r>
              <a:rPr b="1" lang="en-GB" sz="2500">
                <a:solidFill>
                  <a:srgbClr val="00D95A"/>
                </a:solidFill>
              </a:rPr>
              <a:t>PROCESSING</a:t>
            </a:r>
            <a:endParaRPr b="1" sz="2500">
              <a:solidFill>
                <a:srgbClr val="00D95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821650" y="1942775"/>
            <a:ext cx="3464250" cy="3464250"/>
          </a:xfrm>
          <a:prstGeom prst="rect">
            <a:avLst/>
          </a:prstGeom>
          <a:noFill/>
          <a:ln>
            <a:noFill/>
          </a:ln>
        </p:spPr>
      </p:pic>
      <p:sp>
        <p:nvSpPr>
          <p:cNvPr id="106" name="Google Shape;106;p18"/>
          <p:cNvSpPr/>
          <p:nvPr/>
        </p:nvSpPr>
        <p:spPr>
          <a:xfrm>
            <a:off x="689000" y="192275"/>
            <a:ext cx="7723200" cy="474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1st we load the data set into pandas dataframe</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We will analyze this data1 by artist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Then we will see the bo of music per year</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Number of songs per genre</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Range of bit per min ,range affect the popularity</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Then we will analyze each Attributes of song </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We will also try to find what is the speciality genre of each artist</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Finally we will also do a displot about the song attributes</a:t>
            </a:r>
            <a:endParaRPr sz="150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7" name="Google Shape;107;p18"/>
          <p:cNvSpPr txBox="1"/>
          <p:nvPr/>
        </p:nvSpPr>
        <p:spPr>
          <a:xfrm>
            <a:off x="1596075" y="496454"/>
            <a:ext cx="6047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STEPS FOR ANALYZING THE DATA</a:t>
            </a:r>
            <a:endParaRPr b="1" sz="2500">
              <a:solidFill>
                <a:srgbClr val="00D95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1715013" y="496438"/>
            <a:ext cx="3876675" cy="3876675"/>
          </a:xfrm>
          <a:prstGeom prst="rect">
            <a:avLst/>
          </a:prstGeom>
          <a:noFill/>
          <a:ln>
            <a:noFill/>
          </a:ln>
        </p:spPr>
      </p:pic>
      <p:sp>
        <p:nvSpPr>
          <p:cNvPr id="113" name="Google Shape;113;p19"/>
          <p:cNvSpPr/>
          <p:nvPr/>
        </p:nvSpPr>
        <p:spPr>
          <a:xfrm>
            <a:off x="689000" y="192275"/>
            <a:ext cx="7723200" cy="474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Blinding lights is the most popular song in spotify</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Post Malone makes 7 hit songs that is in top 100 streamed song of spotify</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Highest no of songs from top 100 is released on 2018 that is 20 songs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Top genre that has highest no of songs in this trending list is dance pop</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For top 100 songs beats per minute range is 95 to 135.5</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Latin songs having more beats per min</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Energy range for top songs is 52 to 76</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Top songs general length should be under 3.5 minutes and the range is 190 t0 234.seconds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In 2020 canadian contemporary r&amp;b genre is the most popular genre</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Liveness range of popular song is 10 to 17.5</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High liveness song is the box by Roddy Rich</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14" name="Google Shape;114;p19"/>
          <p:cNvSpPr txBox="1"/>
          <p:nvPr/>
        </p:nvSpPr>
        <p:spPr>
          <a:xfrm>
            <a:off x="1548450" y="496454"/>
            <a:ext cx="6047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RESULT</a:t>
            </a:r>
            <a:endParaRPr b="1" sz="2500">
              <a:solidFill>
                <a:srgbClr val="00D95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95A"/>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789600" y="2022900"/>
            <a:ext cx="3464250" cy="3464250"/>
          </a:xfrm>
          <a:prstGeom prst="rect">
            <a:avLst/>
          </a:prstGeom>
          <a:noFill/>
          <a:ln>
            <a:noFill/>
          </a:ln>
        </p:spPr>
      </p:pic>
      <p:sp>
        <p:nvSpPr>
          <p:cNvPr id="120" name="Google Shape;120;p20"/>
          <p:cNvSpPr/>
          <p:nvPr/>
        </p:nvSpPr>
        <p:spPr>
          <a:xfrm>
            <a:off x="689000" y="192275"/>
            <a:ext cx="7723200" cy="4743000"/>
          </a:xfrm>
          <a:prstGeom prst="roundRect">
            <a:avLst>
              <a:gd fmla="val 16667" name="adj"/>
            </a:avLst>
          </a:prstGeom>
          <a:solidFill>
            <a:srgbClr val="000000">
              <a:alpha val="73600"/>
            </a:srgbClr>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0" lvl="0" marL="457200" rtl="0" algn="l">
              <a:spcBef>
                <a:spcPts val="0"/>
              </a:spcBef>
              <a:spcAft>
                <a:spcPts val="0"/>
              </a:spcAft>
              <a:buNone/>
            </a:pPr>
            <a:r>
              <a:t/>
            </a:r>
            <a:endParaRPr sz="145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The spotify top 100 streamed music analysis show some interesting facts to us which can helps t0 produce a better music as per listener’s choice.</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This analysis of data can benefit both artist and listeners at the same time while artist can create new music according to audience. While listeners can listen top music according to their taste</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People can also get which type of music are trending now and what songs they will try next</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Creators and producers can use this analysis to hire different artist for different types of songs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Finally we can conclude that people having different taste towards music and different artist know how to make good music according to the taste of listeners.any type of song any genre of song can be a hit it just need to be unique and it should match the taste of the listeners.</a:t>
            </a:r>
            <a:endParaRPr sz="1500">
              <a:solidFill>
                <a:schemeClr val="lt1"/>
              </a:solidFill>
              <a:latin typeface="Calibri"/>
              <a:ea typeface="Calibri"/>
              <a:cs typeface="Calibri"/>
              <a:sym typeface="Calibri"/>
            </a:endParaRPr>
          </a:p>
          <a:p>
            <a:pPr indent="0" lvl="0" marL="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1" name="Google Shape;121;p20"/>
          <p:cNvSpPr txBox="1"/>
          <p:nvPr/>
        </p:nvSpPr>
        <p:spPr>
          <a:xfrm>
            <a:off x="1596075" y="496454"/>
            <a:ext cx="6047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a:solidFill>
                  <a:srgbClr val="00D95A"/>
                </a:solidFill>
              </a:rPr>
              <a:t>BENEFITS</a:t>
            </a:r>
            <a:r>
              <a:rPr b="1" lang="en-GB" sz="2500">
                <a:solidFill>
                  <a:srgbClr val="00D95A"/>
                </a:solidFill>
              </a:rPr>
              <a:t> &amp; CONCLUSION</a:t>
            </a:r>
            <a:endParaRPr b="1" sz="2500">
              <a:solidFill>
                <a:srgbClr val="00D95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