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4" r:id="rId3"/>
    <p:sldId id="265" r:id="rId4"/>
    <p:sldId id="267" r:id="rId5"/>
    <p:sldId id="268" r:id="rId6"/>
    <p:sldId id="270" r:id="rId7"/>
    <p:sldId id="266" r:id="rId8"/>
    <p:sldId id="269" r:id="rId9"/>
    <p:sldId id="262" r:id="rId10"/>
    <p:sldId id="261" r:id="rId11"/>
    <p:sldId id="257" r:id="rId12"/>
    <p:sldId id="259" r:id="rId13"/>
    <p:sldId id="260" r:id="rId14"/>
    <p:sldId id="263"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5C70C7-2AB0-4948-88E8-1512AF527E27}" v="10" dt="2024-02-01T07:22:08.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10"/>
  </p:normalViewPr>
  <p:slideViewPr>
    <p:cSldViewPr snapToGrid="0" snapToObjects="1">
      <p:cViewPr varScale="1">
        <p:scale>
          <a:sx n="69" d="100"/>
          <a:sy n="69"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vesh teke" userId="009a400086b52f7c" providerId="LiveId" clId="{895C70C7-2AB0-4948-88E8-1512AF527E27}"/>
    <pc:docChg chg="undo custSel modSld sldOrd">
      <pc:chgData name="durvesh teke" userId="009a400086b52f7c" providerId="LiveId" clId="{895C70C7-2AB0-4948-88E8-1512AF527E27}" dt="2024-02-01T07:22:15.951" v="142" actId="1076"/>
      <pc:docMkLst>
        <pc:docMk/>
      </pc:docMkLst>
      <pc:sldChg chg="addSp delSp modSp mod ord">
        <pc:chgData name="durvesh teke" userId="009a400086b52f7c" providerId="LiveId" clId="{895C70C7-2AB0-4948-88E8-1512AF527E27}" dt="2024-02-01T07:15:43.533" v="107" actId="207"/>
        <pc:sldMkLst>
          <pc:docMk/>
          <pc:sldMk cId="0" sldId="261"/>
        </pc:sldMkLst>
        <pc:spChg chg="mod">
          <ac:chgData name="durvesh teke" userId="009a400086b52f7c" providerId="LiveId" clId="{895C70C7-2AB0-4948-88E8-1512AF527E27}" dt="2024-02-01T07:04:33.550" v="23" actId="1076"/>
          <ac:spMkLst>
            <pc:docMk/>
            <pc:sldMk cId="0" sldId="261"/>
            <ac:spMk id="3" creationId="{00000000-0000-0000-0000-000000000000}"/>
          </ac:spMkLst>
        </pc:spChg>
        <pc:spChg chg="mod">
          <ac:chgData name="durvesh teke" userId="009a400086b52f7c" providerId="LiveId" clId="{895C70C7-2AB0-4948-88E8-1512AF527E27}" dt="2024-02-01T07:04:37.584" v="24" actId="1076"/>
          <ac:spMkLst>
            <pc:docMk/>
            <pc:sldMk cId="0" sldId="261"/>
            <ac:spMk id="4" creationId="{00000000-0000-0000-0000-000000000000}"/>
          </ac:spMkLst>
        </pc:spChg>
        <pc:spChg chg="add del mod">
          <ac:chgData name="durvesh teke" userId="009a400086b52f7c" providerId="LiveId" clId="{895C70C7-2AB0-4948-88E8-1512AF527E27}" dt="2024-02-01T07:12:36.146" v="74" actId="1076"/>
          <ac:spMkLst>
            <pc:docMk/>
            <pc:sldMk cId="0" sldId="261"/>
            <ac:spMk id="5" creationId="{00000000-0000-0000-0000-000000000000}"/>
          </ac:spMkLst>
        </pc:spChg>
        <pc:spChg chg="del">
          <ac:chgData name="durvesh teke" userId="009a400086b52f7c" providerId="LiveId" clId="{895C70C7-2AB0-4948-88E8-1512AF527E27}" dt="2024-02-01T07:07:21.487" v="27" actId="478"/>
          <ac:spMkLst>
            <pc:docMk/>
            <pc:sldMk cId="0" sldId="261"/>
            <ac:spMk id="6" creationId="{00000000-0000-0000-0000-000000000000}"/>
          </ac:spMkLst>
        </pc:spChg>
        <pc:spChg chg="mod">
          <ac:chgData name="durvesh teke" userId="009a400086b52f7c" providerId="LiveId" clId="{895C70C7-2AB0-4948-88E8-1512AF527E27}" dt="2024-02-01T07:11:52.330" v="72" actId="123"/>
          <ac:spMkLst>
            <pc:docMk/>
            <pc:sldMk cId="0" sldId="261"/>
            <ac:spMk id="7" creationId="{00000000-0000-0000-0000-000000000000}"/>
          </ac:spMkLst>
        </pc:spChg>
        <pc:spChg chg="mod">
          <ac:chgData name="durvesh teke" userId="009a400086b52f7c" providerId="LiveId" clId="{895C70C7-2AB0-4948-88E8-1512AF527E27}" dt="2024-02-01T07:11:12.952" v="64"/>
          <ac:spMkLst>
            <pc:docMk/>
            <pc:sldMk cId="0" sldId="261"/>
            <ac:spMk id="8" creationId="{00000000-0000-0000-0000-000000000000}"/>
          </ac:spMkLst>
        </pc:spChg>
        <pc:spChg chg="del mod">
          <ac:chgData name="durvesh teke" userId="009a400086b52f7c" providerId="LiveId" clId="{895C70C7-2AB0-4948-88E8-1512AF527E27}" dt="2024-02-01T07:08:58.943" v="45" actId="478"/>
          <ac:spMkLst>
            <pc:docMk/>
            <pc:sldMk cId="0" sldId="261"/>
            <ac:spMk id="10" creationId="{00000000-0000-0000-0000-000000000000}"/>
          </ac:spMkLst>
        </pc:spChg>
        <pc:spChg chg="mod">
          <ac:chgData name="durvesh teke" userId="009a400086b52f7c" providerId="LiveId" clId="{895C70C7-2AB0-4948-88E8-1512AF527E27}" dt="2024-02-01T07:13:07.944" v="82" actId="1076"/>
          <ac:spMkLst>
            <pc:docMk/>
            <pc:sldMk cId="0" sldId="261"/>
            <ac:spMk id="11" creationId="{00000000-0000-0000-0000-000000000000}"/>
          </ac:spMkLst>
        </pc:spChg>
        <pc:spChg chg="mod">
          <ac:chgData name="durvesh teke" userId="009a400086b52f7c" providerId="LiveId" clId="{895C70C7-2AB0-4948-88E8-1512AF527E27}" dt="2024-02-01T07:08:39.219" v="40" actId="20577"/>
          <ac:spMkLst>
            <pc:docMk/>
            <pc:sldMk cId="0" sldId="261"/>
            <ac:spMk id="12" creationId="{00000000-0000-0000-0000-000000000000}"/>
          </ac:spMkLst>
        </pc:spChg>
        <pc:spChg chg="mod">
          <ac:chgData name="durvesh teke" userId="009a400086b52f7c" providerId="LiveId" clId="{895C70C7-2AB0-4948-88E8-1512AF527E27}" dt="2024-02-01T07:11:48.624" v="71" actId="123"/>
          <ac:spMkLst>
            <pc:docMk/>
            <pc:sldMk cId="0" sldId="261"/>
            <ac:spMk id="13" creationId="{00000000-0000-0000-0000-000000000000}"/>
          </ac:spMkLst>
        </pc:spChg>
        <pc:spChg chg="add mod">
          <ac:chgData name="durvesh teke" userId="009a400086b52f7c" providerId="LiveId" clId="{895C70C7-2AB0-4948-88E8-1512AF527E27}" dt="2024-02-01T07:11:42.892" v="70" actId="123"/>
          <ac:spMkLst>
            <pc:docMk/>
            <pc:sldMk cId="0" sldId="261"/>
            <ac:spMk id="14" creationId="{D9ADDE88-E399-D5C1-D6BE-4165998D2E5F}"/>
          </ac:spMkLst>
        </pc:spChg>
        <pc:spChg chg="add mod">
          <ac:chgData name="durvesh teke" userId="009a400086b52f7c" providerId="LiveId" clId="{895C70C7-2AB0-4948-88E8-1512AF527E27}" dt="2024-02-01T07:12:46.824" v="77" actId="1076"/>
          <ac:spMkLst>
            <pc:docMk/>
            <pc:sldMk cId="0" sldId="261"/>
            <ac:spMk id="15" creationId="{7246AD9B-9C18-5D97-C7A0-7A8FB03C9DC9}"/>
          </ac:spMkLst>
        </pc:spChg>
        <pc:spChg chg="add mod">
          <ac:chgData name="durvesh teke" userId="009a400086b52f7c" providerId="LiveId" clId="{895C70C7-2AB0-4948-88E8-1512AF527E27}" dt="2024-02-01T07:13:11.210" v="83" actId="1076"/>
          <ac:spMkLst>
            <pc:docMk/>
            <pc:sldMk cId="0" sldId="261"/>
            <ac:spMk id="16" creationId="{F20BE73F-4CA7-37F2-BF4A-8E9DE114EBF6}"/>
          </ac:spMkLst>
        </pc:spChg>
        <pc:spChg chg="add mod">
          <ac:chgData name="durvesh teke" userId="009a400086b52f7c" providerId="LiveId" clId="{895C70C7-2AB0-4948-88E8-1512AF527E27}" dt="2024-02-01T07:15:14.350" v="101"/>
          <ac:spMkLst>
            <pc:docMk/>
            <pc:sldMk cId="0" sldId="261"/>
            <ac:spMk id="17" creationId="{434F4674-47EB-ED67-84CF-598C47801D41}"/>
          </ac:spMkLst>
        </pc:spChg>
        <pc:spChg chg="add mod">
          <ac:chgData name="durvesh teke" userId="009a400086b52f7c" providerId="LiveId" clId="{895C70C7-2AB0-4948-88E8-1512AF527E27}" dt="2024-02-01T07:14:06.524" v="91" actId="207"/>
          <ac:spMkLst>
            <pc:docMk/>
            <pc:sldMk cId="0" sldId="261"/>
            <ac:spMk id="18" creationId="{2F789EEB-AE9D-CBD7-2279-23BCAF915A0F}"/>
          </ac:spMkLst>
        </pc:spChg>
        <pc:spChg chg="add mod">
          <ac:chgData name="durvesh teke" userId="009a400086b52f7c" providerId="LiveId" clId="{895C70C7-2AB0-4948-88E8-1512AF527E27}" dt="2024-02-01T07:13:48.285" v="87"/>
          <ac:spMkLst>
            <pc:docMk/>
            <pc:sldMk cId="0" sldId="261"/>
            <ac:spMk id="19" creationId="{30878E12-2D90-990B-5A7B-4263AFBAFD6E}"/>
          </ac:spMkLst>
        </pc:spChg>
        <pc:spChg chg="add mod">
          <ac:chgData name="durvesh teke" userId="009a400086b52f7c" providerId="LiveId" clId="{895C70C7-2AB0-4948-88E8-1512AF527E27}" dt="2024-02-01T07:14:50.004" v="99" actId="207"/>
          <ac:spMkLst>
            <pc:docMk/>
            <pc:sldMk cId="0" sldId="261"/>
            <ac:spMk id="22" creationId="{B4EC7F94-C12B-DEA0-27EE-F2FB0F3F5195}"/>
          </ac:spMkLst>
        </pc:spChg>
        <pc:spChg chg="add mod">
          <ac:chgData name="durvesh teke" userId="009a400086b52f7c" providerId="LiveId" clId="{895C70C7-2AB0-4948-88E8-1512AF527E27}" dt="2024-02-01T07:15:43.533" v="107" actId="207"/>
          <ac:spMkLst>
            <pc:docMk/>
            <pc:sldMk cId="0" sldId="261"/>
            <ac:spMk id="23" creationId="{54F1DF16-26FF-BB26-75E1-EEF1C2D548FF}"/>
          </ac:spMkLst>
        </pc:spChg>
        <pc:picChg chg="add del">
          <ac:chgData name="durvesh teke" userId="009a400086b52f7c" providerId="LiveId" clId="{895C70C7-2AB0-4948-88E8-1512AF527E27}" dt="2024-02-01T07:14:23.839" v="93" actId="22"/>
          <ac:picMkLst>
            <pc:docMk/>
            <pc:sldMk cId="0" sldId="261"/>
            <ac:picMk id="21" creationId="{5F414E17-3174-1A9A-98D1-E9BFCAE282D7}"/>
          </ac:picMkLst>
        </pc:picChg>
      </pc:sldChg>
      <pc:sldChg chg="ord">
        <pc:chgData name="durvesh teke" userId="009a400086b52f7c" providerId="LiveId" clId="{895C70C7-2AB0-4948-88E8-1512AF527E27}" dt="2024-02-01T07:00:22.079" v="1"/>
        <pc:sldMkLst>
          <pc:docMk/>
          <pc:sldMk cId="0" sldId="262"/>
        </pc:sldMkLst>
      </pc:sldChg>
      <pc:sldChg chg="addSp delSp modSp mod">
        <pc:chgData name="durvesh teke" userId="009a400086b52f7c" providerId="LiveId" clId="{895C70C7-2AB0-4948-88E8-1512AF527E27}" dt="2024-02-01T07:22:15.951" v="142" actId="1076"/>
        <pc:sldMkLst>
          <pc:docMk/>
          <pc:sldMk cId="0" sldId="263"/>
        </pc:sldMkLst>
        <pc:spChg chg="add del">
          <ac:chgData name="durvesh teke" userId="009a400086b52f7c" providerId="LiveId" clId="{895C70C7-2AB0-4948-88E8-1512AF527E27}" dt="2024-02-01T07:16:43.760" v="136" actId="478"/>
          <ac:spMkLst>
            <pc:docMk/>
            <pc:sldMk cId="0" sldId="263"/>
            <ac:spMk id="3" creationId="{00000000-0000-0000-0000-000000000000}"/>
          </ac:spMkLst>
        </pc:spChg>
        <pc:spChg chg="mod">
          <ac:chgData name="durvesh teke" userId="009a400086b52f7c" providerId="LiveId" clId="{895C70C7-2AB0-4948-88E8-1512AF527E27}" dt="2024-02-01T07:16:15.508" v="126" actId="1076"/>
          <ac:spMkLst>
            <pc:docMk/>
            <pc:sldMk cId="0" sldId="263"/>
            <ac:spMk id="4" creationId="{00000000-0000-0000-0000-000000000000}"/>
          </ac:spMkLst>
        </pc:spChg>
        <pc:spChg chg="del mod">
          <ac:chgData name="durvesh teke" userId="009a400086b52f7c" providerId="LiveId" clId="{895C70C7-2AB0-4948-88E8-1512AF527E27}" dt="2024-02-01T07:16:36.445" v="132" actId="478"/>
          <ac:spMkLst>
            <pc:docMk/>
            <pc:sldMk cId="0" sldId="263"/>
            <ac:spMk id="6" creationId="{00000000-0000-0000-0000-000000000000}"/>
          </ac:spMkLst>
        </pc:spChg>
        <pc:spChg chg="mod">
          <ac:chgData name="durvesh teke" userId="009a400086b52f7c" providerId="LiveId" clId="{895C70C7-2AB0-4948-88E8-1512AF527E27}" dt="2024-02-01T07:16:28.003" v="130" actId="6549"/>
          <ac:spMkLst>
            <pc:docMk/>
            <pc:sldMk cId="0" sldId="263"/>
            <ac:spMk id="7" creationId="{00000000-0000-0000-0000-000000000000}"/>
          </ac:spMkLst>
        </pc:spChg>
        <pc:spChg chg="del">
          <ac:chgData name="durvesh teke" userId="009a400086b52f7c" providerId="LiveId" clId="{895C70C7-2AB0-4948-88E8-1512AF527E27}" dt="2024-02-01T07:16:38.623" v="133" actId="478"/>
          <ac:spMkLst>
            <pc:docMk/>
            <pc:sldMk cId="0" sldId="263"/>
            <ac:spMk id="9" creationId="{00000000-0000-0000-0000-000000000000}"/>
          </ac:spMkLst>
        </pc:spChg>
        <pc:spChg chg="del">
          <ac:chgData name="durvesh teke" userId="009a400086b52f7c" providerId="LiveId" clId="{895C70C7-2AB0-4948-88E8-1512AF527E27}" dt="2024-02-01T07:16:40.212" v="134" actId="478"/>
          <ac:spMkLst>
            <pc:docMk/>
            <pc:sldMk cId="0" sldId="263"/>
            <ac:spMk id="10" creationId="{00000000-0000-0000-0000-000000000000}"/>
          </ac:spMkLst>
        </pc:spChg>
        <pc:spChg chg="del">
          <ac:chgData name="durvesh teke" userId="009a400086b52f7c" providerId="LiveId" clId="{895C70C7-2AB0-4948-88E8-1512AF527E27}" dt="2024-02-01T07:16:46.333" v="137" actId="478"/>
          <ac:spMkLst>
            <pc:docMk/>
            <pc:sldMk cId="0" sldId="263"/>
            <ac:spMk id="12" creationId="{00000000-0000-0000-0000-000000000000}"/>
          </ac:spMkLst>
        </pc:spChg>
        <pc:spChg chg="del">
          <ac:chgData name="durvesh teke" userId="009a400086b52f7c" providerId="LiveId" clId="{895C70C7-2AB0-4948-88E8-1512AF527E27}" dt="2024-02-01T07:16:47.396" v="138" actId="478"/>
          <ac:spMkLst>
            <pc:docMk/>
            <pc:sldMk cId="0" sldId="263"/>
            <ac:spMk id="13" creationId="{00000000-0000-0000-0000-000000000000}"/>
          </ac:spMkLst>
        </pc:spChg>
        <pc:picChg chg="del">
          <ac:chgData name="durvesh teke" userId="009a400086b52f7c" providerId="LiveId" clId="{895C70C7-2AB0-4948-88E8-1512AF527E27}" dt="2024-02-01T07:16:21.053" v="127" actId="478"/>
          <ac:picMkLst>
            <pc:docMk/>
            <pc:sldMk cId="0" sldId="263"/>
            <ac:picMk id="5" creationId="{00000000-0000-0000-0000-000000000000}"/>
          </ac:picMkLst>
        </pc:picChg>
        <pc:picChg chg="del">
          <ac:chgData name="durvesh teke" userId="009a400086b52f7c" providerId="LiveId" clId="{895C70C7-2AB0-4948-88E8-1512AF527E27}" dt="2024-02-01T07:16:22.652" v="128" actId="478"/>
          <ac:picMkLst>
            <pc:docMk/>
            <pc:sldMk cId="0" sldId="263"/>
            <ac:picMk id="8" creationId="{00000000-0000-0000-0000-000000000000}"/>
          </ac:picMkLst>
        </pc:picChg>
        <pc:picChg chg="del">
          <ac:chgData name="durvesh teke" userId="009a400086b52f7c" providerId="LiveId" clId="{895C70C7-2AB0-4948-88E8-1512AF527E27}" dt="2024-02-01T07:16:24.782" v="129" actId="478"/>
          <ac:picMkLst>
            <pc:docMk/>
            <pc:sldMk cId="0" sldId="263"/>
            <ac:picMk id="11" creationId="{00000000-0000-0000-0000-000000000000}"/>
          </ac:picMkLst>
        </pc:picChg>
        <pc:picChg chg="add mod">
          <ac:chgData name="durvesh teke" userId="009a400086b52f7c" providerId="LiveId" clId="{895C70C7-2AB0-4948-88E8-1512AF527E27}" dt="2024-02-01T07:22:15.951" v="142" actId="1076"/>
          <ac:picMkLst>
            <pc:docMk/>
            <pc:sldMk cId="0" sldId="263"/>
            <ac:picMk id="15" creationId="{D0107F72-7265-3F46-AE5C-7372F4AEAC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98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833199" y="1784628"/>
            <a:ext cx="7477601" cy="3332798"/>
          </a:xfrm>
          <a:prstGeom prst="rect">
            <a:avLst/>
          </a:prstGeom>
          <a:noFill/>
          <a:ln/>
        </p:spPr>
        <p:txBody>
          <a:bodyPr wrap="square" rtlCol="0" anchor="t"/>
          <a:lstStyle/>
          <a:p>
            <a:pPr marL="0" indent="0">
              <a:lnSpc>
                <a:spcPts val="6561"/>
              </a:lnSpc>
              <a:buNone/>
            </a:pPr>
            <a:r>
              <a:rPr lang="en-US" sz="5249" dirty="0">
                <a:solidFill>
                  <a:srgbClr val="6EB9FC"/>
                </a:solidFill>
                <a:latin typeface="Times New Roman" panose="02020603050405020304" pitchFamily="18" charset="0"/>
                <a:ea typeface="Lora" pitchFamily="34" charset="-122"/>
                <a:cs typeface="Times New Roman" panose="02020603050405020304" pitchFamily="18" charset="0"/>
              </a:rPr>
              <a:t>Revolutionising PDF Reading and Customer Support with AI Technology</a:t>
            </a:r>
            <a:endParaRPr lang="en-US" sz="5249" dirty="0">
              <a:latin typeface="Times New Roman" panose="02020603050405020304" pitchFamily="18" charset="0"/>
              <a:cs typeface="Times New Roman" panose="02020603050405020304" pitchFamily="18" charset="0"/>
            </a:endParaRPr>
          </a:p>
        </p:txBody>
      </p:sp>
      <p:sp>
        <p:nvSpPr>
          <p:cNvPr id="5" name="Text 3"/>
          <p:cNvSpPr/>
          <p:nvPr/>
        </p:nvSpPr>
        <p:spPr>
          <a:xfrm>
            <a:off x="833199" y="5450681"/>
            <a:ext cx="7477601" cy="355402"/>
          </a:xfrm>
          <a:prstGeom prst="rect">
            <a:avLst/>
          </a:prstGeom>
          <a:noFill/>
          <a:ln/>
        </p:spPr>
        <p:txBody>
          <a:bodyPr wrap="none" rtlCol="0" anchor="t"/>
          <a:lstStyle/>
          <a:p>
            <a:pPr marL="0" indent="0">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Innovative AI-powered PDF reader and chatbot provide seamless solutions.</a:t>
            </a:r>
            <a:endParaRPr lang="en-US" sz="1750" dirty="0">
              <a:latin typeface="Times New Roman" panose="02020603050405020304" pitchFamily="18" charset="0"/>
              <a:cs typeface="Times New Roman" panose="02020603050405020304" pitchFamily="18" charset="0"/>
            </a:endParaRPr>
          </a:p>
        </p:txBody>
      </p:sp>
      <p:sp>
        <p:nvSpPr>
          <p:cNvPr id="8" name="Text 5"/>
          <p:cNvSpPr/>
          <p:nvPr/>
        </p:nvSpPr>
        <p:spPr>
          <a:xfrm>
            <a:off x="1299686" y="6055995"/>
            <a:ext cx="192024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Times New Roman" panose="02020603050405020304" pitchFamily="18" charset="0"/>
                <a:ea typeface="Source Sans Pro" pitchFamily="34" charset="-122"/>
                <a:cs typeface="Times New Roman" panose="02020603050405020304" pitchFamily="18" charset="0"/>
              </a:rPr>
              <a:t>Durvesh Teke</a:t>
            </a:r>
          </a:p>
          <a:p>
            <a:pPr marL="0" indent="0" algn="l">
              <a:lnSpc>
                <a:spcPts val="3062"/>
              </a:lnSpc>
              <a:buNone/>
            </a:pPr>
            <a:r>
              <a:rPr lang="en-US" sz="2187" b="1" dirty="0">
                <a:solidFill>
                  <a:srgbClr val="D6E5EF"/>
                </a:solidFill>
                <a:latin typeface="Times New Roman" panose="02020603050405020304" pitchFamily="18" charset="0"/>
                <a:ea typeface="Source Sans Pro" pitchFamily="34" charset="-122"/>
                <a:cs typeface="Times New Roman" panose="02020603050405020304" pitchFamily="18" charset="0"/>
              </a:rPr>
              <a:t>Vaibhav </a:t>
            </a:r>
            <a:r>
              <a:rPr lang="en-US" sz="2187" b="1" dirty="0" err="1">
                <a:solidFill>
                  <a:srgbClr val="D6E5EF"/>
                </a:solidFill>
                <a:latin typeface="Times New Roman" panose="02020603050405020304" pitchFamily="18" charset="0"/>
                <a:ea typeface="Source Sans Pro" pitchFamily="34" charset="-122"/>
                <a:cs typeface="Times New Roman" panose="02020603050405020304" pitchFamily="18" charset="0"/>
              </a:rPr>
              <a:t>Ghutukade</a:t>
            </a:r>
            <a:endParaRPr lang="en-US" sz="2187" b="1" dirty="0">
              <a:solidFill>
                <a:srgbClr val="D6E5EF"/>
              </a:solidFill>
              <a:latin typeface="Times New Roman" panose="02020603050405020304" pitchFamily="18" charset="0"/>
              <a:ea typeface="Source Sans Pro" pitchFamily="34" charset="-122"/>
              <a:cs typeface="Times New Roman" panose="02020603050405020304" pitchFamily="18" charset="0"/>
            </a:endParaRPr>
          </a:p>
          <a:p>
            <a:pPr marL="0" indent="0" algn="l">
              <a:lnSpc>
                <a:spcPts val="3062"/>
              </a:lnSpc>
              <a:buNone/>
            </a:pPr>
            <a:r>
              <a:rPr lang="en-US" sz="2187" b="1" dirty="0" err="1">
                <a:solidFill>
                  <a:srgbClr val="D6E5EF"/>
                </a:solidFill>
                <a:latin typeface="Times New Roman" panose="02020603050405020304" pitchFamily="18" charset="0"/>
                <a:ea typeface="Source Sans Pro" pitchFamily="34" charset="-122"/>
                <a:cs typeface="Times New Roman" panose="02020603050405020304" pitchFamily="18" charset="0"/>
              </a:rPr>
              <a:t>Jash</a:t>
            </a:r>
            <a:r>
              <a:rPr lang="en-US" sz="2187" b="1" dirty="0">
                <a:solidFill>
                  <a:srgbClr val="D6E5EF"/>
                </a:solidFill>
                <a:latin typeface="Times New Roman" panose="02020603050405020304" pitchFamily="18" charset="0"/>
                <a:ea typeface="Source Sans Pro" pitchFamily="34" charset="-122"/>
                <a:cs typeface="Times New Roman" panose="02020603050405020304" pitchFamily="18" charset="0"/>
              </a:rPr>
              <a:t> Patel</a:t>
            </a:r>
          </a:p>
          <a:p>
            <a:pPr marL="0" indent="0" algn="l">
              <a:lnSpc>
                <a:spcPts val="3062"/>
              </a:lnSpc>
              <a:buNone/>
            </a:pPr>
            <a:r>
              <a:rPr lang="en-US" sz="2187" b="1" dirty="0">
                <a:solidFill>
                  <a:srgbClr val="D6E5EF"/>
                </a:solidFill>
                <a:latin typeface="Times New Roman" panose="02020603050405020304" pitchFamily="18" charset="0"/>
                <a:ea typeface="Source Sans Pro" pitchFamily="34" charset="-122"/>
                <a:cs typeface="Times New Roman" panose="02020603050405020304" pitchFamily="18" charset="0"/>
              </a:rPr>
              <a:t>Ayush Singh</a:t>
            </a:r>
          </a:p>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248484"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1121755" y="949999"/>
            <a:ext cx="639318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Problem Statement</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1207848" y="2243122"/>
            <a:ext cx="3163014" cy="2790706"/>
          </a:xfrm>
          <a:prstGeom prst="roundRect">
            <a:avLst>
              <a:gd name="adj" fmla="val 2389"/>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7" name="Text 5"/>
          <p:cNvSpPr/>
          <p:nvPr/>
        </p:nvSpPr>
        <p:spPr>
          <a:xfrm>
            <a:off x="1377501" y="2465293"/>
            <a:ext cx="2718673" cy="2346365"/>
          </a:xfrm>
          <a:prstGeom prst="rect">
            <a:avLst/>
          </a:prstGeom>
          <a:noFill/>
          <a:ln/>
        </p:spPr>
        <p:txBody>
          <a:bodyPr wrap="square" rtlCol="0" anchor="t"/>
          <a:lstStyle/>
          <a:p>
            <a:pPr marL="0" indent="0" algn="just">
              <a:lnSpc>
                <a:spcPts val="2799"/>
              </a:lnSpc>
              <a:buNone/>
            </a:pPr>
            <a:r>
              <a:rPr lang="en-GB" sz="1750" dirty="0">
                <a:solidFill>
                  <a:schemeClr val="bg1"/>
                </a:solidFill>
                <a:latin typeface="Times New Roman" panose="02020603050405020304" pitchFamily="18" charset="0"/>
                <a:cs typeface="Times New Roman" panose="02020603050405020304" pitchFamily="18" charset="0"/>
              </a:rPr>
              <a:t>The problem to be addressed is the difficulty many users face in efficiently and effectively managing and extracting information from PDF documents.</a:t>
            </a:r>
            <a:endParaRPr lang="en-US" sz="1750" dirty="0">
              <a:solidFill>
                <a:schemeClr val="bg1"/>
              </a:solidFill>
              <a:latin typeface="Times New Roman" panose="02020603050405020304" pitchFamily="18" charset="0"/>
              <a:cs typeface="Times New Roman" panose="02020603050405020304" pitchFamily="18" charset="0"/>
            </a:endParaRPr>
          </a:p>
        </p:txBody>
      </p:sp>
      <p:sp>
        <p:nvSpPr>
          <p:cNvPr id="8" name="Shape 6"/>
          <p:cNvSpPr/>
          <p:nvPr/>
        </p:nvSpPr>
        <p:spPr>
          <a:xfrm>
            <a:off x="9347680" y="2289155"/>
            <a:ext cx="3163014" cy="2790706"/>
          </a:xfrm>
          <a:prstGeom prst="roundRect">
            <a:avLst>
              <a:gd name="adj" fmla="val 2389"/>
            </a:avLst>
          </a:prstGeom>
          <a:solidFill>
            <a:srgbClr val="2F3343"/>
          </a:solidFill>
          <a:ln/>
        </p:spPr>
        <p:txBody>
          <a:bodyPr/>
          <a:lstStyle/>
          <a:p>
            <a:endParaRPr lang="en-IN" sz="1750" dirty="0">
              <a:solidFill>
                <a:schemeClr val="bg1"/>
              </a:solidFill>
              <a:latin typeface="Times New Roman" panose="02020603050405020304" pitchFamily="18" charset="0"/>
              <a:cs typeface="Times New Roman" panose="02020603050405020304" pitchFamily="18" charset="0"/>
            </a:endParaRPr>
          </a:p>
        </p:txBody>
      </p:sp>
      <p:sp>
        <p:nvSpPr>
          <p:cNvPr id="9" name="Text 7"/>
          <p:cNvSpPr/>
          <p:nvPr/>
        </p:nvSpPr>
        <p:spPr>
          <a:xfrm>
            <a:off x="5955744" y="3510915"/>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Customisable</a:t>
            </a:r>
            <a:endParaRPr lang="en-US" sz="2187" dirty="0">
              <a:latin typeface="Times New Roman" panose="02020603050405020304" pitchFamily="18" charset="0"/>
              <a:cs typeface="Times New Roman" panose="02020603050405020304" pitchFamily="18" charset="0"/>
            </a:endParaRPr>
          </a:p>
        </p:txBody>
      </p:sp>
      <p:sp>
        <p:nvSpPr>
          <p:cNvPr id="11" name="Shape 9"/>
          <p:cNvSpPr/>
          <p:nvPr/>
        </p:nvSpPr>
        <p:spPr>
          <a:xfrm>
            <a:off x="5310802" y="2289155"/>
            <a:ext cx="3163014" cy="2790706"/>
          </a:xfrm>
          <a:prstGeom prst="roundRect">
            <a:avLst>
              <a:gd name="adj" fmla="val 2389"/>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2" name="Text 10"/>
          <p:cNvSpPr/>
          <p:nvPr/>
        </p:nvSpPr>
        <p:spPr>
          <a:xfrm>
            <a:off x="9340929" y="3510915"/>
            <a:ext cx="2718673" cy="694373"/>
          </a:xfrm>
          <a:prstGeom prst="rect">
            <a:avLst/>
          </a:prstGeom>
          <a:noFill/>
          <a:ln/>
        </p:spPr>
        <p:txBody>
          <a:bodyPr wrap="square" rtlCol="0" anchor="t"/>
          <a:lstStyle/>
          <a:p>
            <a:pPr marL="0" indent="0">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5473676" y="2470373"/>
            <a:ext cx="2718673" cy="3372866"/>
          </a:xfrm>
          <a:prstGeom prst="rect">
            <a:avLst/>
          </a:prstGeom>
          <a:noFill/>
          <a:ln/>
        </p:spPr>
        <p:txBody>
          <a:bodyPr wrap="square" rtlCol="0" anchor="t"/>
          <a:lstStyle/>
          <a:p>
            <a:pPr marL="0" indent="0" algn="just">
              <a:lnSpc>
                <a:spcPts val="2799"/>
              </a:lnSpc>
              <a:buNone/>
            </a:pPr>
            <a:r>
              <a:rPr lang="en-GB" sz="1750" dirty="0">
                <a:solidFill>
                  <a:schemeClr val="bg1"/>
                </a:solidFill>
                <a:latin typeface="Times New Roman" panose="02020603050405020304" pitchFamily="18" charset="0"/>
                <a:cs typeface="Times New Roman" panose="02020603050405020304" pitchFamily="18" charset="0"/>
              </a:rPr>
              <a:t>Existing PDF readers often lack features that assist users in extracting relevant content or summarizing information. </a:t>
            </a:r>
            <a:endParaRPr lang="en-US" sz="1750" dirty="0">
              <a:solidFill>
                <a:schemeClr val="bg1"/>
              </a:solidFill>
              <a:latin typeface="Times New Roman" panose="02020603050405020304" pitchFamily="18" charset="0"/>
              <a:cs typeface="Times New Roman" panose="02020603050405020304" pitchFamily="18" charset="0"/>
            </a:endParaRPr>
          </a:p>
        </p:txBody>
      </p:sp>
      <p:sp>
        <p:nvSpPr>
          <p:cNvPr id="14" name="Text 11">
            <a:extLst>
              <a:ext uri="{FF2B5EF4-FFF2-40B4-BE49-F238E27FC236}">
                <a16:creationId xmlns:a16="http://schemas.microsoft.com/office/drawing/2014/main" id="{D9ADDE88-E399-D5C1-D6BE-4165998D2E5F}"/>
              </a:ext>
            </a:extLst>
          </p:cNvPr>
          <p:cNvSpPr/>
          <p:nvPr/>
        </p:nvSpPr>
        <p:spPr>
          <a:xfrm>
            <a:off x="9565046" y="2428367"/>
            <a:ext cx="2718673" cy="3372866"/>
          </a:xfrm>
          <a:prstGeom prst="rect">
            <a:avLst/>
          </a:prstGeom>
          <a:noFill/>
          <a:ln/>
        </p:spPr>
        <p:txBody>
          <a:bodyPr wrap="square" rtlCol="0" anchor="t"/>
          <a:lstStyle/>
          <a:p>
            <a:pPr marL="0" indent="0" algn="just">
              <a:lnSpc>
                <a:spcPts val="2799"/>
              </a:lnSpc>
              <a:buNone/>
            </a:pPr>
            <a:r>
              <a:rPr lang="en-GB" sz="1800" kern="1200" dirty="0">
                <a:solidFill>
                  <a:schemeClr val="bg1"/>
                </a:solidFill>
                <a:effectLst/>
                <a:latin typeface="Times New Roman" panose="02020603050405020304" pitchFamily="18" charset="0"/>
                <a:cs typeface="Times New Roman" panose="02020603050405020304" pitchFamily="18" charset="0"/>
              </a:rPr>
              <a:t>Thus, the need arises for an intelligent chatbot-based PDF reader web application that simplifies PDF usage and enhances user experience</a:t>
            </a:r>
            <a:endParaRPr lang="en-US" sz="1750" dirty="0">
              <a:solidFill>
                <a:schemeClr val="bg1"/>
              </a:solidFill>
              <a:latin typeface="Times New Roman" panose="02020603050405020304" pitchFamily="18" charset="0"/>
              <a:cs typeface="Times New Roman" panose="02020603050405020304" pitchFamily="18" charset="0"/>
            </a:endParaRPr>
          </a:p>
        </p:txBody>
      </p:sp>
      <p:sp>
        <p:nvSpPr>
          <p:cNvPr id="15" name="Shape 3">
            <a:extLst>
              <a:ext uri="{FF2B5EF4-FFF2-40B4-BE49-F238E27FC236}">
                <a16:creationId xmlns:a16="http://schemas.microsoft.com/office/drawing/2014/main" id="{7246AD9B-9C18-5D97-C7A0-7A8FB03C9DC9}"/>
              </a:ext>
            </a:extLst>
          </p:cNvPr>
          <p:cNvSpPr/>
          <p:nvPr/>
        </p:nvSpPr>
        <p:spPr>
          <a:xfrm>
            <a:off x="1207848" y="5282750"/>
            <a:ext cx="3163014" cy="2790706"/>
          </a:xfrm>
          <a:prstGeom prst="roundRect">
            <a:avLst>
              <a:gd name="adj" fmla="val 2389"/>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6" name="Shape 3">
            <a:extLst>
              <a:ext uri="{FF2B5EF4-FFF2-40B4-BE49-F238E27FC236}">
                <a16:creationId xmlns:a16="http://schemas.microsoft.com/office/drawing/2014/main" id="{F20BE73F-4CA7-37F2-BF4A-8E9DE114EBF6}"/>
              </a:ext>
            </a:extLst>
          </p:cNvPr>
          <p:cNvSpPr/>
          <p:nvPr/>
        </p:nvSpPr>
        <p:spPr>
          <a:xfrm>
            <a:off x="5310802" y="5282750"/>
            <a:ext cx="3163014" cy="2790706"/>
          </a:xfrm>
          <a:prstGeom prst="roundRect">
            <a:avLst>
              <a:gd name="adj" fmla="val 2389"/>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7" name="Shape 3">
            <a:extLst>
              <a:ext uri="{FF2B5EF4-FFF2-40B4-BE49-F238E27FC236}">
                <a16:creationId xmlns:a16="http://schemas.microsoft.com/office/drawing/2014/main" id="{434F4674-47EB-ED67-84CF-598C47801D41}"/>
              </a:ext>
            </a:extLst>
          </p:cNvPr>
          <p:cNvSpPr/>
          <p:nvPr/>
        </p:nvSpPr>
        <p:spPr>
          <a:xfrm>
            <a:off x="9340929" y="5282750"/>
            <a:ext cx="3163014" cy="2790706"/>
          </a:xfrm>
          <a:prstGeom prst="roundRect">
            <a:avLst>
              <a:gd name="adj" fmla="val 2389"/>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8" name="Text 5">
            <a:extLst>
              <a:ext uri="{FF2B5EF4-FFF2-40B4-BE49-F238E27FC236}">
                <a16:creationId xmlns:a16="http://schemas.microsoft.com/office/drawing/2014/main" id="{2F789EEB-AE9D-CBD7-2279-23BCAF915A0F}"/>
              </a:ext>
            </a:extLst>
          </p:cNvPr>
          <p:cNvSpPr/>
          <p:nvPr/>
        </p:nvSpPr>
        <p:spPr>
          <a:xfrm>
            <a:off x="1271425" y="5504920"/>
            <a:ext cx="2718673" cy="2346365"/>
          </a:xfrm>
          <a:prstGeom prst="rect">
            <a:avLst/>
          </a:prstGeom>
          <a:noFill/>
          <a:ln/>
        </p:spPr>
        <p:txBody>
          <a:bodyPr wrap="square" rtlCol="0" anchor="t"/>
          <a:lstStyle/>
          <a:p>
            <a:pPr marL="0" indent="0" algn="just">
              <a:lnSpc>
                <a:spcPts val="2799"/>
              </a:lnSpc>
              <a:buNone/>
            </a:pPr>
            <a:r>
              <a:rPr lang="en-GB" sz="1750" dirty="0">
                <a:solidFill>
                  <a:schemeClr val="bg1"/>
                </a:solidFill>
                <a:latin typeface="Times New Roman" panose="02020603050405020304" pitchFamily="18" charset="0"/>
                <a:cs typeface="Times New Roman" panose="02020603050405020304" pitchFamily="18" charset="0"/>
              </a:rPr>
              <a:t>Existing PDF readers do not sufficiently assist users in efficiently locating and extracting specific information.</a:t>
            </a:r>
            <a:endParaRPr lang="en-US" sz="1750" dirty="0">
              <a:solidFill>
                <a:schemeClr val="bg1"/>
              </a:solidFill>
              <a:latin typeface="Times New Roman" panose="02020603050405020304" pitchFamily="18" charset="0"/>
              <a:cs typeface="Times New Roman" panose="02020603050405020304" pitchFamily="18" charset="0"/>
            </a:endParaRPr>
          </a:p>
        </p:txBody>
      </p:sp>
      <p:sp>
        <p:nvSpPr>
          <p:cNvPr id="22" name="Text 5">
            <a:extLst>
              <a:ext uri="{FF2B5EF4-FFF2-40B4-BE49-F238E27FC236}">
                <a16:creationId xmlns:a16="http://schemas.microsoft.com/office/drawing/2014/main" id="{B4EC7F94-C12B-DEA0-27EE-F2FB0F3F5195}"/>
              </a:ext>
            </a:extLst>
          </p:cNvPr>
          <p:cNvSpPr/>
          <p:nvPr/>
        </p:nvSpPr>
        <p:spPr>
          <a:xfrm>
            <a:off x="5473676" y="5504920"/>
            <a:ext cx="2718673" cy="2346365"/>
          </a:xfrm>
          <a:prstGeom prst="rect">
            <a:avLst/>
          </a:prstGeom>
          <a:noFill/>
          <a:ln/>
        </p:spPr>
        <p:txBody>
          <a:bodyPr wrap="square" rtlCol="0" anchor="t"/>
          <a:lstStyle/>
          <a:p>
            <a:pPr marL="0" indent="0" algn="just">
              <a:lnSpc>
                <a:spcPts val="2799"/>
              </a:lnSpc>
              <a:buNone/>
            </a:pPr>
            <a:r>
              <a:rPr lang="en-GB" sz="1750" dirty="0">
                <a:solidFill>
                  <a:schemeClr val="bg1"/>
                </a:solidFill>
                <a:latin typeface="Times New Roman" panose="02020603050405020304" pitchFamily="18" charset="0"/>
                <a:cs typeface="Times New Roman" panose="02020603050405020304" pitchFamily="18" charset="0"/>
              </a:rPr>
              <a:t>This poses a problem for users who require a streamlined and intuitive tool to enhance their PDF interaction experience. </a:t>
            </a:r>
            <a:endParaRPr lang="en-US" sz="1750" dirty="0">
              <a:solidFill>
                <a:schemeClr val="bg1"/>
              </a:solidFill>
              <a:latin typeface="Times New Roman" panose="02020603050405020304" pitchFamily="18" charset="0"/>
              <a:cs typeface="Times New Roman" panose="02020603050405020304" pitchFamily="18" charset="0"/>
            </a:endParaRPr>
          </a:p>
        </p:txBody>
      </p:sp>
      <p:sp>
        <p:nvSpPr>
          <p:cNvPr id="23" name="Text 5">
            <a:extLst>
              <a:ext uri="{FF2B5EF4-FFF2-40B4-BE49-F238E27FC236}">
                <a16:creationId xmlns:a16="http://schemas.microsoft.com/office/drawing/2014/main" id="{54F1DF16-26FF-BB26-75E1-EEF1C2D548FF}"/>
              </a:ext>
            </a:extLst>
          </p:cNvPr>
          <p:cNvSpPr/>
          <p:nvPr/>
        </p:nvSpPr>
        <p:spPr>
          <a:xfrm>
            <a:off x="9475032" y="5508572"/>
            <a:ext cx="2718673" cy="2346365"/>
          </a:xfrm>
          <a:prstGeom prst="rect">
            <a:avLst/>
          </a:prstGeom>
          <a:noFill/>
          <a:ln/>
        </p:spPr>
        <p:txBody>
          <a:bodyPr wrap="square" rtlCol="0" anchor="t"/>
          <a:lstStyle/>
          <a:p>
            <a:pPr marL="0" indent="0" algn="just">
              <a:lnSpc>
                <a:spcPts val="2799"/>
              </a:lnSpc>
              <a:buNone/>
            </a:pPr>
            <a:r>
              <a:rPr lang="en-GB" sz="1750" dirty="0">
                <a:solidFill>
                  <a:schemeClr val="bg1"/>
                </a:solidFill>
                <a:latin typeface="Times New Roman" panose="02020603050405020304" pitchFamily="18" charset="0"/>
                <a:cs typeface="Times New Roman" panose="02020603050405020304" pitchFamily="18" charset="0"/>
              </a:rPr>
              <a:t>Tasks such as content extraction, summarization, and contextual understanding remain arduous within the typical PDF reader interface.</a:t>
            </a:r>
            <a:endParaRPr lang="en-US" sz="175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2348389" y="1709857"/>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Product Overview</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348389" y="2848570"/>
            <a:ext cx="4855726" cy="1724501"/>
          </a:xfrm>
          <a:prstGeom prst="roundRect">
            <a:avLst>
              <a:gd name="adj" fmla="val 3865"/>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6" name="Text 4"/>
          <p:cNvSpPr/>
          <p:nvPr/>
        </p:nvSpPr>
        <p:spPr>
          <a:xfrm>
            <a:off x="2570559" y="3070741"/>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PDF Reader</a:t>
            </a:r>
            <a:endParaRPr lang="en-US" sz="2187" dirty="0">
              <a:latin typeface="Times New Roman" panose="02020603050405020304" pitchFamily="18" charset="0"/>
              <a:cs typeface="Times New Roman" panose="02020603050405020304" pitchFamily="18" charset="0"/>
            </a:endParaRPr>
          </a:p>
        </p:txBody>
      </p:sp>
      <p:sp>
        <p:nvSpPr>
          <p:cNvPr id="7" name="Text 5"/>
          <p:cNvSpPr/>
          <p:nvPr/>
        </p:nvSpPr>
        <p:spPr>
          <a:xfrm>
            <a:off x="2570559" y="3640098"/>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AI-powered PDF reader that can highlight key information, extract tables, and graphs.</a:t>
            </a:r>
            <a:endParaRPr lang="en-US" sz="1750" dirty="0">
              <a:latin typeface="Times New Roman" panose="02020603050405020304" pitchFamily="18" charset="0"/>
              <a:cs typeface="Times New Roman" panose="02020603050405020304" pitchFamily="18" charset="0"/>
            </a:endParaRPr>
          </a:p>
        </p:txBody>
      </p:sp>
      <p:sp>
        <p:nvSpPr>
          <p:cNvPr id="8" name="Shape 6"/>
          <p:cNvSpPr/>
          <p:nvPr/>
        </p:nvSpPr>
        <p:spPr>
          <a:xfrm>
            <a:off x="7426285" y="2848570"/>
            <a:ext cx="4855726" cy="1724501"/>
          </a:xfrm>
          <a:prstGeom prst="roundRect">
            <a:avLst>
              <a:gd name="adj" fmla="val 3865"/>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9" name="Text 7"/>
          <p:cNvSpPr/>
          <p:nvPr/>
        </p:nvSpPr>
        <p:spPr>
          <a:xfrm>
            <a:off x="7648456" y="3070741"/>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Chatbot</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7648456" y="3640098"/>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A chatbot powered by machine learning that provides instant customer support.</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2348389" y="4795242"/>
            <a:ext cx="4855726" cy="1724501"/>
          </a:xfrm>
          <a:prstGeom prst="roundRect">
            <a:avLst>
              <a:gd name="adj" fmla="val 3865"/>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2" name="Text 10"/>
          <p:cNvSpPr/>
          <p:nvPr/>
        </p:nvSpPr>
        <p:spPr>
          <a:xfrm>
            <a:off x="2570559" y="5017413"/>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Integration</a:t>
            </a: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2570559" y="5586770"/>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PDF reader and chatbot integrate seamlessly with business systems for a quick setup.</a:t>
            </a:r>
            <a:endParaRPr lang="en-US" sz="1750" dirty="0">
              <a:latin typeface="Times New Roman" panose="02020603050405020304" pitchFamily="18" charset="0"/>
              <a:cs typeface="Times New Roman" panose="02020603050405020304" pitchFamily="18" charset="0"/>
            </a:endParaRPr>
          </a:p>
        </p:txBody>
      </p:sp>
      <p:sp>
        <p:nvSpPr>
          <p:cNvPr id="14" name="Shape 12"/>
          <p:cNvSpPr/>
          <p:nvPr/>
        </p:nvSpPr>
        <p:spPr>
          <a:xfrm>
            <a:off x="7426285" y="4795242"/>
            <a:ext cx="4855726" cy="1724501"/>
          </a:xfrm>
          <a:prstGeom prst="roundRect">
            <a:avLst>
              <a:gd name="adj" fmla="val 3865"/>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5" name="Text 13"/>
          <p:cNvSpPr/>
          <p:nvPr/>
        </p:nvSpPr>
        <p:spPr>
          <a:xfrm>
            <a:off x="7648456" y="5017413"/>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Security</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7648456" y="5586770"/>
            <a:ext cx="4411385" cy="710803"/>
          </a:xfrm>
          <a:prstGeom prst="rect">
            <a:avLst/>
          </a:prstGeom>
          <a:noFill/>
          <a:ln/>
        </p:spPr>
        <p:txBody>
          <a:bodyPr wrap="square" rtlCol="0" anchor="t"/>
          <a:lstStyle/>
          <a:p>
            <a:pPr marL="0" indent="0">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Offering end-to-end encryption for all data and secure account access.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2348389" y="909995"/>
            <a:ext cx="465582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Benefits for Users</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348389" y="4684157"/>
            <a:ext cx="9933503" cy="27742"/>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6" name="Shape 4"/>
          <p:cNvSpPr/>
          <p:nvPr/>
        </p:nvSpPr>
        <p:spPr>
          <a:xfrm>
            <a:off x="4762321" y="4684157"/>
            <a:ext cx="27742" cy="777597"/>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7" name="Shape 5"/>
          <p:cNvSpPr/>
          <p:nvPr/>
        </p:nvSpPr>
        <p:spPr>
          <a:xfrm>
            <a:off x="4526280" y="4434245"/>
            <a:ext cx="499943" cy="499943"/>
          </a:xfrm>
          <a:prstGeom prst="roundRect">
            <a:avLst>
              <a:gd name="adj" fmla="val 13333"/>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8" name="Text 6"/>
          <p:cNvSpPr/>
          <p:nvPr/>
        </p:nvSpPr>
        <p:spPr>
          <a:xfrm>
            <a:off x="4715232" y="4475917"/>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Times New Roman" panose="02020603050405020304" pitchFamily="18" charset="0"/>
                <a:ea typeface="Lora"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9" name="Text 7"/>
          <p:cNvSpPr/>
          <p:nvPr/>
        </p:nvSpPr>
        <p:spPr>
          <a:xfrm>
            <a:off x="3549372" y="5684044"/>
            <a:ext cx="2453640"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Increase Efficiency</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2570559" y="6253401"/>
            <a:ext cx="4411266" cy="1066205"/>
          </a:xfrm>
          <a:prstGeom prst="rect">
            <a:avLst/>
          </a:prstGeom>
          <a:noFill/>
          <a:ln/>
        </p:spPr>
        <p:txBody>
          <a:bodyPr wrap="square" rtlCol="0" anchor="t"/>
          <a:lstStyle/>
          <a:p>
            <a:pPr marL="0" indent="0" algn="ctr">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AI-powered PDF reader saves time and increases productivity by highlighting only the crucial information.</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7301210" y="3906560"/>
            <a:ext cx="27742" cy="777597"/>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2" name="Shape 10"/>
          <p:cNvSpPr/>
          <p:nvPr/>
        </p:nvSpPr>
        <p:spPr>
          <a:xfrm>
            <a:off x="7065169" y="4434245"/>
            <a:ext cx="499943" cy="499943"/>
          </a:xfrm>
          <a:prstGeom prst="roundRect">
            <a:avLst>
              <a:gd name="adj" fmla="val 13333"/>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3" name="Text 11"/>
          <p:cNvSpPr/>
          <p:nvPr/>
        </p:nvSpPr>
        <p:spPr>
          <a:xfrm>
            <a:off x="7227451" y="4475917"/>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Times New Roman" panose="02020603050405020304" pitchFamily="18" charset="0"/>
                <a:ea typeface="Lora"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4" name="Text 12"/>
          <p:cNvSpPr/>
          <p:nvPr/>
        </p:nvSpPr>
        <p:spPr>
          <a:xfrm>
            <a:off x="6204109" y="2048708"/>
            <a:ext cx="2221944"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Convenience</a:t>
            </a:r>
            <a:endParaRPr lang="en-US" sz="2187" dirty="0">
              <a:latin typeface="Times New Roman" panose="02020603050405020304" pitchFamily="18" charset="0"/>
              <a:cs typeface="Times New Roman" panose="02020603050405020304" pitchFamily="18" charset="0"/>
            </a:endParaRPr>
          </a:p>
        </p:txBody>
      </p:sp>
      <p:sp>
        <p:nvSpPr>
          <p:cNvPr id="15" name="Text 13"/>
          <p:cNvSpPr/>
          <p:nvPr/>
        </p:nvSpPr>
        <p:spPr>
          <a:xfrm>
            <a:off x="5109448" y="2618065"/>
            <a:ext cx="4411266" cy="1066205"/>
          </a:xfrm>
          <a:prstGeom prst="rect">
            <a:avLst/>
          </a:prstGeom>
          <a:noFill/>
          <a:ln/>
        </p:spPr>
        <p:txBody>
          <a:bodyPr wrap="square" rtlCol="0" anchor="t"/>
          <a:lstStyle/>
          <a:p>
            <a:pPr marL="0" indent="0" algn="ctr">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Chatbot feature offers real-time customer service eliminating wait times and improving customer engagement.</a:t>
            </a:r>
            <a:endParaRPr lang="en-US" sz="1750" dirty="0">
              <a:latin typeface="Times New Roman" panose="02020603050405020304" pitchFamily="18" charset="0"/>
              <a:cs typeface="Times New Roman" panose="02020603050405020304" pitchFamily="18" charset="0"/>
            </a:endParaRPr>
          </a:p>
        </p:txBody>
      </p:sp>
      <p:sp>
        <p:nvSpPr>
          <p:cNvPr id="16" name="Shape 14"/>
          <p:cNvSpPr/>
          <p:nvPr/>
        </p:nvSpPr>
        <p:spPr>
          <a:xfrm>
            <a:off x="9840099" y="4684157"/>
            <a:ext cx="27742" cy="777597"/>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7" name="Shape 15"/>
          <p:cNvSpPr/>
          <p:nvPr/>
        </p:nvSpPr>
        <p:spPr>
          <a:xfrm>
            <a:off x="9604058" y="4434245"/>
            <a:ext cx="499943" cy="499943"/>
          </a:xfrm>
          <a:prstGeom prst="roundRect">
            <a:avLst>
              <a:gd name="adj" fmla="val 13333"/>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8" name="Text 16"/>
          <p:cNvSpPr/>
          <p:nvPr/>
        </p:nvSpPr>
        <p:spPr>
          <a:xfrm>
            <a:off x="9762530" y="4475917"/>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Times New Roman" panose="02020603050405020304" pitchFamily="18" charset="0"/>
                <a:ea typeface="Lora"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9" name="Text 17"/>
          <p:cNvSpPr/>
          <p:nvPr/>
        </p:nvSpPr>
        <p:spPr>
          <a:xfrm>
            <a:off x="8387120" y="5684044"/>
            <a:ext cx="2933700" cy="347186"/>
          </a:xfrm>
          <a:prstGeom prst="rect">
            <a:avLst/>
          </a:prstGeom>
          <a:noFill/>
          <a:ln/>
        </p:spPr>
        <p:txBody>
          <a:bodyPr wrap="none" rtlCol="0" anchor="t"/>
          <a:lstStyle/>
          <a:p>
            <a:pPr marL="0" indent="0" algn="ctr">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Improved Accessibility</a:t>
            </a:r>
            <a:endParaRPr lang="en-US" sz="2187" dirty="0">
              <a:latin typeface="Times New Roman" panose="02020603050405020304" pitchFamily="18" charset="0"/>
              <a:cs typeface="Times New Roman" panose="02020603050405020304" pitchFamily="18" charset="0"/>
            </a:endParaRPr>
          </a:p>
        </p:txBody>
      </p:sp>
      <p:sp>
        <p:nvSpPr>
          <p:cNvPr id="20" name="Text 18"/>
          <p:cNvSpPr/>
          <p:nvPr/>
        </p:nvSpPr>
        <p:spPr>
          <a:xfrm>
            <a:off x="7648337" y="6253401"/>
            <a:ext cx="4411385" cy="710803"/>
          </a:xfrm>
          <a:prstGeom prst="rect">
            <a:avLst/>
          </a:prstGeom>
          <a:noFill/>
          <a:ln/>
        </p:spPr>
        <p:txBody>
          <a:bodyPr wrap="square" rtlCol="0" anchor="t"/>
          <a:lstStyle/>
          <a:p>
            <a:pPr marL="0" indent="0" algn="ctr">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Users can access the AI-powered platform on any device with ease, anytime and anywhere.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2348389" y="1456492"/>
            <a:ext cx="6103620" cy="694373"/>
          </a:xfrm>
          <a:prstGeom prst="rect">
            <a:avLst/>
          </a:prstGeom>
          <a:noFill/>
          <a:ln/>
        </p:spPr>
        <p:txBody>
          <a:bodyPr wrap="none" rtlCol="0" anchor="t"/>
          <a:lstStyle/>
          <a:p>
            <a:pPr marL="0" indent="0">
              <a:lnSpc>
                <a:spcPts val="5468"/>
              </a:lnSpc>
              <a:buNone/>
            </a:pPr>
            <a:r>
              <a:rPr lang="en-US" sz="4374">
                <a:solidFill>
                  <a:srgbClr val="6EB9FC"/>
                </a:solidFill>
                <a:latin typeface="Times New Roman" panose="02020603050405020304" pitchFamily="18" charset="0"/>
                <a:ea typeface="Lora" pitchFamily="34" charset="-122"/>
                <a:cs typeface="Times New Roman" panose="02020603050405020304" pitchFamily="18" charset="0"/>
              </a:rPr>
              <a:t>User Experience</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348389" y="2595205"/>
            <a:ext cx="3088958" cy="1909048"/>
          </a:xfrm>
          <a:prstGeom prst="rect">
            <a:avLst/>
          </a:prstGeom>
        </p:spPr>
      </p:pic>
      <p:sp>
        <p:nvSpPr>
          <p:cNvPr id="6" name="Text 3"/>
          <p:cNvSpPr/>
          <p:nvPr/>
        </p:nvSpPr>
        <p:spPr>
          <a:xfrm>
            <a:off x="2348389" y="4781907"/>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PDF Reader</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348389" y="5351264"/>
            <a:ext cx="3088958" cy="1066205"/>
          </a:xfrm>
          <a:prstGeom prst="rect">
            <a:avLst/>
          </a:prstGeom>
          <a:noFill/>
          <a:ln/>
        </p:spPr>
        <p:txBody>
          <a:bodyPr wrap="square" rtlCol="0" anchor="t"/>
          <a:lstStyle/>
          <a:p>
            <a:pPr marL="0" indent="0" algn="l">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Easy-to-use, user-friendly interface with an intuitive layout, to make annotations a breeze.</a:t>
            </a:r>
            <a:endParaRPr lang="en-US" sz="175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770602" y="2595205"/>
            <a:ext cx="3088958" cy="1909048"/>
          </a:xfrm>
          <a:prstGeom prst="rect">
            <a:avLst/>
          </a:prstGeom>
        </p:spPr>
      </p:pic>
      <p:sp>
        <p:nvSpPr>
          <p:cNvPr id="9" name="Text 5"/>
          <p:cNvSpPr/>
          <p:nvPr/>
        </p:nvSpPr>
        <p:spPr>
          <a:xfrm>
            <a:off x="5770602" y="4781907"/>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Chatbot</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5770602" y="5351264"/>
            <a:ext cx="3088958"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Intuitive chatbot with natural language processing allows quick resolution of customer queries and concerns.</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192816" y="2595205"/>
            <a:ext cx="3089077" cy="1909167"/>
          </a:xfrm>
          <a:prstGeom prst="rect">
            <a:avLst/>
          </a:prstGeom>
        </p:spPr>
      </p:pic>
      <p:sp>
        <p:nvSpPr>
          <p:cNvPr id="12" name="Text 7"/>
          <p:cNvSpPr/>
          <p:nvPr/>
        </p:nvSpPr>
        <p:spPr>
          <a:xfrm>
            <a:off x="9192816" y="4782026"/>
            <a:ext cx="2221944" cy="347186"/>
          </a:xfrm>
          <a:prstGeom prst="rect">
            <a:avLst/>
          </a:prstGeom>
          <a:noFill/>
          <a:ln/>
        </p:spPr>
        <p:txBody>
          <a:bodyPr wrap="none" rtlCol="0" anchor="t"/>
          <a:lstStyle/>
          <a:p>
            <a:pPr marL="0" indent="0" algn="l">
              <a:lnSpc>
                <a:spcPts val="2734"/>
              </a:lnSpc>
              <a:buNone/>
            </a:pPr>
            <a:r>
              <a:rPr lang="en-US" sz="2187" dirty="0">
                <a:solidFill>
                  <a:srgbClr val="6EB9FC"/>
                </a:solidFill>
                <a:latin typeface="Times New Roman" panose="02020603050405020304" pitchFamily="18" charset="0"/>
                <a:ea typeface="Lora" pitchFamily="34" charset="-122"/>
                <a:cs typeface="Times New Roman" panose="02020603050405020304" pitchFamily="18" charset="0"/>
              </a:rPr>
              <a:t>Integration</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9192816" y="5351383"/>
            <a:ext cx="3089077"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Times New Roman" panose="02020603050405020304" pitchFamily="18" charset="0"/>
                <a:ea typeface="Source Sans Pro" pitchFamily="34" charset="-122"/>
                <a:cs typeface="Times New Roman" panose="02020603050405020304" pitchFamily="18" charset="0"/>
              </a:rPr>
              <a:t>Seamless integration with existing business systems promoting a more connected and efficient workflow.</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29600"/>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976789" y="589273"/>
            <a:ext cx="558546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IEEE Publication</a:t>
            </a:r>
            <a:endParaRPr lang="en-US" sz="4374" dirty="0">
              <a:latin typeface="Times New Roman" panose="02020603050405020304" pitchFamily="18" charset="0"/>
              <a:cs typeface="Times New Roman" panose="02020603050405020304" pitchFamily="18" charset="0"/>
            </a:endParaRPr>
          </a:p>
        </p:txBody>
      </p:sp>
      <p:sp>
        <p:nvSpPr>
          <p:cNvPr id="7" name="Text 4"/>
          <p:cNvSpPr/>
          <p:nvPr/>
        </p:nvSpPr>
        <p:spPr>
          <a:xfrm>
            <a:off x="2348389" y="5177790"/>
            <a:ext cx="3088958" cy="1421606"/>
          </a:xfrm>
          <a:prstGeom prst="rect">
            <a:avLst/>
          </a:prstGeom>
          <a:noFill/>
          <a:ln/>
        </p:spPr>
        <p:txBody>
          <a:bodyPr wrap="square" rtlCol="0" anchor="t"/>
          <a:lstStyle/>
          <a:p>
            <a:pPr marL="0" indent="0" algn="l">
              <a:lnSpc>
                <a:spcPts val="2799"/>
              </a:lnSpc>
              <a:buNone/>
            </a:pPr>
            <a:endParaRPr lang="en-US" sz="175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0107F72-7265-3F46-AE5C-7372F4AEAC19}"/>
              </a:ext>
            </a:extLst>
          </p:cNvPr>
          <p:cNvPicPr>
            <a:picLocks noChangeAspect="1"/>
          </p:cNvPicPr>
          <p:nvPr/>
        </p:nvPicPr>
        <p:blipFill>
          <a:blip r:embed="rId3"/>
          <a:stretch>
            <a:fillRect/>
          </a:stretch>
        </p:blipFill>
        <p:spPr>
          <a:xfrm>
            <a:off x="1338146" y="1528462"/>
            <a:ext cx="11797138" cy="6456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A221A6B0-C1E4-C00A-7817-537B7FD55C19}"/>
              </a:ext>
            </a:extLst>
          </p:cNvPr>
          <p:cNvSpPr/>
          <p:nvPr/>
        </p:nvSpPr>
        <p:spPr>
          <a:xfrm>
            <a:off x="-104174" y="-115747"/>
            <a:ext cx="14861896" cy="8461094"/>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5" name="Text 2">
            <a:extLst>
              <a:ext uri="{FF2B5EF4-FFF2-40B4-BE49-F238E27FC236}">
                <a16:creationId xmlns:a16="http://schemas.microsoft.com/office/drawing/2014/main" id="{12F74C2C-B9A5-4EFD-9BC0-7617FE23FBB2}"/>
              </a:ext>
            </a:extLst>
          </p:cNvPr>
          <p:cNvSpPr/>
          <p:nvPr/>
        </p:nvSpPr>
        <p:spPr>
          <a:xfrm>
            <a:off x="1596034" y="664940"/>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Abstract</a:t>
            </a:r>
            <a:endParaRPr lang="en-US" sz="4374" dirty="0">
              <a:latin typeface="Times New Roman" panose="02020603050405020304" pitchFamily="18" charset="0"/>
              <a:cs typeface="Times New Roman" panose="02020603050405020304" pitchFamily="18" charset="0"/>
            </a:endParaRPr>
          </a:p>
        </p:txBody>
      </p:sp>
      <p:sp>
        <p:nvSpPr>
          <p:cNvPr id="6" name="Shape 3">
            <a:extLst>
              <a:ext uri="{FF2B5EF4-FFF2-40B4-BE49-F238E27FC236}">
                <a16:creationId xmlns:a16="http://schemas.microsoft.com/office/drawing/2014/main" id="{9FA44221-AE44-8457-4A3B-B1C7CA0180EB}"/>
              </a:ext>
            </a:extLst>
          </p:cNvPr>
          <p:cNvSpPr/>
          <p:nvPr/>
        </p:nvSpPr>
        <p:spPr>
          <a:xfrm>
            <a:off x="1468712" y="2007156"/>
            <a:ext cx="11992645" cy="4837019"/>
          </a:xfrm>
          <a:prstGeom prst="roundRect">
            <a:avLst>
              <a:gd name="adj" fmla="val 3865"/>
            </a:avLst>
          </a:prstGeom>
          <a:solidFill>
            <a:srgbClr val="2F3343"/>
          </a:solidFill>
          <a:ln/>
        </p:spPr>
        <p:txBody>
          <a:bodyPr/>
          <a:lstStyle/>
          <a:p>
            <a:pPr algn="just"/>
            <a:r>
              <a:rPr lang="en-GB" sz="2400" dirty="0">
                <a:solidFill>
                  <a:schemeClr val="bg1">
                    <a:lumMod val="85000"/>
                  </a:schemeClr>
                </a:solidFill>
                <a:latin typeface="Times New Roman" panose="02020603050405020304" pitchFamily="18" charset="0"/>
                <a:ea typeface="Source Sans Pro" panose="020B0503030403020204" pitchFamily="34" charset="0"/>
                <a:cs typeface="Times New Roman" panose="02020603050405020304" pitchFamily="18" charset="0"/>
              </a:rPr>
              <a:t>The rapid growth of digital documents has necessitated efficient tools for document management and reading. This paper introduces a novel PDF reader chatbot application designed to improve the user experience and interaction with PDF documents. The chatbot leverages natural language processing (NLP) and machine learning techniques to enable users to interact with PDF documents through conversational interfaces. Users can ask questions, request summaries, extract specific information, and navigate through PDFs using intuitive and natural language commands. The chatbot employs text extraction and comprehension mechanisms to provide accurate and relevant responses, enhancing document understanding and accessibility. The proposed PDF reader chatbot aims to streamline document retrieval, comprehension, and navigation, ultimately improving productivity and accessibility for users in various domains.</a:t>
            </a:r>
            <a:endParaRPr lang="en-IN" sz="2400" dirty="0">
              <a:solidFill>
                <a:schemeClr val="bg1">
                  <a:lumMod val="8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300516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D6CE6915-57FB-7561-960F-A55530B2181B}"/>
              </a:ext>
            </a:extLst>
          </p:cNvPr>
          <p:cNvSpPr/>
          <p:nvPr/>
        </p:nvSpPr>
        <p:spPr>
          <a:xfrm>
            <a:off x="0" y="0"/>
            <a:ext cx="14630400" cy="8229600"/>
          </a:xfrm>
          <a:prstGeom prst="rect">
            <a:avLst/>
          </a:prstGeom>
          <a:solidFill>
            <a:srgbClr val="252833"/>
          </a:solidFill>
          <a:ln/>
        </p:spPr>
        <p:txBody>
          <a:bodyPr/>
          <a:lstStyle/>
          <a:p>
            <a:endParaRPr lang="en-IN" dirty="0">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D3CFE8EB-2110-FBEF-E7A0-09C39D774EB7}"/>
              </a:ext>
            </a:extLst>
          </p:cNvPr>
          <p:cNvSpPr/>
          <p:nvPr/>
        </p:nvSpPr>
        <p:spPr>
          <a:xfrm>
            <a:off x="1596034" y="1258445"/>
            <a:ext cx="4686300" cy="694373"/>
          </a:xfrm>
          <a:prstGeom prst="rect">
            <a:avLst/>
          </a:prstGeom>
          <a:noFill/>
          <a:ln/>
        </p:spPr>
        <p:txBody>
          <a:bodyPr wrap="none" rtlCol="0" anchor="t"/>
          <a:lstStyle/>
          <a:p>
            <a:pPr marL="0" indent="0">
              <a:lnSpc>
                <a:spcPts val="5468"/>
              </a:lnSpc>
              <a:buNone/>
            </a:pPr>
            <a:endParaRPr lang="en-US" sz="4374" dirty="0">
              <a:latin typeface="Times New Roman" panose="02020603050405020304" pitchFamily="18" charset="0"/>
              <a:cs typeface="Times New Roman" panose="02020603050405020304" pitchFamily="18" charset="0"/>
            </a:endParaRPr>
          </a:p>
        </p:txBody>
      </p:sp>
      <p:sp>
        <p:nvSpPr>
          <p:cNvPr id="9" name="Text 2">
            <a:extLst>
              <a:ext uri="{FF2B5EF4-FFF2-40B4-BE49-F238E27FC236}">
                <a16:creationId xmlns:a16="http://schemas.microsoft.com/office/drawing/2014/main" id="{300EDF31-E421-9604-BEE0-9ECF52EB1AF6}"/>
              </a:ext>
            </a:extLst>
          </p:cNvPr>
          <p:cNvSpPr/>
          <p:nvPr/>
        </p:nvSpPr>
        <p:spPr>
          <a:xfrm>
            <a:off x="545940" y="276538"/>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4" dirty="0">
              <a:latin typeface="Times New Roman" panose="02020603050405020304" pitchFamily="18" charset="0"/>
              <a:cs typeface="Times New Roman" panose="02020603050405020304" pitchFamily="18" charset="0"/>
            </a:endParaRPr>
          </a:p>
        </p:txBody>
      </p:sp>
      <p:sp>
        <p:nvSpPr>
          <p:cNvPr id="11" name="Shape 3">
            <a:extLst>
              <a:ext uri="{FF2B5EF4-FFF2-40B4-BE49-F238E27FC236}">
                <a16:creationId xmlns:a16="http://schemas.microsoft.com/office/drawing/2014/main" id="{13953B13-7508-A3CC-5B35-3B527EC60E39}"/>
              </a:ext>
            </a:extLst>
          </p:cNvPr>
          <p:cNvSpPr/>
          <p:nvPr/>
        </p:nvSpPr>
        <p:spPr>
          <a:xfrm>
            <a:off x="545941" y="1215812"/>
            <a:ext cx="13436278" cy="6774385"/>
          </a:xfrm>
          <a:prstGeom prst="roundRect">
            <a:avLst>
              <a:gd name="adj" fmla="val 3865"/>
            </a:avLst>
          </a:prstGeom>
          <a:solidFill>
            <a:srgbClr val="2F3343"/>
          </a:solidFill>
          <a:ln/>
        </p:spPr>
        <p:txBody>
          <a:bodyPr/>
          <a:lstStyle/>
          <a:p>
            <a:pPr marR="0" algn="just" rtl="0">
              <a:spcBef>
                <a:spcPts val="600"/>
              </a:spcBef>
              <a:spcAft>
                <a:spcPts val="0"/>
              </a:spcAft>
              <a:buClr>
                <a:srgbClr val="19BBD5"/>
              </a:buClr>
              <a:buSzPts val="1400"/>
            </a:pPr>
            <a:r>
              <a:rPr lang="en-GB" b="0" i="1" dirty="0">
                <a:solidFill>
                  <a:schemeClr val="bg1">
                    <a:lumMod val="85000"/>
                  </a:schemeClr>
                </a:solidFill>
                <a:effectLst/>
                <a:latin typeface="Times New Roman" panose="02020603050405020304" pitchFamily="18" charset="0"/>
                <a:cs typeface="Times New Roman" panose="02020603050405020304" pitchFamily="18" charset="0"/>
              </a:rPr>
              <a:t>A new method of information extraction from PDF files by </a:t>
            </a:r>
            <a:r>
              <a:rPr lang="en-GB" b="0" i="0" dirty="0">
                <a:solidFill>
                  <a:schemeClr val="bg1">
                    <a:lumMod val="85000"/>
                  </a:schemeClr>
                </a:solidFill>
                <a:effectLst/>
                <a:latin typeface="Times New Roman" panose="02020603050405020304" pitchFamily="18" charset="0"/>
                <a:cs typeface="Times New Roman" panose="02020603050405020304" pitchFamily="18" charset="0"/>
              </a:rPr>
              <a:t>Fang Yuan, &amp; Bo Lu. (2005). </a:t>
            </a:r>
            <a:endPar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endParaRPr>
          </a:p>
          <a:p>
            <a:pPr marL="342900" indent="-342900" algn="just">
              <a:spcBef>
                <a:spcPts val="600"/>
              </a:spcBef>
              <a:buFont typeface="+mj-lt"/>
              <a:buAutoNum type="arabicPeriod"/>
            </a:pPr>
            <a:r>
              <a:rPr lang="en-US" kern="1200" dirty="0">
                <a:solidFill>
                  <a:schemeClr val="bg1">
                    <a:lumMod val="85000"/>
                  </a:schemeClr>
                </a:solidFill>
                <a:effectLst/>
                <a:latin typeface="Times New Roman" panose="02020603050405020304" pitchFamily="18" charset="0"/>
                <a:cs typeface="Times New Roman" panose="02020603050405020304" pitchFamily="18" charset="0"/>
              </a:rPr>
              <a:t>Dataset:-</a:t>
            </a:r>
          </a:p>
          <a:p>
            <a:pPr marL="800100" lvl="1" indent="-342900" algn="just">
              <a:spcBef>
                <a:spcPts val="600"/>
              </a:spcBef>
              <a:buFont typeface="Arial" panose="020B0604020202020204" pitchFamily="34" charset="0"/>
              <a:buChar char="•"/>
            </a:pPr>
            <a:r>
              <a:rPr lang="en-GB" kern="1200" dirty="0">
                <a:solidFill>
                  <a:schemeClr val="bg1">
                    <a:lumMod val="85000"/>
                  </a:schemeClr>
                </a:solidFill>
                <a:latin typeface="Times New Roman" panose="02020603050405020304" pitchFamily="18" charset="0"/>
                <a:cs typeface="Times New Roman" panose="02020603050405020304" pitchFamily="18" charset="0"/>
              </a:rPr>
              <a:t>T</a:t>
            </a:r>
            <a:r>
              <a:rPr lang="en-GB" b="0" i="0" dirty="0">
                <a:solidFill>
                  <a:schemeClr val="bg1">
                    <a:lumMod val="85000"/>
                  </a:schemeClr>
                </a:solidFill>
                <a:effectLst/>
                <a:latin typeface="Times New Roman" panose="02020603050405020304" pitchFamily="18" charset="0"/>
                <a:cs typeface="Times New Roman" panose="02020603050405020304" pitchFamily="18" charset="0"/>
              </a:rPr>
              <a:t>he training task is supposed to extract information from papers.</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rPr>
              <a:t>Accuracy :- </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author concludes that with the increase of amount of training data, the accuracy of information extraction will 	           increase correspondingly</a:t>
            </a:r>
            <a:endPar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method is effective in extracting information from PDF files.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method provides a foundation for managing and searching a large amount of PDF files</a:t>
            </a:r>
            <a:r>
              <a:rPr lang="en-GB" dirty="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method can be used to extract information from various types of PDF files, including scientific papers, technical reports, and business documents</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Disadvantages:-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file does not mention any specific disadvantages of the new method of information extraction from PDF files.</a:t>
            </a:r>
            <a:endParaRPr lang="en-US" dirty="0">
              <a:solidFill>
                <a:schemeClr val="bg1">
                  <a:lumMod val="85000"/>
                </a:schemeClr>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However, it is worth noting that the accuracy of the method depends on the quality and quantity of the training data </a:t>
            </a:r>
            <a:endParaRPr lang="en-US" b="0" i="0" dirty="0">
              <a:solidFill>
                <a:schemeClr val="bg1">
                  <a:lumMod val="85000"/>
                </a:schemeClr>
              </a:solidFill>
              <a:effectLst/>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Therefore, if the training data is not representative of the target PDF files, the accuracy of the method may be lower.</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Summary:-</a:t>
            </a:r>
          </a:p>
          <a:p>
            <a:pPr marL="800100" lvl="1" indent="-342900" algn="just">
              <a:spcBef>
                <a:spcPts val="600"/>
              </a:spcBef>
              <a:buFont typeface="Arial" panose="020B0604020202020204" pitchFamily="34" charset="0"/>
              <a:buChar char="•"/>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T</a:t>
            </a:r>
            <a:r>
              <a:rPr lang="en-GB" b="0" i="0" dirty="0">
                <a:solidFill>
                  <a:schemeClr val="bg1">
                    <a:lumMod val="85000"/>
                  </a:schemeClr>
                </a:solidFill>
                <a:effectLst/>
                <a:latin typeface="Times New Roman" panose="02020603050405020304" pitchFamily="18" charset="0"/>
                <a:cs typeface="Times New Roman" panose="02020603050405020304" pitchFamily="18" charset="0"/>
              </a:rPr>
              <a:t>he PDF file discusses a new method of information extraction from PDF files based on a tree model and pattern match algorithm. The method is effective in extracting information from various types of PDF files, including scientific papers, technical reports, and business documents. The author concludes that with the increase of amount of training data, the accuracy of information extraction will increase correspondingly.</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8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26B642C6-FE58-E1AA-272D-98433E090C26}"/>
              </a:ext>
            </a:extLst>
          </p:cNvPr>
          <p:cNvSpPr/>
          <p:nvPr/>
        </p:nvSpPr>
        <p:spPr>
          <a:xfrm>
            <a:off x="0" y="0"/>
            <a:ext cx="14630400" cy="8229600"/>
          </a:xfrm>
          <a:prstGeom prst="rect">
            <a:avLst/>
          </a:prstGeom>
          <a:solidFill>
            <a:srgbClr val="252833"/>
          </a:solidFill>
          <a:ln/>
        </p:spPr>
        <p:txBody>
          <a:bodyPr/>
          <a:lstStyle/>
          <a:p>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D375EBC-59CA-2C08-4847-FF5D4D43E81B}"/>
              </a:ext>
            </a:extLst>
          </p:cNvPr>
          <p:cNvGraphicFramePr>
            <a:graphicFrameLocks noGrp="1"/>
          </p:cNvGraphicFramePr>
          <p:nvPr>
            <p:extLst>
              <p:ext uri="{D42A27DB-BD31-4B8C-83A1-F6EECF244321}">
                <p14:modId xmlns:p14="http://schemas.microsoft.com/office/powerpoint/2010/main" val="1107578499"/>
              </p:ext>
            </p:extLst>
          </p:nvPr>
        </p:nvGraphicFramePr>
        <p:xfrm>
          <a:off x="405114" y="1342663"/>
          <a:ext cx="14028517" cy="6655443"/>
        </p:xfrm>
        <a:graphic>
          <a:graphicData uri="http://schemas.openxmlformats.org/drawingml/2006/table">
            <a:tbl>
              <a:tblPr/>
              <a:tblGrid>
                <a:gridCol w="1849652">
                  <a:extLst>
                    <a:ext uri="{9D8B030D-6E8A-4147-A177-3AD203B41FA5}">
                      <a16:colId xmlns:a16="http://schemas.microsoft.com/office/drawing/2014/main" val="1864118933"/>
                    </a:ext>
                  </a:extLst>
                </a:gridCol>
                <a:gridCol w="1503952">
                  <a:extLst>
                    <a:ext uri="{9D8B030D-6E8A-4147-A177-3AD203B41FA5}">
                      <a16:colId xmlns:a16="http://schemas.microsoft.com/office/drawing/2014/main" val="3219428929"/>
                    </a:ext>
                  </a:extLst>
                </a:gridCol>
                <a:gridCol w="2915991">
                  <a:extLst>
                    <a:ext uri="{9D8B030D-6E8A-4147-A177-3AD203B41FA5}">
                      <a16:colId xmlns:a16="http://schemas.microsoft.com/office/drawing/2014/main" val="2793102362"/>
                    </a:ext>
                  </a:extLst>
                </a:gridCol>
                <a:gridCol w="3094363">
                  <a:extLst>
                    <a:ext uri="{9D8B030D-6E8A-4147-A177-3AD203B41FA5}">
                      <a16:colId xmlns:a16="http://schemas.microsoft.com/office/drawing/2014/main" val="2592833790"/>
                    </a:ext>
                  </a:extLst>
                </a:gridCol>
                <a:gridCol w="1854052">
                  <a:extLst>
                    <a:ext uri="{9D8B030D-6E8A-4147-A177-3AD203B41FA5}">
                      <a16:colId xmlns:a16="http://schemas.microsoft.com/office/drawing/2014/main" val="1018965877"/>
                    </a:ext>
                  </a:extLst>
                </a:gridCol>
                <a:gridCol w="2810507">
                  <a:extLst>
                    <a:ext uri="{9D8B030D-6E8A-4147-A177-3AD203B41FA5}">
                      <a16:colId xmlns:a16="http://schemas.microsoft.com/office/drawing/2014/main" val="676275643"/>
                    </a:ext>
                  </a:extLst>
                </a:gridCol>
              </a:tblGrid>
              <a:tr h="972268">
                <a:tc>
                  <a:txBody>
                    <a:bodyPr/>
                    <a:lstStyle/>
                    <a:p>
                      <a:pPr marL="0" marR="0" indent="0" algn="l" rtl="0" fontAlgn="ctr">
                        <a:spcBef>
                          <a:spcPts val="0"/>
                        </a:spcBef>
                        <a:spcAft>
                          <a:spcPts val="0"/>
                        </a:spcAft>
                      </a:pPr>
                      <a:r>
                        <a:rPr lang="en-US" sz="1600" b="0" i="0" u="none" strike="noStrike" dirty="0">
                          <a:solidFill>
                            <a:schemeClr val="bg1">
                              <a:lumMod val="85000"/>
                            </a:schemeClr>
                          </a:solidFill>
                          <a:effectLst/>
                          <a:latin typeface="Times New Roman" panose="02020603050405020304" pitchFamily="18" charset="0"/>
                          <a:ea typeface="Muli"/>
                          <a:cs typeface="Times New Roman" panose="02020603050405020304" pitchFamily="18" charset="0"/>
                        </a:rPr>
                        <a:t>Topic &amp; Author</a:t>
                      </a:r>
                      <a:endParaRPr lang="en-US" sz="16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fontAlgn="ctr">
                        <a:spcBef>
                          <a:spcPts val="0"/>
                        </a:spcBef>
                        <a:spcAft>
                          <a:spcPts val="0"/>
                        </a:spcAft>
                      </a:pPr>
                      <a:r>
                        <a:rPr lang="en-US" sz="1600" b="0" i="0" u="none" strike="noStrike">
                          <a:solidFill>
                            <a:schemeClr val="bg1">
                              <a:lumMod val="85000"/>
                            </a:schemeClr>
                          </a:solidFill>
                          <a:effectLst/>
                          <a:latin typeface="Times New Roman" panose="02020603050405020304" pitchFamily="18" charset="0"/>
                          <a:ea typeface="Muli"/>
                          <a:cs typeface="Times New Roman" panose="02020603050405020304" pitchFamily="18" charset="0"/>
                        </a:rPr>
                        <a:t>Dataset</a:t>
                      </a:r>
                      <a:endParaRPr lang="en-US" sz="16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fontAlgn="ctr">
                        <a:spcBef>
                          <a:spcPts val="0"/>
                        </a:spcBef>
                        <a:spcAft>
                          <a:spcPts val="0"/>
                        </a:spcAft>
                      </a:pPr>
                      <a:r>
                        <a:rPr lang="en-US" sz="1600" b="0" i="0" u="none" strike="noStrike">
                          <a:solidFill>
                            <a:schemeClr val="bg1">
                              <a:lumMod val="85000"/>
                            </a:schemeClr>
                          </a:solidFill>
                          <a:effectLst/>
                          <a:latin typeface="Times New Roman" panose="02020603050405020304" pitchFamily="18" charset="0"/>
                          <a:ea typeface="Muli"/>
                          <a:cs typeface="Times New Roman" panose="02020603050405020304" pitchFamily="18" charset="0"/>
                        </a:rPr>
                        <a:t>Advantages</a:t>
                      </a:r>
                      <a:endParaRPr lang="en-US" sz="16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fontAlgn="ctr">
                        <a:spcBef>
                          <a:spcPts val="0"/>
                        </a:spcBef>
                        <a:spcAft>
                          <a:spcPts val="0"/>
                        </a:spcAft>
                      </a:pPr>
                      <a:r>
                        <a:rPr lang="en-US" sz="1600" b="0" i="0" u="none" strike="noStrike" dirty="0">
                          <a:solidFill>
                            <a:schemeClr val="bg1">
                              <a:lumMod val="85000"/>
                            </a:schemeClr>
                          </a:solidFill>
                          <a:effectLst/>
                          <a:latin typeface="Times New Roman" panose="02020603050405020304" pitchFamily="18" charset="0"/>
                          <a:ea typeface="Muli"/>
                          <a:cs typeface="Times New Roman" panose="02020603050405020304" pitchFamily="18" charset="0"/>
                        </a:rPr>
                        <a:t>Disadvantages</a:t>
                      </a:r>
                      <a:endParaRPr lang="en-US" sz="16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fontAlgn="ctr">
                        <a:spcBef>
                          <a:spcPts val="0"/>
                        </a:spcBef>
                        <a:spcAft>
                          <a:spcPts val="0"/>
                        </a:spcAft>
                      </a:pPr>
                      <a:r>
                        <a:rPr lang="en-US" sz="1600" b="0" i="0" u="none" strike="noStrike">
                          <a:solidFill>
                            <a:schemeClr val="bg1">
                              <a:lumMod val="85000"/>
                            </a:schemeClr>
                          </a:solidFill>
                          <a:effectLst/>
                          <a:latin typeface="Times New Roman" panose="02020603050405020304" pitchFamily="18" charset="0"/>
                          <a:ea typeface="Muli"/>
                          <a:cs typeface="Times New Roman" panose="02020603050405020304" pitchFamily="18" charset="0"/>
                        </a:rPr>
                        <a:t>Accuracy</a:t>
                      </a:r>
                      <a:endParaRPr lang="en-US" sz="16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fontAlgn="ctr">
                        <a:spcBef>
                          <a:spcPts val="0"/>
                        </a:spcBef>
                        <a:spcAft>
                          <a:spcPts val="0"/>
                        </a:spcAft>
                      </a:pPr>
                      <a:r>
                        <a:rPr lang="en-US" sz="1600" b="0" i="0" u="none" strike="noStrike" dirty="0">
                          <a:solidFill>
                            <a:schemeClr val="bg1">
                              <a:lumMod val="85000"/>
                            </a:schemeClr>
                          </a:solidFill>
                          <a:effectLst/>
                          <a:latin typeface="Times New Roman" panose="02020603050405020304" pitchFamily="18" charset="0"/>
                          <a:ea typeface="Muli"/>
                          <a:cs typeface="Times New Roman" panose="02020603050405020304" pitchFamily="18" charset="0"/>
                        </a:rPr>
                        <a:t>Summary</a:t>
                      </a:r>
                      <a:endParaRPr lang="en-US" sz="16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59321445"/>
                  </a:ext>
                </a:extLst>
              </a:tr>
              <a:tr h="5683175">
                <a:tc>
                  <a:txBody>
                    <a:bodyPr/>
                    <a:lstStyle/>
                    <a:p>
                      <a:pPr algn="l" rtl="0" eaLnBrk="1" latinLnBrk="0" hangingPunct="1"/>
                      <a:r>
                        <a:rPr lang="en-GB" sz="1800" b="0" i="1" kern="1200" dirty="0">
                          <a:solidFill>
                            <a:schemeClr val="bg1">
                              <a:lumMod val="85000"/>
                            </a:schemeClr>
                          </a:solidFill>
                          <a:effectLst/>
                          <a:latin typeface="Times New Roman" panose="02020603050405020304" pitchFamily="18" charset="0"/>
                          <a:ea typeface="+mn-ea"/>
                          <a:cs typeface="Times New Roman" panose="02020603050405020304" pitchFamily="18" charset="0"/>
                        </a:rPr>
                        <a:t>A new method of information extraction from PDF files by </a:t>
                      </a: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Fang Yuan, &amp; Bo Lu. (2005). </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algn="l" rtl="0" eaLnBrk="1" latinLnBrk="0" hangingPunct="1"/>
                      <a:r>
                        <a:rPr lang="en-GB" sz="180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a:t>
                      </a: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he training task is supposed to extract information from papers.</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method is effective in extracting information from PDF files.</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method provides a foundation for managing and searching a large amount of PDF files</a:t>
                      </a:r>
                      <a:r>
                        <a:rPr lang="en-GB" sz="180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a:t>
                      </a:r>
                      <a:endParaRPr lang="en-IN" sz="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method can be used to extract information from various types of PDF files, including scientific papers, technical reports, and business documents.</a:t>
                      </a:r>
                      <a:endParaRPr lang="en-IN" sz="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PDF file does not mention any specific disadvantages of the new method of information extraction from PDF files.</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However, it is worth noting that the accuracy of the method depends on the quality and quantity of the training data </a:t>
                      </a:r>
                      <a:endParaRPr lang="en-IN" sz="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Therefore, if the training data is not representative of the target PDF files, the accuracy of the method may be lower.</a:t>
                      </a:r>
                      <a:endParaRPr lang="en-IN" sz="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author concludes that with the increase of amount of training data, the accuracy of information extraction will           increase correspondingly</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marL="0" marR="0" indent="0" algn="l" rtl="0" fontAlgn="ctr">
                        <a:spcBef>
                          <a:spcPts val="0"/>
                        </a:spcBef>
                        <a:spcAft>
                          <a:spcPts val="0"/>
                        </a:spcAft>
                      </a:pPr>
                      <a:endParaRPr lang="en-US" sz="18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algn="l" rtl="0" eaLnBrk="1" latinLnBrk="0" hangingPunct="1"/>
                      <a:r>
                        <a:rPr lang="en-US"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a:t>
                      </a: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he PDF file discusses a new method of information extraction from PDF files based on a tree model and pattern match algorithm. The method is effective in extracting information from various types of PDF files, including scientific papers, technical reports, and business documents. The author concludes that with the increase of amount of training data, the accuracy of information extraction will increase correspondingly.</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T="68580" marB="68580"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extLst>
                  <a:ext uri="{0D108BD9-81ED-4DB2-BD59-A6C34878D82A}">
                    <a16:rowId xmlns:a16="http://schemas.microsoft.com/office/drawing/2014/main" val="1930826937"/>
                  </a:ext>
                </a:extLst>
              </a:tr>
            </a:tbl>
          </a:graphicData>
        </a:graphic>
      </p:graphicFrame>
      <p:sp>
        <p:nvSpPr>
          <p:cNvPr id="5" name="Text 2">
            <a:extLst>
              <a:ext uri="{FF2B5EF4-FFF2-40B4-BE49-F238E27FC236}">
                <a16:creationId xmlns:a16="http://schemas.microsoft.com/office/drawing/2014/main" id="{F7563E62-CF7D-0E11-E7E1-8FFDEE427054}"/>
              </a:ext>
            </a:extLst>
          </p:cNvPr>
          <p:cNvSpPr/>
          <p:nvPr/>
        </p:nvSpPr>
        <p:spPr>
          <a:xfrm>
            <a:off x="696411" y="390397"/>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98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3C11F-EB32-23C9-AD0E-CDBD16B4E863}"/>
              </a:ext>
            </a:extLst>
          </p:cNvPr>
          <p:cNvPicPr>
            <a:picLocks noChangeAspect="1"/>
          </p:cNvPicPr>
          <p:nvPr/>
        </p:nvPicPr>
        <p:blipFill>
          <a:blip r:embed="rId2"/>
          <a:stretch>
            <a:fillRect/>
          </a:stretch>
        </p:blipFill>
        <p:spPr>
          <a:xfrm>
            <a:off x="0" y="0"/>
            <a:ext cx="14630400" cy="8229600"/>
          </a:xfrm>
          <a:prstGeom prst="rect">
            <a:avLst/>
          </a:prstGeom>
        </p:spPr>
      </p:pic>
      <p:sp>
        <p:nvSpPr>
          <p:cNvPr id="7" name="Text 2">
            <a:extLst>
              <a:ext uri="{FF2B5EF4-FFF2-40B4-BE49-F238E27FC236}">
                <a16:creationId xmlns:a16="http://schemas.microsoft.com/office/drawing/2014/main" id="{5B71DB3E-0B4B-956E-FA64-8431C667C638}"/>
              </a:ext>
            </a:extLst>
          </p:cNvPr>
          <p:cNvSpPr/>
          <p:nvPr/>
        </p:nvSpPr>
        <p:spPr>
          <a:xfrm>
            <a:off x="462987" y="282036"/>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4" dirty="0">
              <a:latin typeface="Times New Roman" panose="02020603050405020304" pitchFamily="18" charset="0"/>
              <a:cs typeface="Times New Roman" panose="02020603050405020304" pitchFamily="18" charset="0"/>
            </a:endParaRPr>
          </a:p>
        </p:txBody>
      </p:sp>
      <p:sp>
        <p:nvSpPr>
          <p:cNvPr id="9" name="Shape 3">
            <a:extLst>
              <a:ext uri="{FF2B5EF4-FFF2-40B4-BE49-F238E27FC236}">
                <a16:creationId xmlns:a16="http://schemas.microsoft.com/office/drawing/2014/main" id="{1CAC13C7-E3E6-D4ED-097D-C1594F2AA8BB}"/>
              </a:ext>
            </a:extLst>
          </p:cNvPr>
          <p:cNvSpPr/>
          <p:nvPr/>
        </p:nvSpPr>
        <p:spPr>
          <a:xfrm>
            <a:off x="462987" y="1173179"/>
            <a:ext cx="13843322" cy="6929099"/>
          </a:xfrm>
          <a:prstGeom prst="roundRect">
            <a:avLst>
              <a:gd name="adj" fmla="val 3865"/>
            </a:avLst>
          </a:prstGeom>
          <a:solidFill>
            <a:srgbClr val="2F3343"/>
          </a:solidFill>
          <a:ln/>
        </p:spPr>
        <p:txBody>
          <a:bodyPr/>
          <a:lstStyle/>
          <a:p>
            <a:pPr marR="0" algn="just" rtl="0">
              <a:spcBef>
                <a:spcPts val="600"/>
              </a:spcBef>
              <a:spcAft>
                <a:spcPts val="0"/>
              </a:spcAft>
              <a:buClr>
                <a:srgbClr val="19BBD5"/>
              </a:buClr>
              <a:buSzPts val="1400"/>
            </a:pPr>
            <a:r>
              <a:rPr lang="en-GB" b="0" i="1" dirty="0">
                <a:solidFill>
                  <a:schemeClr val="bg1">
                    <a:lumMod val="85000"/>
                  </a:schemeClr>
                </a:solidFill>
                <a:effectLst/>
                <a:latin typeface="Times New Roman" panose="02020603050405020304" pitchFamily="18" charset="0"/>
                <a:cs typeface="Times New Roman" panose="02020603050405020304" pitchFamily="18" charset="0"/>
              </a:rPr>
              <a:t>Chatbot: An automated conversation system on Artificial Intelligence and Natural Language Processing by Mondal, A., Dey, M., Das, D., Nagpal, S., &amp; Garda, K .</a:t>
            </a:r>
            <a:endParaRPr lang="en-US" b="0" i="1" dirty="0">
              <a:solidFill>
                <a:schemeClr val="bg1">
                  <a:lumMod val="85000"/>
                </a:schemeClr>
              </a:solidFill>
              <a:effectLst/>
              <a:latin typeface="Times New Roman" panose="02020603050405020304" pitchFamily="18" charset="0"/>
              <a:ea typeface="Muli"/>
              <a:cs typeface="Times New Roman" panose="02020603050405020304" pitchFamily="18" charset="0"/>
            </a:endParaRPr>
          </a:p>
          <a:p>
            <a:pPr marL="342900" indent="-342900" algn="just">
              <a:spcBef>
                <a:spcPts val="600"/>
              </a:spcBef>
              <a:buFont typeface="+mj-lt"/>
              <a:buAutoNum type="arabicPeriod"/>
            </a:pPr>
            <a:r>
              <a:rPr lang="en-US" kern="1200" dirty="0">
                <a:solidFill>
                  <a:schemeClr val="bg1">
                    <a:lumMod val="85000"/>
                  </a:schemeClr>
                </a:solidFill>
                <a:effectLst/>
                <a:latin typeface="Times New Roman" panose="02020603050405020304" pitchFamily="18" charset="0"/>
                <a:cs typeface="Times New Roman" panose="02020603050405020304" pitchFamily="18" charset="0"/>
              </a:rPr>
              <a:t>Dataset:-</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authors collected around 1500 questions and their corresponding answers from an  organization in unstructured form . </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rPr>
              <a:t>Accuracy :- </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file does not provide a specific accuracy score for the proposed chatbot system.</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However, the authors do mention that they used weighted and macro-based random forest approaches with K-fold cross-validation to validate the system .</a:t>
            </a:r>
            <a:endPar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Chatbots can  help reduce the workload of teachers by answering frequently asked questions and providing personalized feedback </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Additionally, chatbots can be available 24/7, which can be especially helpful for students who need assistance </a:t>
            </a: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Disadvantages:-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One disadvantage is that chatbots may not be able to handle complex or nuanced questions that require human judgment or expertise . </a:t>
            </a:r>
          </a:p>
          <a:p>
            <a:pPr marL="800100" lvl="1" indent="-342900" algn="just">
              <a:spcBef>
                <a:spcPts val="600"/>
              </a:spcBef>
              <a:buFont typeface="Arial" panose="020B0604020202020204" pitchFamily="34" charset="0"/>
              <a:buChar char="•"/>
            </a:pPr>
            <a:r>
              <a:rPr lang="en-GB" dirty="0">
                <a:solidFill>
                  <a:schemeClr val="bg1">
                    <a:lumMod val="85000"/>
                  </a:schemeClr>
                </a:solidFill>
                <a:latin typeface="Times New Roman" panose="02020603050405020304" pitchFamily="18" charset="0"/>
                <a:cs typeface="Times New Roman" panose="02020603050405020304" pitchFamily="18" charset="0"/>
              </a:rPr>
              <a:t>C</a:t>
            </a:r>
            <a:r>
              <a:rPr lang="en-GB" b="0" i="0" dirty="0">
                <a:solidFill>
                  <a:schemeClr val="bg1">
                    <a:lumMod val="85000"/>
                  </a:schemeClr>
                </a:solidFill>
                <a:effectLst/>
                <a:latin typeface="Times New Roman" panose="02020603050405020304" pitchFamily="18" charset="0"/>
                <a:cs typeface="Times New Roman" panose="02020603050405020304" pitchFamily="18" charset="0"/>
              </a:rPr>
              <a:t>hatbots may not be able to understand the context of a question or conversation, which can lead to inaccurate or irrelevant responses.</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Summary:-</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file discusses the use of chatbots in the educational domain. Chatbots can provide quick and easy access to information for students and teachers, and can be available 24/7. They can also help reduce the workload of teachers and collect data on student performance and engagement. However, chatbots may not be able to handle complex or nuanced questions, understand the context of a conversation, or provide emotional support to students.</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3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92315A-387E-FBB3-DDF6-605D65B662D4}"/>
              </a:ext>
            </a:extLst>
          </p:cNvPr>
          <p:cNvPicPr>
            <a:picLocks noChangeAspect="1"/>
          </p:cNvPicPr>
          <p:nvPr/>
        </p:nvPicPr>
        <p:blipFill>
          <a:blip r:embed="rId2"/>
          <a:stretch>
            <a:fillRect/>
          </a:stretch>
        </p:blipFill>
        <p:spPr>
          <a:xfrm>
            <a:off x="0" y="0"/>
            <a:ext cx="14630400" cy="8229600"/>
          </a:xfrm>
          <a:prstGeom prst="rect">
            <a:avLst/>
          </a:prstGeom>
        </p:spPr>
      </p:pic>
      <p:graphicFrame>
        <p:nvGraphicFramePr>
          <p:cNvPr id="4" name="Table 3">
            <a:extLst>
              <a:ext uri="{FF2B5EF4-FFF2-40B4-BE49-F238E27FC236}">
                <a16:creationId xmlns:a16="http://schemas.microsoft.com/office/drawing/2014/main" id="{084BEFCE-BE2C-7078-32E7-ED61BDAB11B7}"/>
              </a:ext>
            </a:extLst>
          </p:cNvPr>
          <p:cNvGraphicFramePr>
            <a:graphicFrameLocks noGrp="1"/>
          </p:cNvGraphicFramePr>
          <p:nvPr>
            <p:extLst>
              <p:ext uri="{D42A27DB-BD31-4B8C-83A1-F6EECF244321}">
                <p14:modId xmlns:p14="http://schemas.microsoft.com/office/powerpoint/2010/main" val="2758466573"/>
              </p:ext>
            </p:extLst>
          </p:nvPr>
        </p:nvGraphicFramePr>
        <p:xfrm>
          <a:off x="462987" y="1250066"/>
          <a:ext cx="13611827" cy="6574420"/>
        </p:xfrm>
        <a:graphic>
          <a:graphicData uri="http://schemas.openxmlformats.org/drawingml/2006/table">
            <a:tbl>
              <a:tblPr/>
              <a:tblGrid>
                <a:gridCol w="1794797">
                  <a:extLst>
                    <a:ext uri="{9D8B030D-6E8A-4147-A177-3AD203B41FA5}">
                      <a16:colId xmlns:a16="http://schemas.microsoft.com/office/drawing/2014/main" val="4124678616"/>
                    </a:ext>
                  </a:extLst>
                </a:gridCol>
                <a:gridCol w="1700758">
                  <a:extLst>
                    <a:ext uri="{9D8B030D-6E8A-4147-A177-3AD203B41FA5}">
                      <a16:colId xmlns:a16="http://schemas.microsoft.com/office/drawing/2014/main" val="57222154"/>
                    </a:ext>
                  </a:extLst>
                </a:gridCol>
                <a:gridCol w="2586814">
                  <a:extLst>
                    <a:ext uri="{9D8B030D-6E8A-4147-A177-3AD203B41FA5}">
                      <a16:colId xmlns:a16="http://schemas.microsoft.com/office/drawing/2014/main" val="2783873054"/>
                    </a:ext>
                  </a:extLst>
                </a:gridCol>
                <a:gridCol w="2772264">
                  <a:extLst>
                    <a:ext uri="{9D8B030D-6E8A-4147-A177-3AD203B41FA5}">
                      <a16:colId xmlns:a16="http://schemas.microsoft.com/office/drawing/2014/main" val="3107434733"/>
                    </a:ext>
                  </a:extLst>
                </a:gridCol>
                <a:gridCol w="2034317">
                  <a:extLst>
                    <a:ext uri="{9D8B030D-6E8A-4147-A177-3AD203B41FA5}">
                      <a16:colId xmlns:a16="http://schemas.microsoft.com/office/drawing/2014/main" val="3230579817"/>
                    </a:ext>
                  </a:extLst>
                </a:gridCol>
                <a:gridCol w="2722877">
                  <a:extLst>
                    <a:ext uri="{9D8B030D-6E8A-4147-A177-3AD203B41FA5}">
                      <a16:colId xmlns:a16="http://schemas.microsoft.com/office/drawing/2014/main" val="2663907423"/>
                    </a:ext>
                  </a:extLst>
                </a:gridCol>
              </a:tblGrid>
              <a:tr h="960403">
                <a:tc>
                  <a:txBody>
                    <a:bodyPr/>
                    <a:lstStyle/>
                    <a:p>
                      <a:pPr marL="0" marR="0" indent="0" algn="l" rtl="0" eaLnBrk="1" fontAlgn="ctr" latinLnBrk="0" hangingPunct="1">
                        <a:spcBef>
                          <a:spcPts val="0"/>
                        </a:spcBef>
                        <a:spcAft>
                          <a:spcPts val="0"/>
                        </a:spcAft>
                      </a:pPr>
                      <a:r>
                        <a:rPr lang="en-US" sz="1800" b="0" i="0" u="none" strike="noStrike" kern="1200">
                          <a:solidFill>
                            <a:schemeClr val="bg1">
                              <a:lumMod val="85000"/>
                            </a:schemeClr>
                          </a:solidFill>
                          <a:effectLst/>
                          <a:latin typeface="Times New Roman" panose="02020603050405020304" pitchFamily="18" charset="0"/>
                          <a:ea typeface="Muli"/>
                          <a:cs typeface="Times New Roman" panose="02020603050405020304" pitchFamily="18" charset="0"/>
                        </a:rPr>
                        <a:t>Topic &amp; Author</a:t>
                      </a:r>
                      <a:endParaRPr lang="en-US" sz="18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a:solidFill>
                            <a:schemeClr val="bg1">
                              <a:lumMod val="85000"/>
                            </a:schemeClr>
                          </a:solidFill>
                          <a:effectLst/>
                          <a:latin typeface="Times New Roman" panose="02020603050405020304" pitchFamily="18" charset="0"/>
                          <a:ea typeface="Muli"/>
                          <a:cs typeface="Times New Roman" panose="02020603050405020304" pitchFamily="18" charset="0"/>
                        </a:rPr>
                        <a:t>Dataset</a:t>
                      </a:r>
                      <a:endParaRPr lang="en-US" sz="18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a:solidFill>
                            <a:schemeClr val="bg1">
                              <a:lumMod val="85000"/>
                            </a:schemeClr>
                          </a:solidFill>
                          <a:effectLst/>
                          <a:latin typeface="Times New Roman" panose="02020603050405020304" pitchFamily="18" charset="0"/>
                          <a:ea typeface="Muli"/>
                          <a:cs typeface="Times New Roman" panose="02020603050405020304" pitchFamily="18" charset="0"/>
                        </a:rPr>
                        <a:t>Advantages</a:t>
                      </a:r>
                      <a:endParaRPr lang="en-US" sz="18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a:solidFill>
                            <a:schemeClr val="bg1">
                              <a:lumMod val="85000"/>
                            </a:schemeClr>
                          </a:solidFill>
                          <a:effectLst/>
                          <a:latin typeface="Times New Roman" panose="02020603050405020304" pitchFamily="18" charset="0"/>
                          <a:ea typeface="Muli"/>
                          <a:cs typeface="Times New Roman" panose="02020603050405020304" pitchFamily="18" charset="0"/>
                        </a:rPr>
                        <a:t>Disadvantages</a:t>
                      </a:r>
                      <a:endParaRPr lang="en-US" sz="1800" b="0" i="0" u="none" strike="noStrike">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Times New Roman" panose="02020603050405020304" pitchFamily="18" charset="0"/>
                          <a:ea typeface="Muli"/>
                          <a:cs typeface="Times New Roman" panose="02020603050405020304" pitchFamily="18" charset="0"/>
                        </a:rPr>
                        <a:t>Accuracy</a:t>
                      </a:r>
                      <a:endParaRPr lang="en-US" sz="18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Times New Roman" panose="02020603050405020304" pitchFamily="18" charset="0"/>
                          <a:ea typeface="Muli"/>
                          <a:cs typeface="Times New Roman" panose="02020603050405020304" pitchFamily="18" charset="0"/>
                        </a:rPr>
                        <a:t>Summary</a:t>
                      </a:r>
                      <a:endParaRPr lang="en-US" sz="1800" b="0" i="0" u="none" strike="noStrike"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95280054"/>
                  </a:ext>
                </a:extLst>
              </a:tr>
              <a:tr h="5614017">
                <a:tc>
                  <a:txBody>
                    <a:bodyPr/>
                    <a:lstStyle/>
                    <a:p>
                      <a:pPr marR="0" algn="l" rtl="0">
                        <a:spcBef>
                          <a:spcPts val="600"/>
                        </a:spcBef>
                        <a:spcAft>
                          <a:spcPts val="0"/>
                        </a:spcAft>
                        <a:buClr>
                          <a:srgbClr val="19BBD5"/>
                        </a:buClr>
                        <a:buSzPts val="1400"/>
                      </a:pPr>
                      <a:r>
                        <a:rPr lang="en-GB" sz="1800" b="0" i="0">
                          <a:solidFill>
                            <a:schemeClr val="bg1">
                              <a:lumMod val="85000"/>
                            </a:schemeClr>
                          </a:solidFill>
                          <a:effectLst/>
                          <a:latin typeface="Times New Roman" panose="02020603050405020304" pitchFamily="18" charset="0"/>
                          <a:cs typeface="Times New Roman" panose="02020603050405020304" pitchFamily="18" charset="0"/>
                        </a:rPr>
                        <a:t>Chatbot: An automated conversation system on Artificial Intelligence and Natural Language Processing by Mondal, A., Dey, M., Das, D., Nagpal, S., &amp; Garda, K .</a:t>
                      </a:r>
                      <a:endParaRPr lang="en-US" sz="1800" b="0" i="0" dirty="0">
                        <a:solidFill>
                          <a:schemeClr val="bg1">
                            <a:lumMod val="85000"/>
                          </a:schemeClr>
                        </a:solidFill>
                        <a:effectLst/>
                        <a:latin typeface="Times New Roman" panose="02020603050405020304" pitchFamily="18" charset="0"/>
                        <a:ea typeface="Muli"/>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0" lvl="1" indent="0" algn="l">
                        <a:spcBef>
                          <a:spcPts val="600"/>
                        </a:spcBef>
                        <a:buFont typeface="Arial" panose="020B0604020202020204" pitchFamily="34" charset="0"/>
                        <a:buNone/>
                      </a:pPr>
                      <a:r>
                        <a:rPr lang="en-GB" sz="1800" b="0" i="0">
                          <a:solidFill>
                            <a:schemeClr val="bg1">
                              <a:lumMod val="85000"/>
                            </a:schemeClr>
                          </a:solidFill>
                          <a:effectLst/>
                          <a:latin typeface="Times New Roman" panose="02020603050405020304" pitchFamily="18" charset="0"/>
                          <a:cs typeface="Times New Roman" panose="02020603050405020304" pitchFamily="18" charset="0"/>
                        </a:rPr>
                        <a:t>The authors collected around 1500 questions and their corresponding answers from an  organization in unstructured form . </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Chatbots can  help reduce the workload of teachers by answering frequently asked questions and providing personalized feedback </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Additionally, chatbots can be available 24/7, which can be especially helpful for students who need assistance </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rtl="0" eaLnBrk="1" latinLnBrk="0" hangingPunct="1">
                        <a:buFont typeface="Arial" panose="020B0604020202020204" pitchFamily="34" charset="0"/>
                        <a:buChar char="•"/>
                      </a:pP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One disadvantage is that chatbots may not be able to handle complex or nuanced questions that require human judgment or expertise . </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marL="285750" indent="-285750" rtl="0" eaLnBrk="1" latinLnBrk="0" hangingPunct="1">
                        <a:buFont typeface="Arial" panose="020B0604020202020204" pitchFamily="34" charset="0"/>
                        <a:buChar char="•"/>
                      </a:pPr>
                      <a:r>
                        <a:rPr lang="en-GB" sz="180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C</a:t>
                      </a:r>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hatbots may not be able to understand the context of a question or conversation, which can lead to inaccurate or irrelevant responses.</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rtl="0" eaLnBrk="1" latinLnBrk="0" hangingPunct="1"/>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PDF file does not provide a specific accuracy score for the proposed chatbot system.</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p>
                      <a:pPr rtl="0" eaLnBrk="1" latinLnBrk="0" hangingPunct="1"/>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However, the authors do mention that they used weighted and macro-based random forest approaches with K-fold cross-validation to validate the system .</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rtl="0" eaLnBrk="1" latinLnBrk="0" hangingPunct="1"/>
                      <a:r>
                        <a:rPr lang="en-GB" sz="1800" b="0" i="0" kern="1200" dirty="0">
                          <a:solidFill>
                            <a:schemeClr val="bg1">
                              <a:lumMod val="85000"/>
                            </a:schemeClr>
                          </a:solidFill>
                          <a:effectLst/>
                          <a:latin typeface="Times New Roman" panose="02020603050405020304" pitchFamily="18" charset="0"/>
                          <a:ea typeface="+mn-ea"/>
                          <a:cs typeface="Times New Roman" panose="02020603050405020304" pitchFamily="18" charset="0"/>
                        </a:rPr>
                        <a:t>The PDF file discusses the use of chatbots in the educational domain. Chatbots can provide quick and easy access to information for students and teachers, and can be available 24/7. They can also help reduce the workload of teachers and collect data on student performance and engagement. However, chatbots may not be able to handle complex or nuanced questions, understand the context of a conversation, or provide emotional support to students.</a:t>
                      </a:r>
                      <a:endParaRPr lang="en-IN" sz="180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extLst>
                  <a:ext uri="{0D108BD9-81ED-4DB2-BD59-A6C34878D82A}">
                    <a16:rowId xmlns:a16="http://schemas.microsoft.com/office/drawing/2014/main" val="4232721317"/>
                  </a:ext>
                </a:extLst>
              </a:tr>
            </a:tbl>
          </a:graphicData>
        </a:graphic>
      </p:graphicFrame>
      <p:sp>
        <p:nvSpPr>
          <p:cNvPr id="5" name="Text 2">
            <a:extLst>
              <a:ext uri="{FF2B5EF4-FFF2-40B4-BE49-F238E27FC236}">
                <a16:creationId xmlns:a16="http://schemas.microsoft.com/office/drawing/2014/main" id="{8F6B5ECA-699A-0C24-08D6-3485200D7312}"/>
              </a:ext>
            </a:extLst>
          </p:cNvPr>
          <p:cNvSpPr/>
          <p:nvPr/>
        </p:nvSpPr>
        <p:spPr>
          <a:xfrm>
            <a:off x="462987" y="277847"/>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30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61FBC449-64C4-A249-FBB0-9EB7FE2ED565}"/>
              </a:ext>
            </a:extLst>
          </p:cNvPr>
          <p:cNvSpPr/>
          <p:nvPr/>
        </p:nvSpPr>
        <p:spPr>
          <a:xfrm>
            <a:off x="0" y="0"/>
            <a:ext cx="14630400" cy="8229600"/>
          </a:xfrm>
          <a:prstGeom prst="rect">
            <a:avLst/>
          </a:prstGeom>
          <a:solidFill>
            <a:srgbClr val="252833"/>
          </a:solidFill>
          <a:ln/>
        </p:spPr>
        <p:txBody>
          <a:bodyPr/>
          <a:lstStyle/>
          <a:p>
            <a:endParaRPr lang="en-IN" dirty="0">
              <a:latin typeface="Times New Roman" panose="02020603050405020304" pitchFamily="18" charset="0"/>
              <a:cs typeface="Times New Roman" panose="02020603050405020304" pitchFamily="18" charset="0"/>
            </a:endParaRPr>
          </a:p>
        </p:txBody>
      </p:sp>
      <p:sp>
        <p:nvSpPr>
          <p:cNvPr id="3" name="Shape 3">
            <a:extLst>
              <a:ext uri="{FF2B5EF4-FFF2-40B4-BE49-F238E27FC236}">
                <a16:creationId xmlns:a16="http://schemas.microsoft.com/office/drawing/2014/main" id="{4E46B618-A6F0-37F7-D638-5EE1EEF95F90}"/>
              </a:ext>
            </a:extLst>
          </p:cNvPr>
          <p:cNvSpPr/>
          <p:nvPr/>
        </p:nvSpPr>
        <p:spPr>
          <a:xfrm>
            <a:off x="464917" y="1168990"/>
            <a:ext cx="13841392" cy="6968013"/>
          </a:xfrm>
          <a:prstGeom prst="roundRect">
            <a:avLst>
              <a:gd name="adj" fmla="val 3865"/>
            </a:avLst>
          </a:prstGeom>
          <a:solidFill>
            <a:srgbClr val="2F3343"/>
          </a:solidFill>
          <a:ln/>
        </p:spPr>
        <p:txBody>
          <a:bodyPr/>
          <a:lstStyle/>
          <a:p>
            <a:pPr marR="0" algn="just" rtl="0">
              <a:spcBef>
                <a:spcPts val="600"/>
              </a:spcBef>
              <a:spcAft>
                <a:spcPts val="0"/>
              </a:spcAft>
              <a:buClr>
                <a:srgbClr val="19BBD5"/>
              </a:buClr>
              <a:buSzPts val="1400"/>
            </a:pPr>
            <a:r>
              <a:rPr lang="en-GB" b="0" i="1" dirty="0">
                <a:solidFill>
                  <a:schemeClr val="bg1">
                    <a:lumMod val="85000"/>
                  </a:schemeClr>
                </a:solidFill>
                <a:effectLst/>
                <a:latin typeface="Times New Roman" panose="02020603050405020304" pitchFamily="18" charset="0"/>
                <a:cs typeface="Times New Roman" panose="02020603050405020304" pitchFamily="18" charset="0"/>
              </a:rPr>
              <a:t>Leveraging GPT-4 for PDF Data Extraction: A Comprehensive Guide by Manish Sharma.</a:t>
            </a:r>
            <a:endParaRPr lang="en-IN" b="0" i="1"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indent="-342900" algn="just">
              <a:spcBef>
                <a:spcPts val="600"/>
              </a:spcBef>
              <a:buFont typeface="+mj-lt"/>
              <a:buAutoNum type="arabicPeriod"/>
            </a:pPr>
            <a:r>
              <a:rPr lang="en-US" kern="1200" dirty="0">
                <a:solidFill>
                  <a:schemeClr val="bg1">
                    <a:lumMod val="85000"/>
                  </a:schemeClr>
                </a:solidFill>
                <a:effectLst/>
                <a:latin typeface="Times New Roman" panose="02020603050405020304" pitchFamily="18" charset="0"/>
                <a:cs typeface="Times New Roman" panose="02020603050405020304" pitchFamily="18" charset="0"/>
              </a:rPr>
              <a:t>Dataset:- NA</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rPr>
              <a:t>Accuracy :- </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Research Paper mentions that one major issue with ML models for PDF extraction is that they can extract information without knowing whether the extraction is actually accurate and correct .</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Research Paper does not provide specific accuracy metrics for PDF extraction using Chatbot.</a:t>
            </a:r>
            <a:endParaRPr lang="en-US" b="0" i="0" kern="1200" dirty="0">
              <a:solidFill>
                <a:schemeClr val="bg1">
                  <a:lumMod val="85000"/>
                </a:schemeClr>
              </a:solidFill>
              <a:effectLst/>
              <a:latin typeface="Times New Roman" panose="02020603050405020304" pitchFamily="18" charset="0"/>
              <a:ea typeface="Muli"/>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mentions several advantages of using GPT-4 for PDF data extraction. One advantage is that GPT-4 is a powerful language model that can incorporate a large amount of context, which can lead to more accurate results</a:t>
            </a:r>
            <a:endParaRPr lang="en-US" dirty="0">
              <a:solidFill>
                <a:schemeClr val="bg1">
                  <a:lumMod val="85000"/>
                </a:schemeClr>
              </a:solidFill>
              <a:latin typeface="Times New Roman" panose="02020603050405020304" pitchFamily="18" charset="0"/>
              <a:cs typeface="Times New Roman" panose="02020603050405020304" pitchFamily="18" charset="0"/>
            </a:endParaRP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Additionally, the ChatGPT API, which seamlessly integrates with any programming language, can be used to further improve downstream tasks</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Disadvantages:-</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does not mention any specific disadvantages of using GPT-4 for PDF data extraction. However, it does mention some limitations of current PDF data extraction methods, such as template-based techniques and machine learning techniques</a:t>
            </a:r>
            <a:r>
              <a:rPr lang="en-US" dirty="0">
                <a:solidFill>
                  <a:schemeClr val="bg1">
                    <a:lumMod val="85000"/>
                  </a:schemeClr>
                </a:solidFill>
                <a:latin typeface="Times New Roman" panose="02020603050405020304" pitchFamily="18" charset="0"/>
                <a:cs typeface="Times New Roman" panose="02020603050405020304" pitchFamily="18" charset="0"/>
              </a:rPr>
              <a:t>.</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For example, template-based techniques can only be used on structured documents with a constant structure, while machine learning techniques may not always be accurate and can extract information without knowing whether the extraction is actually correct 3</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a:p>
            <a:pPr marL="342900" marR="0" indent="-342900" algn="just" rtl="0">
              <a:spcBef>
                <a:spcPts val="600"/>
              </a:spcBef>
              <a:spcAft>
                <a:spcPts val="0"/>
              </a:spcAft>
              <a:buFont typeface="+mj-lt"/>
              <a:buAutoNum type="arabicPeriod"/>
            </a:pPr>
            <a:r>
              <a:rPr lang="en-US" b="0" i="0" dirty="0">
                <a:solidFill>
                  <a:schemeClr val="bg1">
                    <a:lumMod val="85000"/>
                  </a:schemeClr>
                </a:solidFill>
                <a:effectLst/>
                <a:latin typeface="Times New Roman" panose="02020603050405020304" pitchFamily="18" charset="0"/>
                <a:ea typeface="Muli"/>
                <a:cs typeface="Times New Roman" panose="02020603050405020304" pitchFamily="18" charset="0"/>
              </a:rPr>
              <a:t>Summary:-</a:t>
            </a:r>
          </a:p>
          <a:p>
            <a:pPr marL="800100" lvl="1" indent="-342900" algn="just">
              <a:spcBef>
                <a:spcPts val="600"/>
              </a:spcBef>
              <a:buFont typeface="Arial" panose="020B0604020202020204" pitchFamily="34" charset="0"/>
              <a:buChar char="•"/>
            </a:pPr>
            <a:r>
              <a:rPr lang="en-GB" b="0" i="0" dirty="0">
                <a:solidFill>
                  <a:schemeClr val="bg1">
                    <a:lumMod val="85000"/>
                  </a:schemeClr>
                </a:solidFill>
                <a:effectLst/>
                <a:latin typeface="Times New Roman" panose="02020603050405020304" pitchFamily="18" charset="0"/>
                <a:cs typeface="Times New Roman" panose="02020603050405020304" pitchFamily="18" charset="0"/>
              </a:rPr>
              <a:t>The PDF is a comprehensive guide on leveraging GPT-4 for PDF data extraction. It discusses the current methods of PDF data extraction, their limitations, and how GPT-4 can be used to perform question-answering tasks for PDF extraction. The PDF also provides a step-by-step guide for implementing GPT-4 for PDF data extraction.</a:t>
            </a:r>
            <a:endParaRPr lang="en-IN" dirty="0">
              <a:solidFill>
                <a:schemeClr val="bg1">
                  <a:lumMod val="85000"/>
                </a:schemeClr>
              </a:solidFill>
              <a:effectLst/>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2F973516-4067-3E7C-C871-6EA3DECB6FBE}"/>
              </a:ext>
            </a:extLst>
          </p:cNvPr>
          <p:cNvSpPr/>
          <p:nvPr/>
        </p:nvSpPr>
        <p:spPr>
          <a:xfrm>
            <a:off x="462987" y="277847"/>
            <a:ext cx="4686300" cy="694373"/>
          </a:xfrm>
          <a:prstGeom prst="rect">
            <a:avLst/>
          </a:prstGeom>
          <a:noFill/>
          <a:ln/>
        </p:spPr>
        <p:txBody>
          <a:bodyPr wrap="none" rtlCol="0" anchor="t"/>
          <a:lstStyle/>
          <a:p>
            <a:pPr marL="0" indent="0">
              <a:lnSpc>
                <a:spcPts val="5468"/>
              </a:lnSpc>
              <a:buNone/>
            </a:pPr>
            <a:r>
              <a:rPr lang="en-US" sz="4374"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87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E224C-9475-6588-2E68-79C3A899D898}"/>
              </a:ext>
            </a:extLst>
          </p:cNvPr>
          <p:cNvPicPr>
            <a:picLocks noChangeAspect="1"/>
          </p:cNvPicPr>
          <p:nvPr/>
        </p:nvPicPr>
        <p:blipFill>
          <a:blip r:embed="rId2"/>
          <a:stretch>
            <a:fillRect/>
          </a:stretch>
        </p:blipFill>
        <p:spPr>
          <a:xfrm>
            <a:off x="-1" y="0"/>
            <a:ext cx="14630400" cy="8229600"/>
          </a:xfrm>
          <a:prstGeom prst="rect">
            <a:avLst/>
          </a:prstGeom>
        </p:spPr>
      </p:pic>
      <p:graphicFrame>
        <p:nvGraphicFramePr>
          <p:cNvPr id="4" name="Table 3">
            <a:extLst>
              <a:ext uri="{FF2B5EF4-FFF2-40B4-BE49-F238E27FC236}">
                <a16:creationId xmlns:a16="http://schemas.microsoft.com/office/drawing/2014/main" id="{D875638E-8861-29C5-5D9F-186EF38C689D}"/>
              </a:ext>
            </a:extLst>
          </p:cNvPr>
          <p:cNvGraphicFramePr>
            <a:graphicFrameLocks noGrp="1"/>
          </p:cNvGraphicFramePr>
          <p:nvPr>
            <p:extLst>
              <p:ext uri="{D42A27DB-BD31-4B8C-83A1-F6EECF244321}">
                <p14:modId xmlns:p14="http://schemas.microsoft.com/office/powerpoint/2010/main" val="2471966619"/>
              </p:ext>
            </p:extLst>
          </p:nvPr>
        </p:nvGraphicFramePr>
        <p:xfrm>
          <a:off x="358819" y="996063"/>
          <a:ext cx="13912760" cy="7106716"/>
        </p:xfrm>
        <a:graphic>
          <a:graphicData uri="http://schemas.openxmlformats.org/drawingml/2006/table">
            <a:tbl>
              <a:tblPr/>
              <a:tblGrid>
                <a:gridCol w="1834478">
                  <a:extLst>
                    <a:ext uri="{9D8B030D-6E8A-4147-A177-3AD203B41FA5}">
                      <a16:colId xmlns:a16="http://schemas.microsoft.com/office/drawing/2014/main" val="3015312534"/>
                    </a:ext>
                  </a:extLst>
                </a:gridCol>
                <a:gridCol w="1489533">
                  <a:extLst>
                    <a:ext uri="{9D8B030D-6E8A-4147-A177-3AD203B41FA5}">
                      <a16:colId xmlns:a16="http://schemas.microsoft.com/office/drawing/2014/main" val="3500631666"/>
                    </a:ext>
                  </a:extLst>
                </a:gridCol>
                <a:gridCol w="2892829">
                  <a:extLst>
                    <a:ext uri="{9D8B030D-6E8A-4147-A177-3AD203B41FA5}">
                      <a16:colId xmlns:a16="http://schemas.microsoft.com/office/drawing/2014/main" val="511159575"/>
                    </a:ext>
                  </a:extLst>
                </a:gridCol>
                <a:gridCol w="3070529">
                  <a:extLst>
                    <a:ext uri="{9D8B030D-6E8A-4147-A177-3AD203B41FA5}">
                      <a16:colId xmlns:a16="http://schemas.microsoft.com/office/drawing/2014/main" val="1368099265"/>
                    </a:ext>
                  </a:extLst>
                </a:gridCol>
                <a:gridCol w="1842317">
                  <a:extLst>
                    <a:ext uri="{9D8B030D-6E8A-4147-A177-3AD203B41FA5}">
                      <a16:colId xmlns:a16="http://schemas.microsoft.com/office/drawing/2014/main" val="2928149159"/>
                    </a:ext>
                  </a:extLst>
                </a:gridCol>
                <a:gridCol w="2783074">
                  <a:extLst>
                    <a:ext uri="{9D8B030D-6E8A-4147-A177-3AD203B41FA5}">
                      <a16:colId xmlns:a16="http://schemas.microsoft.com/office/drawing/2014/main" val="2360989319"/>
                    </a:ext>
                  </a:extLst>
                </a:gridCol>
              </a:tblGrid>
              <a:tr h="683200">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Muli"/>
                          <a:ea typeface="Muli"/>
                          <a:cs typeface="Muli"/>
                        </a:rPr>
                        <a:t>Topic &amp; Author</a:t>
                      </a:r>
                      <a:endParaRPr lang="en-US"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a:solidFill>
                            <a:schemeClr val="bg1">
                              <a:lumMod val="85000"/>
                            </a:schemeClr>
                          </a:solidFill>
                          <a:effectLst/>
                          <a:latin typeface="Muli"/>
                          <a:ea typeface="Muli"/>
                          <a:cs typeface="Muli"/>
                        </a:rPr>
                        <a:t>Dataset</a:t>
                      </a:r>
                      <a:endParaRPr lang="en-US" sz="1800" b="0" i="0" u="none" strike="noStrike">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Muli"/>
                          <a:ea typeface="Muli"/>
                          <a:cs typeface="Muli"/>
                        </a:rPr>
                        <a:t>Advantages</a:t>
                      </a:r>
                      <a:endParaRPr lang="en-US"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Muli"/>
                          <a:ea typeface="Muli"/>
                          <a:cs typeface="Muli"/>
                        </a:rPr>
                        <a:t>Disadvantages</a:t>
                      </a:r>
                      <a:endParaRPr lang="en-US"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Muli"/>
                          <a:ea typeface="Muli"/>
                          <a:cs typeface="Muli"/>
                        </a:rPr>
                        <a:t>Accuracy</a:t>
                      </a:r>
                      <a:endParaRPr lang="en-US"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marL="0" marR="0" indent="0" algn="l" rtl="0" eaLnBrk="1" fontAlgn="ctr" latinLnBrk="0" hangingPunct="1">
                        <a:spcBef>
                          <a:spcPts val="0"/>
                        </a:spcBef>
                        <a:spcAft>
                          <a:spcPts val="0"/>
                        </a:spcAft>
                      </a:pPr>
                      <a:r>
                        <a:rPr lang="en-US" sz="1800" b="0" i="0" u="none" strike="noStrike" kern="1200" dirty="0">
                          <a:solidFill>
                            <a:schemeClr val="bg1">
                              <a:lumMod val="85000"/>
                            </a:schemeClr>
                          </a:solidFill>
                          <a:effectLst/>
                          <a:latin typeface="Muli"/>
                          <a:ea typeface="Muli"/>
                          <a:cs typeface="Muli"/>
                        </a:rPr>
                        <a:t>Summary</a:t>
                      </a:r>
                      <a:endParaRPr lang="en-US"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19BBD5"/>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41921107"/>
                  </a:ext>
                </a:extLst>
              </a:tr>
              <a:tr h="5557995">
                <a:tc>
                  <a:txBody>
                    <a:bodyPr/>
                    <a:lstStyle/>
                    <a:p>
                      <a:pPr marR="0" algn="l" rtl="0">
                        <a:spcBef>
                          <a:spcPts val="600"/>
                        </a:spcBef>
                        <a:spcAft>
                          <a:spcPts val="0"/>
                        </a:spcAft>
                        <a:buClr>
                          <a:srgbClr val="19BBD5"/>
                        </a:buClr>
                        <a:buSzPts val="1400"/>
                      </a:pPr>
                      <a:r>
                        <a:rPr lang="en-GB" sz="1800" b="0" i="0" dirty="0">
                          <a:solidFill>
                            <a:schemeClr val="bg1">
                              <a:lumMod val="85000"/>
                            </a:schemeClr>
                          </a:solidFill>
                          <a:effectLst/>
                          <a:latin typeface="Times New Roman" panose="02020603050405020304" pitchFamily="18" charset="0"/>
                          <a:cs typeface="Times New Roman" panose="02020603050405020304" pitchFamily="18" charset="0"/>
                        </a:rPr>
                        <a:t>Leveraging GPT-4 for PDF Data Extraction: A Comprehensive Guide by Manish Sharma.</a:t>
                      </a:r>
                      <a:endParaRPr lang="en-IN" sz="1800" b="0" i="0" dirty="0">
                        <a:solidFill>
                          <a:schemeClr val="bg1">
                            <a:lumMod val="85000"/>
                          </a:schemeClr>
                        </a:solidFill>
                        <a:effectLst/>
                        <a:latin typeface="Times New Roman" panose="02020603050405020304" pitchFamily="18" charset="0"/>
                        <a:cs typeface="Times New Roman" panose="02020603050405020304" pitchFamily="18"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0" algn="l" rtl="0" eaLnBrk="1" fontAlgn="ctr" latinLnBrk="0" hangingPunct="1">
                        <a:spcBef>
                          <a:spcPts val="0"/>
                        </a:spcBef>
                        <a:spcAft>
                          <a:spcPts val="0"/>
                        </a:spcAft>
                      </a:pPr>
                      <a:r>
                        <a:rPr lang="en-GB" sz="1800" b="0" i="0" u="none" strike="noStrike" kern="1200" dirty="0">
                          <a:solidFill>
                            <a:schemeClr val="bg1">
                              <a:lumMod val="85000"/>
                            </a:schemeClr>
                          </a:solidFill>
                          <a:effectLst/>
                          <a:latin typeface="Calibri" panose="020F0502020204030204" pitchFamily="34" charset="0"/>
                        </a:rPr>
                        <a:t>NA</a:t>
                      </a:r>
                      <a:endParaRPr lang="en-GB"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mn-lt"/>
                          <a:ea typeface="+mn-ea"/>
                          <a:cs typeface="+mn-cs"/>
                        </a:rPr>
                        <a:t>The PDF mentions several advantages of using GPT-4 for PDF data extraction. One advantage is that GPT-4 is a powerful language model that can incorporate a large amount of context, which can lead to more accurate results</a:t>
                      </a:r>
                      <a:endParaRPr lang="en-IN" sz="1800" i="0" dirty="0">
                        <a:solidFill>
                          <a:schemeClr val="bg1">
                            <a:lumMod val="85000"/>
                          </a:schemeClr>
                        </a:solidFill>
                        <a:effectLst/>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mn-lt"/>
                          <a:ea typeface="+mn-ea"/>
                          <a:cs typeface="+mn-cs"/>
                        </a:rPr>
                        <a:t>Additionally, the ChatGPT API, which seamlessly integrates with any programming language, can be used to further improve downstream tasks</a:t>
                      </a:r>
                      <a:endParaRPr lang="en-IN" sz="1800" i="0" dirty="0">
                        <a:solidFill>
                          <a:schemeClr val="bg1">
                            <a:lumMod val="85000"/>
                          </a:schemeClr>
                        </a:solidFill>
                        <a:effectLst/>
                      </a:endParaRPr>
                    </a:p>
                    <a:p>
                      <a:pPr marL="0" indent="0" algn="l" rtl="0" eaLnBrk="1" fontAlgn="ctr" latinLnBrk="0" hangingPunct="1">
                        <a:spcBef>
                          <a:spcPts val="0"/>
                        </a:spcBef>
                        <a:spcAft>
                          <a:spcPts val="0"/>
                        </a:spcAft>
                        <a:buClrTx/>
                        <a:buSzPts val="1800"/>
                        <a:buFont typeface="Arial" panose="020B0604020202020204" pitchFamily="34" charset="0"/>
                        <a:buNone/>
                      </a:pPr>
                      <a:endParaRPr lang="en-GB"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285750" indent="-285750" algn="l" rtl="0" eaLnBrk="1" latinLnBrk="0" hangingPunct="1">
                        <a:buFont typeface="Arial" panose="020B0604020202020204" pitchFamily="34" charset="0"/>
                        <a:buChar char="•"/>
                      </a:pPr>
                      <a:endParaRPr lang="en-GB" sz="1800" b="0" i="0" kern="1200" dirty="0">
                        <a:solidFill>
                          <a:schemeClr val="bg1">
                            <a:lumMod val="85000"/>
                          </a:schemeClr>
                        </a:solidFill>
                        <a:effectLst/>
                        <a:latin typeface="+mn-lt"/>
                        <a:ea typeface="+mn-ea"/>
                        <a:cs typeface="+mn-cs"/>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mn-lt"/>
                          <a:ea typeface="+mn-ea"/>
                          <a:cs typeface="+mn-cs"/>
                        </a:rPr>
                        <a:t>The PDF does not mention any specific disadvantages of using GPT-4 for PDF data extraction. However, it does mention some limitations of current PDF data extraction methods, such as template-based techniques and machine learning techniques</a:t>
                      </a:r>
                      <a:r>
                        <a:rPr lang="en-US" sz="1800" i="0" kern="1200" dirty="0">
                          <a:solidFill>
                            <a:schemeClr val="bg1">
                              <a:lumMod val="85000"/>
                            </a:schemeClr>
                          </a:solidFill>
                          <a:effectLst/>
                          <a:latin typeface="+mn-lt"/>
                          <a:ea typeface="+mn-ea"/>
                          <a:cs typeface="+mn-cs"/>
                        </a:rPr>
                        <a:t>.</a:t>
                      </a:r>
                      <a:endParaRPr lang="en-IN" sz="1800" i="0" dirty="0">
                        <a:solidFill>
                          <a:schemeClr val="bg1">
                            <a:lumMod val="85000"/>
                          </a:schemeClr>
                        </a:solidFill>
                        <a:effectLst/>
                      </a:endParaRPr>
                    </a:p>
                    <a:p>
                      <a:pPr marL="285750" indent="-285750" algn="l" rtl="0" eaLnBrk="1" latinLnBrk="0" hangingPunct="1">
                        <a:buFont typeface="Arial" panose="020B0604020202020204" pitchFamily="34" charset="0"/>
                        <a:buChar char="•"/>
                      </a:pPr>
                      <a:r>
                        <a:rPr lang="en-GB" sz="1800" b="0" i="0" kern="1200" dirty="0">
                          <a:solidFill>
                            <a:schemeClr val="bg1">
                              <a:lumMod val="85000"/>
                            </a:schemeClr>
                          </a:solidFill>
                          <a:effectLst/>
                          <a:latin typeface="+mn-lt"/>
                          <a:ea typeface="+mn-ea"/>
                          <a:cs typeface="+mn-cs"/>
                        </a:rPr>
                        <a:t>For example, template-based techniques can only be used on structured documents with a constant structure, while machine learning techniques may not always be accurate and can extract information without knowing whether the extraction is actually correct 3</a:t>
                      </a:r>
                      <a:endParaRPr lang="en-IN" sz="1800" i="0" dirty="0">
                        <a:solidFill>
                          <a:schemeClr val="bg1">
                            <a:lumMod val="85000"/>
                          </a:schemeClr>
                        </a:solidFill>
                        <a:effectLst/>
                      </a:endParaRPr>
                    </a:p>
                    <a:p>
                      <a:pPr marL="0" indent="0" algn="l" rtl="0" eaLnBrk="1" fontAlgn="ctr" latinLnBrk="0" hangingPunct="1">
                        <a:spcBef>
                          <a:spcPts val="0"/>
                        </a:spcBef>
                        <a:spcAft>
                          <a:spcPts val="0"/>
                        </a:spcAft>
                        <a:buClrTx/>
                        <a:buSzPts val="1800"/>
                        <a:buFont typeface="Arial" panose="020B0604020202020204" pitchFamily="34" charset="0"/>
                        <a:buNone/>
                      </a:pPr>
                      <a:endParaRPr lang="en-GB"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bg1">
                              <a:lumMod val="85000"/>
                            </a:schemeClr>
                          </a:solidFill>
                          <a:effectLst/>
                          <a:latin typeface="+mn-lt"/>
                          <a:ea typeface="+mn-ea"/>
                          <a:cs typeface="+mn-cs"/>
                        </a:rPr>
                        <a:t>The Research Paper mentions that one major issue with ML models for PDF extraction is that they can extract information without knowing whether the extraction is actually accurate and correct . The Research Paper does not provide specific accuracy metrics for PDF extraction using Chatbot.</a:t>
                      </a:r>
                      <a:endParaRPr lang="en-IN" sz="1800" i="0" dirty="0">
                        <a:solidFill>
                          <a:schemeClr val="bg1">
                            <a:lumMod val="85000"/>
                          </a:schemeClr>
                        </a:solidFill>
                        <a:effectLst/>
                      </a:endParaRPr>
                    </a:p>
                    <a:p>
                      <a:pPr algn="l" rtl="0" eaLnBrk="1" latinLnBrk="0" hangingPunct="1"/>
                      <a:endParaRPr lang="en-IN" sz="1800" i="0" dirty="0">
                        <a:solidFill>
                          <a:schemeClr val="bg1">
                            <a:lumMod val="85000"/>
                          </a:schemeClr>
                        </a:solidFill>
                        <a:effectLst/>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tc>
                  <a:txBody>
                    <a:bodyPr/>
                    <a:lstStyle/>
                    <a:p>
                      <a:pPr marL="0" algn="l" rtl="0" eaLnBrk="1" fontAlgn="ctr" latinLnBrk="0" hangingPunct="1">
                        <a:spcBef>
                          <a:spcPts val="0"/>
                        </a:spcBef>
                        <a:spcAft>
                          <a:spcPts val="0"/>
                        </a:spcAft>
                      </a:pPr>
                      <a:r>
                        <a:rPr lang="en-GB" sz="1800" b="0" i="0" kern="1200" dirty="0">
                          <a:solidFill>
                            <a:schemeClr val="bg1">
                              <a:lumMod val="85000"/>
                            </a:schemeClr>
                          </a:solidFill>
                          <a:effectLst/>
                          <a:latin typeface="+mn-lt"/>
                          <a:ea typeface="+mn-ea"/>
                          <a:cs typeface="+mn-cs"/>
                        </a:rPr>
                        <a:t>The PDF is a comprehensive guide on leveraging GPT-4 for PDF data extraction. It discusses the current methods of PDF data extraction, their limitations, and how GPT-4 can be used to perform question-answering tasks for PDF extraction. The PDF also provides a step-by-step guide for implementing GPT-4 for PDF data extraction. </a:t>
                      </a:r>
                      <a:endParaRPr lang="en-GB" sz="1800" b="0" i="0" u="none" strike="noStrike" dirty="0">
                        <a:solidFill>
                          <a:schemeClr val="bg1">
                            <a:lumMod val="85000"/>
                          </a:schemeClr>
                        </a:solidFill>
                        <a:effectLst/>
                        <a:latin typeface="Arial" panose="020B0604020202020204" pitchFamily="34" charset="0"/>
                      </a:endParaRPr>
                    </a:p>
                  </a:txBody>
                  <a:tcPr marL="76104" marR="76104" marT="57078" marB="57078" anchor="ctr">
                    <a:lnL w="19050" cap="flat" cmpd="sng" algn="ctr">
                      <a:solidFill>
                        <a:srgbClr val="19BBD5"/>
                      </a:solidFill>
                      <a:prstDash val="solid"/>
                      <a:round/>
                      <a:headEnd type="none" w="med" len="med"/>
                      <a:tailEnd type="none" w="med" len="med"/>
                    </a:lnL>
                    <a:lnR w="19050" cap="flat" cmpd="sng" algn="ctr">
                      <a:solidFill>
                        <a:srgbClr val="19BBD5"/>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184769"/>
                    </a:solidFill>
                  </a:tcPr>
                </a:tc>
                <a:extLst>
                  <a:ext uri="{0D108BD9-81ED-4DB2-BD59-A6C34878D82A}">
                    <a16:rowId xmlns:a16="http://schemas.microsoft.com/office/drawing/2014/main" val="3762305504"/>
                  </a:ext>
                </a:extLst>
              </a:tr>
            </a:tbl>
          </a:graphicData>
        </a:graphic>
      </p:graphicFrame>
      <p:sp>
        <p:nvSpPr>
          <p:cNvPr id="7" name="TextBox 6">
            <a:extLst>
              <a:ext uri="{FF2B5EF4-FFF2-40B4-BE49-F238E27FC236}">
                <a16:creationId xmlns:a16="http://schemas.microsoft.com/office/drawing/2014/main" id="{C06E1509-50FD-D492-4A3B-C58E1E62E1A2}"/>
              </a:ext>
            </a:extLst>
          </p:cNvPr>
          <p:cNvSpPr txBox="1"/>
          <p:nvPr/>
        </p:nvSpPr>
        <p:spPr>
          <a:xfrm>
            <a:off x="358820" y="152024"/>
            <a:ext cx="11007524" cy="1437317"/>
          </a:xfrm>
          <a:prstGeom prst="rect">
            <a:avLst/>
          </a:prstGeom>
          <a:noFill/>
        </p:spPr>
        <p:txBody>
          <a:bodyPr wrap="square" rtlCol="0">
            <a:spAutoFit/>
          </a:bodyPr>
          <a:lstStyle/>
          <a:p>
            <a:r>
              <a:rPr lang="en-US" sz="4370" dirty="0">
                <a:solidFill>
                  <a:srgbClr val="6EB9FC"/>
                </a:solidFill>
                <a:latin typeface="Times New Roman" panose="02020603050405020304" pitchFamily="18" charset="0"/>
                <a:ea typeface="Lora" pitchFamily="34" charset="-122"/>
                <a:cs typeface="Times New Roman" panose="02020603050405020304" pitchFamily="18" charset="0"/>
              </a:rPr>
              <a:t>LITERATURE SURVEY</a:t>
            </a:r>
            <a:endParaRPr lang="en-US" sz="4370" dirty="0">
              <a:latin typeface="Times New Roman" panose="02020603050405020304" pitchFamily="18" charset="0"/>
              <a:cs typeface="Times New Roman" panose="02020603050405020304" pitchFamily="18" charset="0"/>
            </a:endParaRPr>
          </a:p>
          <a:p>
            <a:endParaRPr lang="en-IN" sz="4370" dirty="0"/>
          </a:p>
        </p:txBody>
      </p:sp>
    </p:spTree>
    <p:extLst>
      <p:ext uri="{BB962C8B-B14F-4D97-AF65-F5344CB8AC3E}">
        <p14:creationId xmlns:p14="http://schemas.microsoft.com/office/powerpoint/2010/main" val="199432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a:latin typeface="Times New Roman" panose="02020603050405020304" pitchFamily="18" charset="0"/>
              <a:cs typeface="Times New Roman" panose="02020603050405020304" pitchFamily="18" charset="0"/>
            </a:endParaRPr>
          </a:p>
        </p:txBody>
      </p:sp>
      <p:sp>
        <p:nvSpPr>
          <p:cNvPr id="3" name="Shape 1"/>
          <p:cNvSpPr/>
          <p:nvPr/>
        </p:nvSpPr>
        <p:spPr>
          <a:xfrm>
            <a:off x="0" y="0"/>
            <a:ext cx="14630400" cy="8231624"/>
          </a:xfrm>
          <a:prstGeom prst="rect">
            <a:avLst/>
          </a:prstGeom>
          <a:solidFill>
            <a:srgbClr val="25283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4" name="Text 2"/>
          <p:cNvSpPr/>
          <p:nvPr/>
        </p:nvSpPr>
        <p:spPr>
          <a:xfrm>
            <a:off x="3281958" y="496133"/>
            <a:ext cx="3608546" cy="563880"/>
          </a:xfrm>
          <a:prstGeom prst="rect">
            <a:avLst/>
          </a:prstGeom>
          <a:noFill/>
          <a:ln/>
        </p:spPr>
        <p:txBody>
          <a:bodyPr wrap="none" rtlCol="0" anchor="t"/>
          <a:lstStyle/>
          <a:p>
            <a:pPr marL="0" indent="0">
              <a:lnSpc>
                <a:spcPts val="4440"/>
              </a:lnSpc>
              <a:buNone/>
            </a:pPr>
            <a:r>
              <a:rPr lang="en-US" sz="3552" dirty="0">
                <a:solidFill>
                  <a:srgbClr val="6EB9FC"/>
                </a:solidFill>
                <a:latin typeface="Times New Roman" panose="02020603050405020304" pitchFamily="18" charset="0"/>
                <a:ea typeface="Lora" pitchFamily="34" charset="-122"/>
                <a:cs typeface="Times New Roman" panose="02020603050405020304" pitchFamily="18" charset="0"/>
              </a:rPr>
              <a:t>Use Cases</a:t>
            </a:r>
            <a:endParaRPr lang="en-US" sz="3552" dirty="0">
              <a:latin typeface="Times New Roman" panose="02020603050405020304" pitchFamily="18" charset="0"/>
              <a:cs typeface="Times New Roman" panose="02020603050405020304" pitchFamily="18" charset="0"/>
            </a:endParaRPr>
          </a:p>
        </p:txBody>
      </p:sp>
      <p:sp>
        <p:nvSpPr>
          <p:cNvPr id="5" name="Shape 3"/>
          <p:cNvSpPr/>
          <p:nvPr/>
        </p:nvSpPr>
        <p:spPr>
          <a:xfrm>
            <a:off x="3541395" y="1420773"/>
            <a:ext cx="22503" cy="6314718"/>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6" name="Shape 4"/>
          <p:cNvSpPr/>
          <p:nvPr/>
        </p:nvSpPr>
        <p:spPr>
          <a:xfrm>
            <a:off x="3755529" y="1753255"/>
            <a:ext cx="631508" cy="22503"/>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7" name="Shape 5"/>
          <p:cNvSpPr/>
          <p:nvPr/>
        </p:nvSpPr>
        <p:spPr>
          <a:xfrm>
            <a:off x="3349645" y="1561624"/>
            <a:ext cx="405884" cy="405884"/>
          </a:xfrm>
          <a:prstGeom prst="roundRect">
            <a:avLst>
              <a:gd name="adj" fmla="val 13336"/>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8" name="Text 6"/>
          <p:cNvSpPr/>
          <p:nvPr/>
        </p:nvSpPr>
        <p:spPr>
          <a:xfrm>
            <a:off x="3502997" y="1595438"/>
            <a:ext cx="99060" cy="338257"/>
          </a:xfrm>
          <a:prstGeom prst="rect">
            <a:avLst/>
          </a:prstGeom>
          <a:noFill/>
          <a:ln/>
        </p:spPr>
        <p:txBody>
          <a:bodyPr wrap="none" rtlCol="0" anchor="t"/>
          <a:lstStyle/>
          <a:p>
            <a:pPr marL="0" indent="0" algn="ctr">
              <a:lnSpc>
                <a:spcPts val="2664"/>
              </a:lnSpc>
              <a:buNone/>
            </a:pPr>
            <a:r>
              <a:rPr lang="en-US" sz="2131" dirty="0">
                <a:solidFill>
                  <a:srgbClr val="6EB9FC"/>
                </a:solidFill>
                <a:latin typeface="Times New Roman" panose="02020603050405020304" pitchFamily="18" charset="0"/>
                <a:ea typeface="Lora" pitchFamily="34" charset="-122"/>
                <a:cs typeface="Times New Roman" panose="02020603050405020304" pitchFamily="18" charset="0"/>
              </a:rPr>
              <a:t>1</a:t>
            </a:r>
            <a:endParaRPr lang="en-US" sz="2131" dirty="0">
              <a:latin typeface="Times New Roman" panose="02020603050405020304" pitchFamily="18" charset="0"/>
              <a:cs typeface="Times New Roman" panose="02020603050405020304" pitchFamily="18" charset="0"/>
            </a:endParaRPr>
          </a:p>
        </p:txBody>
      </p:sp>
      <p:sp>
        <p:nvSpPr>
          <p:cNvPr id="9" name="Text 7"/>
          <p:cNvSpPr/>
          <p:nvPr/>
        </p:nvSpPr>
        <p:spPr>
          <a:xfrm>
            <a:off x="4544854" y="1601153"/>
            <a:ext cx="1805940" cy="281821"/>
          </a:xfrm>
          <a:prstGeom prst="rect">
            <a:avLst/>
          </a:prstGeom>
          <a:noFill/>
          <a:ln/>
        </p:spPr>
        <p:txBody>
          <a:bodyPr wrap="none" rtlCol="0" anchor="t"/>
          <a:lstStyle/>
          <a:p>
            <a:pPr marL="0" indent="0" algn="l">
              <a:lnSpc>
                <a:spcPts val="2220"/>
              </a:lnSpc>
              <a:buNone/>
            </a:pPr>
            <a:r>
              <a:rPr lang="en-US" sz="1776" dirty="0">
                <a:solidFill>
                  <a:srgbClr val="6EB9FC"/>
                </a:solidFill>
                <a:latin typeface="Times New Roman" panose="02020603050405020304" pitchFamily="18" charset="0"/>
                <a:ea typeface="Lora" pitchFamily="34" charset="-122"/>
                <a:cs typeface="Times New Roman" panose="02020603050405020304" pitchFamily="18" charset="0"/>
              </a:rPr>
              <a:t>Education Sector</a:t>
            </a:r>
            <a:endParaRPr lang="en-US" sz="1776" dirty="0">
              <a:latin typeface="Times New Roman" panose="02020603050405020304" pitchFamily="18" charset="0"/>
              <a:cs typeface="Times New Roman" panose="02020603050405020304" pitchFamily="18" charset="0"/>
            </a:endParaRPr>
          </a:p>
        </p:txBody>
      </p:sp>
      <p:sp>
        <p:nvSpPr>
          <p:cNvPr id="10" name="Text 8"/>
          <p:cNvSpPr/>
          <p:nvPr/>
        </p:nvSpPr>
        <p:spPr>
          <a:xfrm>
            <a:off x="4544854" y="2063353"/>
            <a:ext cx="6803469" cy="577215"/>
          </a:xfrm>
          <a:prstGeom prst="rect">
            <a:avLst/>
          </a:prstGeom>
          <a:noFill/>
          <a:ln/>
        </p:spPr>
        <p:txBody>
          <a:bodyPr wrap="square" rtlCol="0" anchor="t"/>
          <a:lstStyle/>
          <a:p>
            <a:pPr marL="0" indent="0" algn="l">
              <a:lnSpc>
                <a:spcPts val="2273"/>
              </a:lnSpc>
              <a:buNone/>
            </a:pPr>
            <a:r>
              <a:rPr lang="en-US" sz="1421" dirty="0">
                <a:solidFill>
                  <a:srgbClr val="D6E5EF"/>
                </a:solidFill>
                <a:latin typeface="Times New Roman" panose="02020603050405020304" pitchFamily="18" charset="0"/>
                <a:ea typeface="Source Sans Pro" pitchFamily="34" charset="-122"/>
                <a:cs typeface="Times New Roman" panose="02020603050405020304" pitchFamily="18" charset="0"/>
              </a:rPr>
              <a:t>AI-powered PDF reader makes reading and studying easy, while chatbot feature allows quick student support.</a:t>
            </a:r>
            <a:endParaRPr lang="en-US" sz="1421" dirty="0">
              <a:latin typeface="Times New Roman" panose="02020603050405020304" pitchFamily="18" charset="0"/>
              <a:cs typeface="Times New Roman" panose="02020603050405020304" pitchFamily="18" charset="0"/>
            </a:endParaRPr>
          </a:p>
        </p:txBody>
      </p:sp>
      <p:sp>
        <p:nvSpPr>
          <p:cNvPr id="11" name="Shape 9"/>
          <p:cNvSpPr/>
          <p:nvPr/>
        </p:nvSpPr>
        <p:spPr>
          <a:xfrm>
            <a:off x="3755529" y="3377029"/>
            <a:ext cx="631508" cy="22503"/>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2" name="Shape 10"/>
          <p:cNvSpPr/>
          <p:nvPr/>
        </p:nvSpPr>
        <p:spPr>
          <a:xfrm>
            <a:off x="3349645" y="3185398"/>
            <a:ext cx="405884" cy="405884"/>
          </a:xfrm>
          <a:prstGeom prst="roundRect">
            <a:avLst>
              <a:gd name="adj" fmla="val 13336"/>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3" name="Text 11"/>
          <p:cNvSpPr/>
          <p:nvPr/>
        </p:nvSpPr>
        <p:spPr>
          <a:xfrm>
            <a:off x="3480137" y="3219212"/>
            <a:ext cx="144780" cy="338257"/>
          </a:xfrm>
          <a:prstGeom prst="rect">
            <a:avLst/>
          </a:prstGeom>
          <a:noFill/>
          <a:ln/>
        </p:spPr>
        <p:txBody>
          <a:bodyPr wrap="none" rtlCol="0" anchor="t"/>
          <a:lstStyle/>
          <a:p>
            <a:pPr marL="0" indent="0" algn="ctr">
              <a:lnSpc>
                <a:spcPts val="2664"/>
              </a:lnSpc>
              <a:buNone/>
            </a:pPr>
            <a:r>
              <a:rPr lang="en-US" sz="2131" dirty="0">
                <a:solidFill>
                  <a:srgbClr val="6EB9FC"/>
                </a:solidFill>
                <a:latin typeface="Times New Roman" panose="02020603050405020304" pitchFamily="18" charset="0"/>
                <a:ea typeface="Lora" pitchFamily="34" charset="-122"/>
                <a:cs typeface="Times New Roman" panose="02020603050405020304" pitchFamily="18" charset="0"/>
              </a:rPr>
              <a:t>2</a:t>
            </a:r>
            <a:endParaRPr lang="en-US" sz="2131" dirty="0">
              <a:latin typeface="Times New Roman" panose="02020603050405020304" pitchFamily="18" charset="0"/>
              <a:cs typeface="Times New Roman" panose="02020603050405020304" pitchFamily="18" charset="0"/>
            </a:endParaRPr>
          </a:p>
        </p:txBody>
      </p:sp>
      <p:sp>
        <p:nvSpPr>
          <p:cNvPr id="14" name="Text 12"/>
          <p:cNvSpPr/>
          <p:nvPr/>
        </p:nvSpPr>
        <p:spPr>
          <a:xfrm>
            <a:off x="4544854" y="3224927"/>
            <a:ext cx="2194560" cy="281821"/>
          </a:xfrm>
          <a:prstGeom prst="rect">
            <a:avLst/>
          </a:prstGeom>
          <a:noFill/>
          <a:ln/>
        </p:spPr>
        <p:txBody>
          <a:bodyPr wrap="none" rtlCol="0" anchor="t"/>
          <a:lstStyle/>
          <a:p>
            <a:pPr marL="0" indent="0" algn="l">
              <a:lnSpc>
                <a:spcPts val="2220"/>
              </a:lnSpc>
              <a:buNone/>
            </a:pPr>
            <a:r>
              <a:rPr lang="en-US" sz="1776" dirty="0">
                <a:solidFill>
                  <a:srgbClr val="6EB9FC"/>
                </a:solidFill>
                <a:latin typeface="Times New Roman" panose="02020603050405020304" pitchFamily="18" charset="0"/>
                <a:ea typeface="Lora" pitchFamily="34" charset="-122"/>
                <a:cs typeface="Times New Roman" panose="02020603050405020304" pitchFamily="18" charset="0"/>
              </a:rPr>
              <a:t>Financial Institutions</a:t>
            </a:r>
            <a:endParaRPr lang="en-US" sz="1776" dirty="0">
              <a:latin typeface="Times New Roman" panose="02020603050405020304" pitchFamily="18" charset="0"/>
              <a:cs typeface="Times New Roman" panose="02020603050405020304" pitchFamily="18" charset="0"/>
            </a:endParaRPr>
          </a:p>
        </p:txBody>
      </p:sp>
      <p:sp>
        <p:nvSpPr>
          <p:cNvPr id="15" name="Text 13"/>
          <p:cNvSpPr/>
          <p:nvPr/>
        </p:nvSpPr>
        <p:spPr>
          <a:xfrm>
            <a:off x="4544854" y="3687128"/>
            <a:ext cx="6803469" cy="577215"/>
          </a:xfrm>
          <a:prstGeom prst="rect">
            <a:avLst/>
          </a:prstGeom>
          <a:noFill/>
          <a:ln/>
        </p:spPr>
        <p:txBody>
          <a:bodyPr wrap="square" rtlCol="0" anchor="t"/>
          <a:lstStyle/>
          <a:p>
            <a:pPr marL="0" indent="0" algn="l">
              <a:lnSpc>
                <a:spcPts val="2273"/>
              </a:lnSpc>
              <a:buNone/>
            </a:pPr>
            <a:r>
              <a:rPr lang="en-US" sz="1421" dirty="0">
                <a:solidFill>
                  <a:srgbClr val="D6E5EF"/>
                </a:solidFill>
                <a:latin typeface="Times New Roman" panose="02020603050405020304" pitchFamily="18" charset="0"/>
                <a:ea typeface="Source Sans Pro" pitchFamily="34" charset="-122"/>
                <a:cs typeface="Times New Roman" panose="02020603050405020304" pitchFamily="18" charset="0"/>
              </a:rPr>
              <a:t>The AI platform can assist with customer queries, dramatically decreasing wait times on phone lines or emails.</a:t>
            </a:r>
            <a:endParaRPr lang="en-US" sz="1421" dirty="0">
              <a:latin typeface="Times New Roman" panose="02020603050405020304" pitchFamily="18" charset="0"/>
              <a:cs typeface="Times New Roman" panose="02020603050405020304" pitchFamily="18" charset="0"/>
            </a:endParaRPr>
          </a:p>
        </p:txBody>
      </p:sp>
      <p:sp>
        <p:nvSpPr>
          <p:cNvPr id="16" name="Shape 14"/>
          <p:cNvSpPr/>
          <p:nvPr/>
        </p:nvSpPr>
        <p:spPr>
          <a:xfrm>
            <a:off x="3755529" y="5000804"/>
            <a:ext cx="631508" cy="22503"/>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7" name="Shape 15"/>
          <p:cNvSpPr/>
          <p:nvPr/>
        </p:nvSpPr>
        <p:spPr>
          <a:xfrm>
            <a:off x="3349645" y="4809173"/>
            <a:ext cx="405884" cy="405884"/>
          </a:xfrm>
          <a:prstGeom prst="roundRect">
            <a:avLst>
              <a:gd name="adj" fmla="val 13336"/>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8" name="Text 16"/>
          <p:cNvSpPr/>
          <p:nvPr/>
        </p:nvSpPr>
        <p:spPr>
          <a:xfrm>
            <a:off x="3476327" y="4842986"/>
            <a:ext cx="152400" cy="338257"/>
          </a:xfrm>
          <a:prstGeom prst="rect">
            <a:avLst/>
          </a:prstGeom>
          <a:noFill/>
          <a:ln/>
        </p:spPr>
        <p:txBody>
          <a:bodyPr wrap="none" rtlCol="0" anchor="t"/>
          <a:lstStyle/>
          <a:p>
            <a:pPr marL="0" indent="0" algn="ctr">
              <a:lnSpc>
                <a:spcPts val="2664"/>
              </a:lnSpc>
              <a:buNone/>
            </a:pPr>
            <a:r>
              <a:rPr lang="en-US" sz="2131" dirty="0">
                <a:solidFill>
                  <a:srgbClr val="6EB9FC"/>
                </a:solidFill>
                <a:latin typeface="Times New Roman" panose="02020603050405020304" pitchFamily="18" charset="0"/>
                <a:ea typeface="Lora" pitchFamily="34" charset="-122"/>
                <a:cs typeface="Times New Roman" panose="02020603050405020304" pitchFamily="18" charset="0"/>
              </a:rPr>
              <a:t>3</a:t>
            </a:r>
            <a:endParaRPr lang="en-US" sz="2131" dirty="0">
              <a:latin typeface="Times New Roman" panose="02020603050405020304" pitchFamily="18" charset="0"/>
              <a:cs typeface="Times New Roman" panose="02020603050405020304" pitchFamily="18" charset="0"/>
            </a:endParaRPr>
          </a:p>
        </p:txBody>
      </p:sp>
      <p:sp>
        <p:nvSpPr>
          <p:cNvPr id="19" name="Text 17"/>
          <p:cNvSpPr/>
          <p:nvPr/>
        </p:nvSpPr>
        <p:spPr>
          <a:xfrm>
            <a:off x="4544854" y="4848701"/>
            <a:ext cx="2110740" cy="281821"/>
          </a:xfrm>
          <a:prstGeom prst="rect">
            <a:avLst/>
          </a:prstGeom>
          <a:noFill/>
          <a:ln/>
        </p:spPr>
        <p:txBody>
          <a:bodyPr wrap="none" rtlCol="0" anchor="t"/>
          <a:lstStyle/>
          <a:p>
            <a:pPr marL="0" indent="0" algn="l">
              <a:lnSpc>
                <a:spcPts val="2220"/>
              </a:lnSpc>
              <a:buNone/>
            </a:pPr>
            <a:r>
              <a:rPr lang="en-US" sz="1776" dirty="0">
                <a:solidFill>
                  <a:srgbClr val="6EB9FC"/>
                </a:solidFill>
                <a:latin typeface="Times New Roman" panose="02020603050405020304" pitchFamily="18" charset="0"/>
                <a:ea typeface="Lora" pitchFamily="34" charset="-122"/>
                <a:cs typeface="Times New Roman" panose="02020603050405020304" pitchFamily="18" charset="0"/>
              </a:rPr>
              <a:t>Healthcare Industry</a:t>
            </a:r>
            <a:endParaRPr lang="en-US" sz="1776" dirty="0">
              <a:latin typeface="Times New Roman" panose="02020603050405020304" pitchFamily="18" charset="0"/>
              <a:cs typeface="Times New Roman" panose="02020603050405020304" pitchFamily="18" charset="0"/>
            </a:endParaRPr>
          </a:p>
        </p:txBody>
      </p:sp>
      <p:sp>
        <p:nvSpPr>
          <p:cNvPr id="20" name="Text 18"/>
          <p:cNvSpPr/>
          <p:nvPr/>
        </p:nvSpPr>
        <p:spPr>
          <a:xfrm>
            <a:off x="4544854" y="5310902"/>
            <a:ext cx="6803469" cy="577215"/>
          </a:xfrm>
          <a:prstGeom prst="rect">
            <a:avLst/>
          </a:prstGeom>
          <a:noFill/>
          <a:ln/>
        </p:spPr>
        <p:txBody>
          <a:bodyPr wrap="square" rtlCol="0" anchor="t"/>
          <a:lstStyle/>
          <a:p>
            <a:pPr marL="0" indent="0" algn="l">
              <a:lnSpc>
                <a:spcPts val="2273"/>
              </a:lnSpc>
              <a:buNone/>
            </a:pPr>
            <a:r>
              <a:rPr lang="en-US" sz="1421" dirty="0">
                <a:solidFill>
                  <a:srgbClr val="D6E5EF"/>
                </a:solidFill>
                <a:latin typeface="Times New Roman" panose="02020603050405020304" pitchFamily="18" charset="0"/>
                <a:ea typeface="Source Sans Pro" pitchFamily="34" charset="-122"/>
                <a:cs typeface="Times New Roman" panose="02020603050405020304" pitchFamily="18" charset="0"/>
              </a:rPr>
              <a:t>Collaborative filtering and trend analysis allows for better management and processing of large amounts of patient data.</a:t>
            </a:r>
            <a:endParaRPr lang="en-US" sz="1421" dirty="0">
              <a:latin typeface="Times New Roman" panose="02020603050405020304" pitchFamily="18" charset="0"/>
              <a:cs typeface="Times New Roman" panose="02020603050405020304" pitchFamily="18" charset="0"/>
            </a:endParaRPr>
          </a:p>
        </p:txBody>
      </p:sp>
      <p:sp>
        <p:nvSpPr>
          <p:cNvPr id="21" name="Shape 19"/>
          <p:cNvSpPr/>
          <p:nvPr/>
        </p:nvSpPr>
        <p:spPr>
          <a:xfrm>
            <a:off x="3755529" y="6624578"/>
            <a:ext cx="631508" cy="22503"/>
          </a:xfrm>
          <a:prstGeom prst="rect">
            <a:avLst/>
          </a:prstGeom>
          <a:solidFill>
            <a:srgbClr val="6EB9F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22" name="Shape 20"/>
          <p:cNvSpPr/>
          <p:nvPr/>
        </p:nvSpPr>
        <p:spPr>
          <a:xfrm>
            <a:off x="3349645" y="6432947"/>
            <a:ext cx="405884" cy="405884"/>
          </a:xfrm>
          <a:prstGeom prst="roundRect">
            <a:avLst>
              <a:gd name="adj" fmla="val 13336"/>
            </a:avLst>
          </a:prstGeom>
          <a:solidFill>
            <a:srgbClr val="2F3343"/>
          </a:solidFill>
          <a:ln/>
        </p:spPr>
        <p:txBody>
          <a:bodyPr/>
          <a:lstStyle/>
          <a:p>
            <a:endParaRPr lang="en-IN">
              <a:latin typeface="Times New Roman" panose="02020603050405020304" pitchFamily="18" charset="0"/>
              <a:cs typeface="Times New Roman" panose="02020603050405020304" pitchFamily="18" charset="0"/>
            </a:endParaRPr>
          </a:p>
        </p:txBody>
      </p:sp>
      <p:sp>
        <p:nvSpPr>
          <p:cNvPr id="23" name="Text 21"/>
          <p:cNvSpPr/>
          <p:nvPr/>
        </p:nvSpPr>
        <p:spPr>
          <a:xfrm>
            <a:off x="3480137" y="6466761"/>
            <a:ext cx="144780" cy="338257"/>
          </a:xfrm>
          <a:prstGeom prst="rect">
            <a:avLst/>
          </a:prstGeom>
          <a:noFill/>
          <a:ln/>
        </p:spPr>
        <p:txBody>
          <a:bodyPr wrap="none" rtlCol="0" anchor="t"/>
          <a:lstStyle/>
          <a:p>
            <a:pPr marL="0" indent="0" algn="ctr">
              <a:lnSpc>
                <a:spcPts val="2664"/>
              </a:lnSpc>
              <a:buNone/>
            </a:pPr>
            <a:r>
              <a:rPr lang="en-US" sz="2131" dirty="0">
                <a:solidFill>
                  <a:srgbClr val="6EB9FC"/>
                </a:solidFill>
                <a:latin typeface="Times New Roman" panose="02020603050405020304" pitchFamily="18" charset="0"/>
                <a:ea typeface="Lora" pitchFamily="34" charset="-122"/>
                <a:cs typeface="Times New Roman" panose="02020603050405020304" pitchFamily="18" charset="0"/>
              </a:rPr>
              <a:t>4</a:t>
            </a:r>
            <a:endParaRPr lang="en-US" sz="2131" dirty="0">
              <a:latin typeface="Times New Roman" panose="02020603050405020304" pitchFamily="18" charset="0"/>
              <a:cs typeface="Times New Roman" panose="02020603050405020304" pitchFamily="18" charset="0"/>
            </a:endParaRPr>
          </a:p>
        </p:txBody>
      </p:sp>
      <p:sp>
        <p:nvSpPr>
          <p:cNvPr id="24" name="Text 22"/>
          <p:cNvSpPr/>
          <p:nvPr/>
        </p:nvSpPr>
        <p:spPr>
          <a:xfrm>
            <a:off x="4544854" y="6472476"/>
            <a:ext cx="2110740" cy="281821"/>
          </a:xfrm>
          <a:prstGeom prst="rect">
            <a:avLst/>
          </a:prstGeom>
          <a:noFill/>
          <a:ln/>
        </p:spPr>
        <p:txBody>
          <a:bodyPr wrap="none" rtlCol="0" anchor="t"/>
          <a:lstStyle/>
          <a:p>
            <a:pPr marL="0" indent="0" algn="l">
              <a:lnSpc>
                <a:spcPts val="2220"/>
              </a:lnSpc>
              <a:buNone/>
            </a:pPr>
            <a:r>
              <a:rPr lang="en-US" sz="1776" dirty="0">
                <a:solidFill>
                  <a:srgbClr val="6EB9FC"/>
                </a:solidFill>
                <a:latin typeface="Times New Roman" panose="02020603050405020304" pitchFamily="18" charset="0"/>
                <a:ea typeface="Lora" pitchFamily="34" charset="-122"/>
                <a:cs typeface="Times New Roman" panose="02020603050405020304" pitchFamily="18" charset="0"/>
              </a:rPr>
              <a:t>Sales and Marketing</a:t>
            </a:r>
            <a:endParaRPr lang="en-US" sz="1776" dirty="0">
              <a:latin typeface="Times New Roman" panose="02020603050405020304" pitchFamily="18" charset="0"/>
              <a:cs typeface="Times New Roman" panose="02020603050405020304" pitchFamily="18" charset="0"/>
            </a:endParaRPr>
          </a:p>
        </p:txBody>
      </p:sp>
      <p:sp>
        <p:nvSpPr>
          <p:cNvPr id="25" name="Text 23"/>
          <p:cNvSpPr/>
          <p:nvPr/>
        </p:nvSpPr>
        <p:spPr>
          <a:xfrm>
            <a:off x="4544854" y="6934676"/>
            <a:ext cx="6803469" cy="577215"/>
          </a:xfrm>
          <a:prstGeom prst="rect">
            <a:avLst/>
          </a:prstGeom>
          <a:noFill/>
          <a:ln/>
        </p:spPr>
        <p:txBody>
          <a:bodyPr wrap="square" rtlCol="0" anchor="t"/>
          <a:lstStyle/>
          <a:p>
            <a:pPr marL="0" indent="0" algn="l">
              <a:lnSpc>
                <a:spcPts val="2273"/>
              </a:lnSpc>
              <a:buNone/>
            </a:pPr>
            <a:r>
              <a:rPr lang="en-US" sz="1421" dirty="0">
                <a:solidFill>
                  <a:srgbClr val="D6E5EF"/>
                </a:solidFill>
                <a:latin typeface="Times New Roman" panose="02020603050405020304" pitchFamily="18" charset="0"/>
                <a:ea typeface="Source Sans Pro" pitchFamily="34" charset="-122"/>
                <a:cs typeface="Times New Roman" panose="02020603050405020304" pitchFamily="18" charset="0"/>
              </a:rPr>
              <a:t>The chatbot feature can process and analyze customer data to help increase sales efficiency and effectiveness.</a:t>
            </a:r>
            <a:endParaRPr lang="en-US" sz="142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2106</Words>
  <Application>Microsoft Office PowerPoint</Application>
  <PresentationFormat>Custom</PresentationFormat>
  <Paragraphs>157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Muli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durvesh teke</cp:lastModifiedBy>
  <cp:revision>6</cp:revision>
  <dcterms:created xsi:type="dcterms:W3CDTF">2023-08-25T07:53:19Z</dcterms:created>
  <dcterms:modified xsi:type="dcterms:W3CDTF">2024-05-02T15:38:03Z</dcterms:modified>
</cp:coreProperties>
</file>