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7" r:id="rId11"/>
    <p:sldId id="265" r:id="rId12"/>
    <p:sldId id="264" r:id="rId13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9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9EE671-2CDF-7E4F-8A96-50D5EE10DFDE}" type="datetimeFigureOut">
              <a:rPr kumimoji="1" lang="ja-JP" altLang="en-US" smtClean="0"/>
              <a:t>5/4/16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0318F8-475A-1C48-8508-35D6EAE9F4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61812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8D3295-52A8-3749-9B30-9A339F86532E}" type="datetimeFigureOut">
              <a:rPr kumimoji="1" lang="ja-JP" altLang="en-US" smtClean="0"/>
              <a:t>5/3/16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E12E2E-B23B-094D-867E-67AB810818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62906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smtClean="0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May 4, 2016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7886-0872-7A45-8433-A84BE38A43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7461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May 4, 2016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7886-0872-7A45-8433-A84BE38A43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8050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May 4, 2016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7886-0872-7A45-8433-A84BE38A43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9740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May 4, 2016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7886-0872-7A45-8433-A84BE38A43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0808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May 4, 2016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7886-0872-7A45-8433-A84BE38A43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4209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May 4, 2016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7886-0872-7A45-8433-A84BE38A43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3970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May 4, 2016</a:t>
            </a:r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7886-0872-7A45-8433-A84BE38A43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3994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May 4, 2016</a:t>
            </a:r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7886-0872-7A45-8433-A84BE38A43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9318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May 4, 2016</a:t>
            </a:r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7886-0872-7A45-8433-A84BE38A43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8802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May 4, 2016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7886-0872-7A45-8433-A84BE38A43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4233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May 4, 2016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7886-0872-7A45-8433-A84BE38A43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2120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 smtClean="0"/>
              <a:t>May 4, 2016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D7886-0872-7A45-8433-A84BE38A43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9754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Refinements for Session-typed Concurrency</a:t>
            </a:r>
            <a:endParaRPr kumimoji="1" lang="ja-JP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Josh Acay &amp; Frank </a:t>
            </a:r>
            <a:r>
              <a:rPr lang="en-US" altLang="ja-JP" dirty="0" err="1" smtClean="0"/>
              <a:t>Pfenning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7886-0872-7A45-8433-A84BE38A436F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May 4, 2016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3142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Refinement Types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But we need intersections and unions to write interesting programs</a:t>
            </a:r>
            <a:endParaRPr kumimoji="1" lang="ja-JP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8696" y="3022082"/>
            <a:ext cx="7399130" cy="2708433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25400">
              <a:schemeClr val="tx1">
                <a:alpha val="75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altLang="ja-JP" sz="1700" dirty="0" smtClean="0">
                <a:solidFill>
                  <a:srgbClr val="FF0000"/>
                </a:solidFill>
                <a:latin typeface="Courier"/>
                <a:cs typeface="Courier"/>
              </a:rPr>
              <a:t>queue A</a:t>
            </a:r>
            <a:r>
              <a:rPr lang="en-US" altLang="ja-JP" sz="1700" dirty="0" smtClean="0">
                <a:latin typeface="Courier"/>
                <a:cs typeface="Courier"/>
              </a:rPr>
              <a:t> = </a:t>
            </a:r>
            <a:r>
              <a:rPr lang="en-US" altLang="ja-JP" sz="1700" dirty="0" smtClean="0">
                <a:solidFill>
                  <a:srgbClr val="FF0000"/>
                </a:solidFill>
                <a:latin typeface="Courier"/>
                <a:cs typeface="Courier"/>
              </a:rPr>
              <a:t>empty-queue</a:t>
            </a:r>
            <a:r>
              <a:rPr lang="en-US" altLang="ja-JP" sz="1700" dirty="0" smtClean="0">
                <a:latin typeface="Courier"/>
                <a:cs typeface="Courier"/>
              </a:rPr>
              <a:t> </a:t>
            </a:r>
            <a:r>
              <a:rPr lang="en-US" altLang="ja-JP" sz="1600" dirty="0" smtClean="0"/>
              <a:t>⊔  </a:t>
            </a:r>
            <a:r>
              <a:rPr lang="en-US" altLang="ja-JP" sz="1700" dirty="0" smtClean="0">
                <a:solidFill>
                  <a:srgbClr val="FF0000"/>
                </a:solidFill>
                <a:latin typeface="Courier"/>
                <a:cs typeface="Courier"/>
              </a:rPr>
              <a:t>nonempty-queue</a:t>
            </a:r>
            <a:endParaRPr lang="en-US" altLang="ja-JP" sz="17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endParaRPr lang="en-US" altLang="ja-JP" sz="17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altLang="ja-JP" sz="1700" dirty="0" smtClean="0">
                <a:solidFill>
                  <a:srgbClr val="000000"/>
                </a:solidFill>
                <a:latin typeface="Courier"/>
                <a:cs typeface="Courier"/>
              </a:rPr>
              <a:t>empty : </a:t>
            </a:r>
            <a:r>
              <a:rPr lang="en-US" altLang="ja-JP" sz="1700" dirty="0" smtClean="0">
                <a:solidFill>
                  <a:srgbClr val="FF0000"/>
                </a:solidFill>
                <a:latin typeface="Courier"/>
                <a:cs typeface="Courier"/>
              </a:rPr>
              <a:t>empty-queue</a:t>
            </a:r>
            <a:endParaRPr lang="en-US" altLang="ja-JP" sz="17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endParaRPr lang="en-US" sz="17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700" dirty="0" err="1" smtClean="0">
                <a:solidFill>
                  <a:srgbClr val="000000"/>
                </a:solidFill>
                <a:latin typeface="Courier"/>
                <a:cs typeface="Courier"/>
              </a:rPr>
              <a:t>elem</a:t>
            </a:r>
            <a:r>
              <a:rPr lang="en-US" sz="17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700" dirty="0" smtClean="0">
                <a:solidFill>
                  <a:srgbClr val="000000"/>
                </a:solidFill>
                <a:latin typeface="Courier"/>
                <a:cs typeface="Courier"/>
              </a:rPr>
              <a:t>: </a:t>
            </a:r>
            <a:r>
              <a:rPr lang="en-US" sz="1700" dirty="0" smtClean="0">
                <a:solidFill>
                  <a:srgbClr val="000000"/>
                </a:solidFill>
                <a:latin typeface="Courier"/>
                <a:cs typeface="Courier"/>
              </a:rPr>
              <a:t>(A –o </a:t>
            </a:r>
            <a:r>
              <a:rPr lang="en-US" sz="1700" dirty="0" smtClean="0">
                <a:solidFill>
                  <a:srgbClr val="FF0000"/>
                </a:solidFill>
                <a:latin typeface="Courier"/>
                <a:cs typeface="Courier"/>
              </a:rPr>
              <a:t>queue </a:t>
            </a:r>
            <a:r>
              <a:rPr lang="en-US" sz="1700" dirty="0" smtClean="0">
                <a:solidFill>
                  <a:srgbClr val="000000"/>
                </a:solidFill>
                <a:latin typeface="Courier"/>
                <a:cs typeface="Courier"/>
              </a:rPr>
              <a:t>–o </a:t>
            </a:r>
            <a:r>
              <a:rPr lang="en-US" sz="1700" dirty="0" smtClean="0">
                <a:solidFill>
                  <a:srgbClr val="FF0000"/>
                </a:solidFill>
                <a:latin typeface="Courier"/>
                <a:cs typeface="Courier"/>
              </a:rPr>
              <a:t>nonempty-q</a:t>
            </a:r>
            <a:r>
              <a:rPr lang="en-US" sz="1700" dirty="0" smtClean="0">
                <a:solidFill>
                  <a:srgbClr val="FF0000"/>
                </a:solidFill>
                <a:latin typeface="Courier"/>
                <a:cs typeface="Courier"/>
              </a:rPr>
              <a:t>ueue</a:t>
            </a:r>
            <a:r>
              <a:rPr lang="en-US" sz="1700" dirty="0" smtClean="0">
                <a:latin typeface="Courier"/>
                <a:cs typeface="Courier"/>
              </a:rPr>
              <a:t>)</a:t>
            </a:r>
          </a:p>
          <a:p>
            <a:endParaRPr lang="en-US" altLang="ja-JP" sz="1700" dirty="0" smtClean="0">
              <a:latin typeface="Courier"/>
              <a:cs typeface="Courier"/>
            </a:endParaRPr>
          </a:p>
          <a:p>
            <a:r>
              <a:rPr lang="en-US" altLang="ja-JP" sz="1700" dirty="0" err="1" smtClean="0">
                <a:latin typeface="Courier"/>
                <a:cs typeface="Courier"/>
              </a:rPr>
              <a:t>c</a:t>
            </a:r>
            <a:r>
              <a:rPr lang="en-US" altLang="ja-JP" sz="1700" dirty="0" err="1" smtClean="0">
                <a:latin typeface="Courier"/>
                <a:cs typeface="Courier"/>
              </a:rPr>
              <a:t>oncat</a:t>
            </a:r>
            <a:r>
              <a:rPr lang="en-US" altLang="ja-JP" sz="1700" dirty="0" smtClean="0">
                <a:latin typeface="Courier"/>
                <a:cs typeface="Courier"/>
              </a:rPr>
              <a:t> : </a:t>
            </a:r>
            <a:r>
              <a:rPr lang="en-US" altLang="ja-JP" sz="1700" dirty="0" smtClean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altLang="ja-JP" sz="1700" dirty="0" smtClean="0">
                <a:solidFill>
                  <a:srgbClr val="FF0000"/>
                </a:solidFill>
                <a:latin typeface="Courier"/>
                <a:cs typeface="Courier"/>
              </a:rPr>
              <a:t>empty-queue </a:t>
            </a:r>
            <a:r>
              <a:rPr lang="en-US" altLang="ja-JP" sz="1700" dirty="0" smtClean="0">
                <a:solidFill>
                  <a:srgbClr val="000000"/>
                </a:solidFill>
                <a:latin typeface="Courier"/>
                <a:cs typeface="Courier"/>
              </a:rPr>
              <a:t>–o </a:t>
            </a:r>
            <a:r>
              <a:rPr lang="en-US" altLang="ja-JP" sz="1700" dirty="0" smtClean="0">
                <a:solidFill>
                  <a:srgbClr val="FF0000"/>
                </a:solidFill>
                <a:latin typeface="Courier"/>
                <a:cs typeface="Courier"/>
              </a:rPr>
              <a:t>empty-queue </a:t>
            </a:r>
            <a:r>
              <a:rPr lang="en-US" altLang="ja-JP" sz="1700" dirty="0" smtClean="0">
                <a:solidFill>
                  <a:srgbClr val="000000"/>
                </a:solidFill>
                <a:latin typeface="Courier"/>
                <a:cs typeface="Courier"/>
              </a:rPr>
              <a:t>–o </a:t>
            </a:r>
            <a:r>
              <a:rPr lang="en-US" altLang="ja-JP" sz="1700" dirty="0" smtClean="0">
                <a:solidFill>
                  <a:srgbClr val="FF0000"/>
                </a:solidFill>
                <a:latin typeface="Courier"/>
                <a:cs typeface="Courier"/>
              </a:rPr>
              <a:t>empty-queue</a:t>
            </a:r>
            <a:r>
              <a:rPr lang="en-US" altLang="ja-JP" sz="1700" dirty="0" smtClean="0">
                <a:latin typeface="Courier"/>
                <a:cs typeface="Courier"/>
              </a:rPr>
              <a:t>)</a:t>
            </a:r>
          </a:p>
          <a:p>
            <a:r>
              <a:rPr lang="en-US" altLang="ja-JP" sz="1700" dirty="0" smtClean="0">
                <a:latin typeface="Courier"/>
                <a:cs typeface="Courier"/>
              </a:rPr>
              <a:t>       ⊓</a:t>
            </a:r>
            <a:r>
              <a:rPr lang="en-US" altLang="ja-JP" sz="1700" dirty="0" smtClean="0">
                <a:solidFill>
                  <a:srgbClr val="000000"/>
                </a:solidFill>
                <a:latin typeface="Courier"/>
                <a:cs typeface="Courier"/>
              </a:rPr>
              <a:t> (</a:t>
            </a:r>
            <a:r>
              <a:rPr lang="en-US" altLang="ja-JP" sz="1700" dirty="0" smtClean="0">
                <a:solidFill>
                  <a:srgbClr val="FF0000"/>
                </a:solidFill>
                <a:latin typeface="Courier"/>
                <a:cs typeface="Courier"/>
              </a:rPr>
              <a:t>queue </a:t>
            </a:r>
            <a:r>
              <a:rPr lang="en-US" altLang="ja-JP" sz="1700" dirty="0" smtClean="0">
                <a:solidFill>
                  <a:srgbClr val="000000"/>
                </a:solidFill>
                <a:latin typeface="Courier"/>
                <a:cs typeface="Courier"/>
              </a:rPr>
              <a:t>–o </a:t>
            </a:r>
            <a:r>
              <a:rPr lang="en-US" altLang="ja-JP" sz="1700" dirty="0" smtClean="0">
                <a:solidFill>
                  <a:srgbClr val="FF0000"/>
                </a:solidFill>
                <a:latin typeface="Courier"/>
                <a:cs typeface="Courier"/>
              </a:rPr>
              <a:t>nonempty-queue </a:t>
            </a:r>
            <a:r>
              <a:rPr lang="en-US" altLang="ja-JP" sz="1700" dirty="0" smtClean="0">
                <a:solidFill>
                  <a:srgbClr val="000000"/>
                </a:solidFill>
                <a:latin typeface="Courier"/>
                <a:cs typeface="Courier"/>
              </a:rPr>
              <a:t>–o </a:t>
            </a:r>
            <a:r>
              <a:rPr lang="en-US" altLang="ja-JP" sz="1700" dirty="0" smtClean="0">
                <a:solidFill>
                  <a:srgbClr val="FF0000"/>
                </a:solidFill>
                <a:latin typeface="Courier"/>
                <a:cs typeface="Courier"/>
              </a:rPr>
              <a:t>nonempty-queue</a:t>
            </a:r>
            <a:r>
              <a:rPr lang="en-US" altLang="ja-JP" sz="1700" dirty="0" smtClean="0">
                <a:latin typeface="Courier"/>
                <a:cs typeface="Courier"/>
              </a:rPr>
              <a:t>)</a:t>
            </a:r>
          </a:p>
          <a:p>
            <a:r>
              <a:rPr lang="en-US" altLang="ja-JP" sz="1700" dirty="0" smtClean="0">
                <a:latin typeface="Courier"/>
                <a:cs typeface="Courier"/>
              </a:rPr>
              <a:t>       ⊓</a:t>
            </a:r>
            <a:r>
              <a:rPr lang="en-US" altLang="ja-JP" sz="1700" dirty="0" smtClean="0">
                <a:solidFill>
                  <a:srgbClr val="000000"/>
                </a:solidFill>
                <a:latin typeface="Courier"/>
                <a:cs typeface="Courier"/>
              </a:rPr>
              <a:t> (</a:t>
            </a:r>
            <a:r>
              <a:rPr lang="en-US" altLang="ja-JP" sz="1700" dirty="0" smtClean="0">
                <a:solidFill>
                  <a:srgbClr val="FF0000"/>
                </a:solidFill>
                <a:latin typeface="Courier"/>
                <a:cs typeface="Courier"/>
              </a:rPr>
              <a:t>nonempty-queue </a:t>
            </a:r>
            <a:r>
              <a:rPr lang="en-US" altLang="ja-JP" sz="1700" dirty="0" smtClean="0">
                <a:solidFill>
                  <a:srgbClr val="000000"/>
                </a:solidFill>
                <a:latin typeface="Courier"/>
                <a:cs typeface="Courier"/>
              </a:rPr>
              <a:t>–o </a:t>
            </a:r>
            <a:r>
              <a:rPr lang="en-US" altLang="ja-JP" sz="1700" dirty="0" smtClean="0">
                <a:solidFill>
                  <a:srgbClr val="FF0000"/>
                </a:solidFill>
                <a:latin typeface="Courier"/>
                <a:cs typeface="Courier"/>
              </a:rPr>
              <a:t>queue </a:t>
            </a:r>
            <a:r>
              <a:rPr lang="en-US" altLang="ja-JP" sz="1700" dirty="0" smtClean="0">
                <a:solidFill>
                  <a:srgbClr val="000000"/>
                </a:solidFill>
                <a:latin typeface="Courier"/>
                <a:cs typeface="Courier"/>
              </a:rPr>
              <a:t>–o </a:t>
            </a:r>
            <a:r>
              <a:rPr lang="en-US" altLang="ja-JP" sz="1700" dirty="0" smtClean="0">
                <a:solidFill>
                  <a:srgbClr val="FF0000"/>
                </a:solidFill>
                <a:latin typeface="Courier"/>
                <a:cs typeface="Courier"/>
              </a:rPr>
              <a:t>nonempty-queue</a:t>
            </a:r>
            <a:r>
              <a:rPr lang="en-US" altLang="ja-JP" sz="1700" dirty="0" smtClean="0">
                <a:latin typeface="Courier"/>
                <a:cs typeface="Courier"/>
              </a:rPr>
              <a:t>)</a:t>
            </a:r>
          </a:p>
          <a:p>
            <a:endParaRPr lang="en-US" sz="1700" dirty="0" smtClean="0">
              <a:latin typeface="Courier"/>
              <a:cs typeface="Courie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7886-0872-7A45-8433-A84BE38A436F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May 4, 2016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6089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Decidability of Type-checking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Algorithmic system that is easy to translate to code</a:t>
            </a:r>
          </a:p>
          <a:p>
            <a:r>
              <a:rPr kumimoji="1" lang="en-US" altLang="ja-JP" dirty="0" smtClean="0"/>
              <a:t>Prove </a:t>
            </a:r>
            <a:r>
              <a:rPr lang="en-US" altLang="ja-JP" dirty="0" smtClean="0"/>
              <a:t>sound and complete with respect to the original system</a:t>
            </a:r>
          </a:p>
          <a:p>
            <a:r>
              <a:rPr kumimoji="1" lang="en-US" altLang="ja-JP" dirty="0" smtClean="0"/>
              <a:t>Partial implementation in Haskell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7886-0872-7A45-8433-A84BE38A436F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May 4, 2016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9859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Type Safety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Progress</a:t>
            </a:r>
          </a:p>
          <a:p>
            <a:pPr lvl="1"/>
            <a:r>
              <a:rPr kumimoji="1" lang="en-US" altLang="ja-JP" dirty="0" smtClean="0"/>
              <a:t> </a:t>
            </a:r>
            <a:r>
              <a:rPr lang="en-US" altLang="ja-JP" dirty="0"/>
              <a:t>D</a:t>
            </a:r>
            <a:r>
              <a:rPr kumimoji="1" lang="en-US" altLang="ja-JP" dirty="0" smtClean="0"/>
              <a:t>eadlock freedom in concurrent setting</a:t>
            </a:r>
          </a:p>
          <a:p>
            <a:pPr lvl="1"/>
            <a:r>
              <a:rPr lang="en-US" altLang="ja-JP" dirty="0" smtClean="0"/>
              <a:t>At least one process can make progress if the configuration is well-typed</a:t>
            </a:r>
          </a:p>
          <a:p>
            <a:pPr marL="457200" lvl="1" indent="0">
              <a:buNone/>
            </a:pPr>
            <a:endParaRPr kumimoji="1" lang="en-US" altLang="ja-JP" dirty="0"/>
          </a:p>
          <a:p>
            <a:r>
              <a:rPr lang="en-US" altLang="ja-JP" dirty="0" smtClean="0"/>
              <a:t>Preservation [</a:t>
            </a:r>
            <a:r>
              <a:rPr lang="en-US" altLang="ja-JP" i="1" dirty="0" smtClean="0"/>
              <a:t>currently in progress</a:t>
            </a:r>
            <a:r>
              <a:rPr lang="en-US" altLang="ja-JP" dirty="0"/>
              <a:t>]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Session fidelity in concurrent setting</a:t>
            </a:r>
          </a:p>
          <a:p>
            <a:pPr lvl="1"/>
            <a:r>
              <a:rPr lang="en-US" altLang="ja-JP" dirty="0" smtClean="0"/>
              <a:t>Processes obey session-types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7886-0872-7A45-8433-A84BE38A436F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May 4, 2016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8093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Message-passing Concurrency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Processes represented as nodes</a:t>
            </a:r>
          </a:p>
          <a:p>
            <a:r>
              <a:rPr lang="en-US" altLang="ja-JP" dirty="0" smtClean="0"/>
              <a:t>Channels between processes as edges</a:t>
            </a:r>
          </a:p>
          <a:p>
            <a:r>
              <a:rPr kumimoji="1" lang="en-US" altLang="ja-JP" dirty="0" smtClean="0"/>
              <a:t>Each channel is “provided” by a specific process (P provides c, Q provides d etc.)</a:t>
            </a:r>
            <a:endParaRPr kumimoji="1" lang="ja-JP" alt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2297043" y="4516661"/>
            <a:ext cx="1481172" cy="762684"/>
            <a:chOff x="1544740" y="2743200"/>
            <a:chExt cx="1481172" cy="762684"/>
          </a:xfrm>
        </p:grpSpPr>
        <p:sp>
          <p:nvSpPr>
            <p:cNvPr id="4" name="Donut 3"/>
            <p:cNvSpPr/>
            <p:nvPr/>
          </p:nvSpPr>
          <p:spPr>
            <a:xfrm>
              <a:off x="2297043" y="2777015"/>
              <a:ext cx="728869" cy="728869"/>
            </a:xfrm>
            <a:prstGeom prst="donut">
              <a:avLst>
                <a:gd name="adj" fmla="val 8223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Straight Connector 4"/>
            <p:cNvCxnSpPr>
              <a:stCxn id="4" idx="2"/>
            </p:cNvCxnSpPr>
            <p:nvPr/>
          </p:nvCxnSpPr>
          <p:spPr>
            <a:xfrm flipH="1">
              <a:off x="1544740" y="3141450"/>
              <a:ext cx="752303" cy="0"/>
            </a:xfrm>
            <a:prstGeom prst="line">
              <a:avLst/>
            </a:prstGeom>
            <a:ln>
              <a:headEnd type="oval" w="lg" len="lg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828800" y="2743200"/>
              <a:ext cx="282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c</a:t>
              </a:r>
              <a:endParaRPr kumimoji="1" lang="ja-JP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778215" y="4516661"/>
            <a:ext cx="1481172" cy="762684"/>
            <a:chOff x="1544740" y="2743200"/>
            <a:chExt cx="1481172" cy="762684"/>
          </a:xfrm>
        </p:grpSpPr>
        <p:sp>
          <p:nvSpPr>
            <p:cNvPr id="18" name="Donut 17"/>
            <p:cNvSpPr/>
            <p:nvPr/>
          </p:nvSpPr>
          <p:spPr>
            <a:xfrm>
              <a:off x="2297043" y="2777015"/>
              <a:ext cx="728869" cy="728869"/>
            </a:xfrm>
            <a:prstGeom prst="donut">
              <a:avLst>
                <a:gd name="adj" fmla="val 8223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Q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Connector 18"/>
            <p:cNvCxnSpPr>
              <a:stCxn id="18" idx="2"/>
            </p:cNvCxnSpPr>
            <p:nvPr/>
          </p:nvCxnSpPr>
          <p:spPr>
            <a:xfrm flipH="1">
              <a:off x="1544740" y="3141450"/>
              <a:ext cx="752303" cy="0"/>
            </a:xfrm>
            <a:prstGeom prst="line">
              <a:avLst/>
            </a:prstGeom>
            <a:ln>
              <a:headEnd type="oval" w="lg" len="lg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828800" y="2743200"/>
              <a:ext cx="30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d</a:t>
              </a:r>
              <a:endParaRPr kumimoji="1" lang="ja-JP" alt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261204" y="4550476"/>
            <a:ext cx="1481172" cy="762684"/>
            <a:chOff x="1544740" y="2743200"/>
            <a:chExt cx="1481172" cy="762684"/>
          </a:xfrm>
        </p:grpSpPr>
        <p:sp>
          <p:nvSpPr>
            <p:cNvPr id="22" name="Donut 21"/>
            <p:cNvSpPr/>
            <p:nvPr/>
          </p:nvSpPr>
          <p:spPr>
            <a:xfrm>
              <a:off x="2297043" y="2777015"/>
              <a:ext cx="728869" cy="728869"/>
            </a:xfrm>
            <a:prstGeom prst="donut">
              <a:avLst>
                <a:gd name="adj" fmla="val 8223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Connector 22"/>
            <p:cNvCxnSpPr>
              <a:stCxn id="22" idx="2"/>
            </p:cNvCxnSpPr>
            <p:nvPr/>
          </p:nvCxnSpPr>
          <p:spPr>
            <a:xfrm flipH="1">
              <a:off x="1544740" y="3141450"/>
              <a:ext cx="752303" cy="0"/>
            </a:xfrm>
            <a:prstGeom prst="line">
              <a:avLst/>
            </a:prstGeom>
            <a:ln>
              <a:headEnd type="oval" w="lg" len="lg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828800" y="2743200"/>
              <a:ext cx="2995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e</a:t>
              </a:r>
              <a:endParaRPr kumimoji="1" lang="ja-JP" altLang="en-US" dirty="0"/>
            </a:p>
          </p:txBody>
        </p:sp>
      </p:grp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7886-0872-7A45-8433-A84BE38A436F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May 4, 2016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6348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Message-passing Concurrency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Processes compute internally</a:t>
            </a:r>
          </a:p>
          <a:p>
            <a:r>
              <a:rPr lang="en-US" altLang="ja-JP" dirty="0" smtClean="0"/>
              <a:t>Exchange messages along channels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297043" y="3753977"/>
            <a:ext cx="1481172" cy="762684"/>
            <a:chOff x="1544740" y="2743200"/>
            <a:chExt cx="1481172" cy="762684"/>
          </a:xfrm>
        </p:grpSpPr>
        <p:sp>
          <p:nvSpPr>
            <p:cNvPr id="4" name="Donut 3"/>
            <p:cNvSpPr/>
            <p:nvPr/>
          </p:nvSpPr>
          <p:spPr>
            <a:xfrm>
              <a:off x="2297043" y="2777015"/>
              <a:ext cx="728869" cy="728869"/>
            </a:xfrm>
            <a:prstGeom prst="donut">
              <a:avLst>
                <a:gd name="adj" fmla="val 8223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Straight Connector 4"/>
            <p:cNvCxnSpPr>
              <a:stCxn id="4" idx="2"/>
            </p:cNvCxnSpPr>
            <p:nvPr/>
          </p:nvCxnSpPr>
          <p:spPr>
            <a:xfrm flipH="1">
              <a:off x="1544740" y="3141450"/>
              <a:ext cx="752303" cy="0"/>
            </a:xfrm>
            <a:prstGeom prst="line">
              <a:avLst/>
            </a:prstGeom>
            <a:ln>
              <a:headEnd type="oval" w="lg" len="lg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828800" y="2743200"/>
              <a:ext cx="282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c</a:t>
              </a:r>
              <a:endParaRPr kumimoji="1" lang="ja-JP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778215" y="3753977"/>
            <a:ext cx="1481172" cy="762684"/>
            <a:chOff x="1544740" y="2743200"/>
            <a:chExt cx="1481172" cy="762684"/>
          </a:xfrm>
        </p:grpSpPr>
        <p:sp>
          <p:nvSpPr>
            <p:cNvPr id="18" name="Donut 17"/>
            <p:cNvSpPr/>
            <p:nvPr/>
          </p:nvSpPr>
          <p:spPr>
            <a:xfrm>
              <a:off x="2297043" y="2777015"/>
              <a:ext cx="728869" cy="728869"/>
            </a:xfrm>
            <a:prstGeom prst="donut">
              <a:avLst>
                <a:gd name="adj" fmla="val 8223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Q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Connector 18"/>
            <p:cNvCxnSpPr>
              <a:stCxn id="18" idx="2"/>
            </p:cNvCxnSpPr>
            <p:nvPr/>
          </p:nvCxnSpPr>
          <p:spPr>
            <a:xfrm flipH="1">
              <a:off x="1544740" y="3141450"/>
              <a:ext cx="752303" cy="0"/>
            </a:xfrm>
            <a:prstGeom prst="line">
              <a:avLst/>
            </a:prstGeom>
            <a:ln>
              <a:headEnd type="oval" w="lg" len="lg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828800" y="2743200"/>
              <a:ext cx="30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d</a:t>
              </a:r>
              <a:endParaRPr kumimoji="1" lang="ja-JP" alt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261204" y="3787792"/>
            <a:ext cx="1481172" cy="762684"/>
            <a:chOff x="1544740" y="2743200"/>
            <a:chExt cx="1481172" cy="762684"/>
          </a:xfrm>
        </p:grpSpPr>
        <p:sp>
          <p:nvSpPr>
            <p:cNvPr id="22" name="Donut 21"/>
            <p:cNvSpPr/>
            <p:nvPr/>
          </p:nvSpPr>
          <p:spPr>
            <a:xfrm>
              <a:off x="2297043" y="2777015"/>
              <a:ext cx="728869" cy="728869"/>
            </a:xfrm>
            <a:prstGeom prst="donut">
              <a:avLst>
                <a:gd name="adj" fmla="val 8223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Connector 22"/>
            <p:cNvCxnSpPr>
              <a:stCxn id="22" idx="2"/>
            </p:cNvCxnSpPr>
            <p:nvPr/>
          </p:nvCxnSpPr>
          <p:spPr>
            <a:xfrm flipH="1">
              <a:off x="1544740" y="3141450"/>
              <a:ext cx="752303" cy="0"/>
            </a:xfrm>
            <a:prstGeom prst="line">
              <a:avLst/>
            </a:prstGeom>
            <a:ln>
              <a:headEnd type="oval" w="lg" len="lg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828800" y="2743200"/>
              <a:ext cx="2995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e</a:t>
              </a:r>
              <a:endParaRPr kumimoji="1" lang="ja-JP" alt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778214" y="4192320"/>
            <a:ext cx="785072" cy="369332"/>
            <a:chOff x="1515220" y="3157072"/>
            <a:chExt cx="785072" cy="369332"/>
          </a:xfrm>
        </p:grpSpPr>
        <p:sp>
          <p:nvSpPr>
            <p:cNvPr id="26" name="TextBox 25"/>
            <p:cNvSpPr txBox="1"/>
            <p:nvPr/>
          </p:nvSpPr>
          <p:spPr>
            <a:xfrm>
              <a:off x="1515220" y="3157072"/>
              <a:ext cx="752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3"/>
                  </a:solidFill>
                </a:rPr>
                <a:t>3</a:t>
              </a:r>
              <a:endParaRPr lang="en-US" baseline="-25000" dirty="0">
                <a:solidFill>
                  <a:schemeClr val="accent3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1550831" y="3526404"/>
              <a:ext cx="74946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778214" y="4714052"/>
            <a:ext cx="787915" cy="369332"/>
            <a:chOff x="1479609" y="3157072"/>
            <a:chExt cx="787915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1515220" y="3157072"/>
              <a:ext cx="752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3"/>
                  </a:solidFill>
                </a:rPr>
                <a:t>“</a:t>
              </a:r>
              <a:r>
                <a:rPr lang="en-US" dirty="0" err="1" smtClean="0">
                  <a:solidFill>
                    <a:schemeClr val="accent3"/>
                  </a:solidFill>
                </a:rPr>
                <a:t>aaa</a:t>
              </a:r>
              <a:r>
                <a:rPr lang="en-US" dirty="0" smtClean="0">
                  <a:solidFill>
                    <a:schemeClr val="accent3"/>
                  </a:solidFill>
                </a:rPr>
                <a:t>”</a:t>
              </a:r>
              <a:endParaRPr lang="en-US" baseline="-25000" dirty="0">
                <a:solidFill>
                  <a:schemeClr val="accent3"/>
                </a:solidFill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>
              <a:off x="1479609" y="3526404"/>
              <a:ext cx="78507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5261204" y="4344720"/>
            <a:ext cx="787915" cy="369332"/>
            <a:chOff x="1479609" y="3157072"/>
            <a:chExt cx="787915" cy="369332"/>
          </a:xfrm>
        </p:grpSpPr>
        <p:sp>
          <p:nvSpPr>
            <p:cNvPr id="35" name="TextBox 34"/>
            <p:cNvSpPr txBox="1"/>
            <p:nvPr/>
          </p:nvSpPr>
          <p:spPr>
            <a:xfrm>
              <a:off x="1515220" y="3157072"/>
              <a:ext cx="752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3"/>
                  </a:solidFill>
                </a:rPr>
                <a:t>end</a:t>
              </a:r>
              <a:endParaRPr lang="en-US" baseline="-25000" dirty="0">
                <a:solidFill>
                  <a:schemeClr val="accent3"/>
                </a:solidFill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H="1">
              <a:off x="1479609" y="3526404"/>
              <a:ext cx="78507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7886-0872-7A45-8433-A84BE38A436F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May 4, 2016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698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Message-passing Concurrency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Processes can also send channels they own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232760" y="4146509"/>
            <a:ext cx="1481172" cy="762684"/>
            <a:chOff x="1544740" y="2743200"/>
            <a:chExt cx="1481172" cy="762684"/>
          </a:xfrm>
        </p:grpSpPr>
        <p:sp>
          <p:nvSpPr>
            <p:cNvPr id="4" name="Donut 3"/>
            <p:cNvSpPr/>
            <p:nvPr/>
          </p:nvSpPr>
          <p:spPr>
            <a:xfrm>
              <a:off x="2297043" y="2777015"/>
              <a:ext cx="728869" cy="728869"/>
            </a:xfrm>
            <a:prstGeom prst="donut">
              <a:avLst>
                <a:gd name="adj" fmla="val 8223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Straight Connector 4"/>
            <p:cNvCxnSpPr>
              <a:stCxn id="4" idx="2"/>
            </p:cNvCxnSpPr>
            <p:nvPr/>
          </p:nvCxnSpPr>
          <p:spPr>
            <a:xfrm flipH="1">
              <a:off x="1544740" y="3141450"/>
              <a:ext cx="752303" cy="0"/>
            </a:xfrm>
            <a:prstGeom prst="line">
              <a:avLst/>
            </a:prstGeom>
            <a:ln>
              <a:headEnd type="oval" w="lg" len="lg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828800" y="2743200"/>
              <a:ext cx="282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c</a:t>
              </a:r>
              <a:endParaRPr kumimoji="1" lang="ja-JP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713932" y="4146509"/>
            <a:ext cx="1481172" cy="762684"/>
            <a:chOff x="1544740" y="2743200"/>
            <a:chExt cx="1481172" cy="762684"/>
          </a:xfrm>
        </p:grpSpPr>
        <p:sp>
          <p:nvSpPr>
            <p:cNvPr id="18" name="Donut 17"/>
            <p:cNvSpPr/>
            <p:nvPr/>
          </p:nvSpPr>
          <p:spPr>
            <a:xfrm>
              <a:off x="2297043" y="2777015"/>
              <a:ext cx="728869" cy="728869"/>
            </a:xfrm>
            <a:prstGeom prst="donut">
              <a:avLst>
                <a:gd name="adj" fmla="val 8223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Q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Connector 18"/>
            <p:cNvCxnSpPr>
              <a:stCxn id="18" idx="2"/>
            </p:cNvCxnSpPr>
            <p:nvPr/>
          </p:nvCxnSpPr>
          <p:spPr>
            <a:xfrm flipH="1">
              <a:off x="1544740" y="3141450"/>
              <a:ext cx="752303" cy="0"/>
            </a:xfrm>
            <a:prstGeom prst="line">
              <a:avLst/>
            </a:prstGeom>
            <a:ln>
              <a:headEnd type="oval" w="lg" len="lg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828800" y="2743200"/>
              <a:ext cx="30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d</a:t>
              </a:r>
              <a:endParaRPr kumimoji="1" lang="ja-JP" alt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196921" y="4180324"/>
            <a:ext cx="1481172" cy="762684"/>
            <a:chOff x="1544740" y="2743200"/>
            <a:chExt cx="1481172" cy="762684"/>
          </a:xfrm>
        </p:grpSpPr>
        <p:sp>
          <p:nvSpPr>
            <p:cNvPr id="22" name="Donut 21"/>
            <p:cNvSpPr/>
            <p:nvPr/>
          </p:nvSpPr>
          <p:spPr>
            <a:xfrm>
              <a:off x="2297043" y="2777015"/>
              <a:ext cx="728869" cy="728869"/>
            </a:xfrm>
            <a:prstGeom prst="donut">
              <a:avLst>
                <a:gd name="adj" fmla="val 8223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Connector 22"/>
            <p:cNvCxnSpPr>
              <a:stCxn id="22" idx="2"/>
            </p:cNvCxnSpPr>
            <p:nvPr/>
          </p:nvCxnSpPr>
          <p:spPr>
            <a:xfrm flipH="1">
              <a:off x="1544740" y="3141450"/>
              <a:ext cx="752303" cy="0"/>
            </a:xfrm>
            <a:prstGeom prst="line">
              <a:avLst/>
            </a:prstGeom>
            <a:ln>
              <a:headEnd type="oval" w="lg" len="lg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828800" y="2743200"/>
              <a:ext cx="2995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e</a:t>
              </a:r>
              <a:endParaRPr kumimoji="1" lang="ja-JP" alt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688460" y="4724527"/>
            <a:ext cx="787915" cy="369332"/>
            <a:chOff x="1479609" y="3157072"/>
            <a:chExt cx="787915" cy="369332"/>
          </a:xfrm>
        </p:grpSpPr>
        <p:sp>
          <p:nvSpPr>
            <p:cNvPr id="26" name="TextBox 25"/>
            <p:cNvSpPr txBox="1"/>
            <p:nvPr/>
          </p:nvSpPr>
          <p:spPr>
            <a:xfrm>
              <a:off x="1515220" y="3157072"/>
              <a:ext cx="752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3"/>
                  </a:solidFill>
                </a:rPr>
                <a:t>e</a:t>
              </a:r>
              <a:endParaRPr lang="en-US" baseline="-25000" dirty="0">
                <a:solidFill>
                  <a:schemeClr val="accent3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>
              <a:off x="1479609" y="3526404"/>
              <a:ext cx="78507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279263" y="3113672"/>
            <a:ext cx="1197112" cy="1153528"/>
            <a:chOff x="1828800" y="2743200"/>
            <a:chExt cx="1197112" cy="1153528"/>
          </a:xfrm>
        </p:grpSpPr>
        <p:sp>
          <p:nvSpPr>
            <p:cNvPr id="29" name="Donut 28"/>
            <p:cNvSpPr/>
            <p:nvPr/>
          </p:nvSpPr>
          <p:spPr>
            <a:xfrm>
              <a:off x="2297043" y="2777015"/>
              <a:ext cx="728869" cy="728869"/>
            </a:xfrm>
            <a:prstGeom prst="donut">
              <a:avLst>
                <a:gd name="adj" fmla="val 8223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29" idx="3"/>
            </p:cNvCxnSpPr>
            <p:nvPr/>
          </p:nvCxnSpPr>
          <p:spPr>
            <a:xfrm flipH="1">
              <a:off x="2054737" y="3399144"/>
              <a:ext cx="349046" cy="497584"/>
            </a:xfrm>
            <a:prstGeom prst="line">
              <a:avLst/>
            </a:prstGeom>
            <a:ln>
              <a:headEnd type="oval" w="lg" len="lg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828800" y="2743200"/>
              <a:ext cx="2995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e</a:t>
              </a:r>
              <a:endParaRPr kumimoji="1" lang="ja-JP" altLang="en-US" dirty="0"/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7886-0872-7A45-8433-A84BE38A436F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32" name="Date Placeholder 3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May 4, 2016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0346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Linear Session-types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Don’t want to send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 if expecting string</a:t>
            </a:r>
          </a:p>
          <a:p>
            <a:r>
              <a:rPr lang="en-US" altLang="ja-JP" dirty="0" smtClean="0"/>
              <a:t>Don’t try to receive if other process is not sending</a:t>
            </a:r>
          </a:p>
          <a:p>
            <a:r>
              <a:rPr lang="en-US" altLang="ja-JP" dirty="0" smtClean="0"/>
              <a:t>Assign types to each channel from provider’s perspective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68173" y="4617731"/>
            <a:ext cx="1481172" cy="762684"/>
            <a:chOff x="1544740" y="2743200"/>
            <a:chExt cx="1481172" cy="762684"/>
          </a:xfrm>
        </p:grpSpPr>
        <p:sp>
          <p:nvSpPr>
            <p:cNvPr id="4" name="Donut 3"/>
            <p:cNvSpPr/>
            <p:nvPr/>
          </p:nvSpPr>
          <p:spPr>
            <a:xfrm>
              <a:off x="2297043" y="2777015"/>
              <a:ext cx="728869" cy="728869"/>
            </a:xfrm>
            <a:prstGeom prst="donut">
              <a:avLst>
                <a:gd name="adj" fmla="val 8223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Straight Connector 4"/>
            <p:cNvCxnSpPr>
              <a:stCxn id="4" idx="2"/>
            </p:cNvCxnSpPr>
            <p:nvPr/>
          </p:nvCxnSpPr>
          <p:spPr>
            <a:xfrm flipH="1">
              <a:off x="1544740" y="3141450"/>
              <a:ext cx="752303" cy="0"/>
            </a:xfrm>
            <a:prstGeom prst="line">
              <a:avLst/>
            </a:prstGeom>
            <a:ln>
              <a:headEnd type="oval" w="lg" len="lg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544740" y="2743200"/>
              <a:ext cx="752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 smtClean="0"/>
                <a:t>c : B</a:t>
              </a:r>
              <a:endParaRPr kumimoji="1" lang="ja-JP" altLang="en-US" dirty="0"/>
            </a:p>
          </p:txBody>
        </p:sp>
      </p:grpSp>
      <p:sp>
        <p:nvSpPr>
          <p:cNvPr id="18" name="Donut 17"/>
          <p:cNvSpPr/>
          <p:nvPr/>
        </p:nvSpPr>
        <p:spPr>
          <a:xfrm>
            <a:off x="4530517" y="4634638"/>
            <a:ext cx="728869" cy="728869"/>
          </a:xfrm>
          <a:prstGeom prst="donut">
            <a:avLst>
              <a:gd name="adj" fmla="val 822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>
            <a:stCxn id="18" idx="2"/>
            <a:endCxn id="4" idx="6"/>
          </p:cNvCxnSpPr>
          <p:nvPr/>
        </p:nvCxnSpPr>
        <p:spPr>
          <a:xfrm flipH="1">
            <a:off x="3049345" y="4999073"/>
            <a:ext cx="1481172" cy="16908"/>
          </a:xfrm>
          <a:prstGeom prst="line">
            <a:avLst/>
          </a:prstGeom>
          <a:ln>
            <a:headEnd type="oval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49345" y="4660535"/>
            <a:ext cx="1481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 smtClean="0"/>
              <a:t>d : </a:t>
            </a:r>
            <a:r>
              <a:rPr lang="en-US" altLang="ja-JP" sz="1200" dirty="0" err="1" smtClean="0"/>
              <a:t>int</a:t>
            </a:r>
            <a:r>
              <a:rPr lang="en-US" altLang="ja-JP" sz="1200" dirty="0" smtClean="0"/>
              <a:t> ⊃ string </a:t>
            </a:r>
            <a:r>
              <a:rPr lang="en-US" altLang="ja-JP" sz="1200" dirty="0" smtClean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altLang="ja-JP" sz="1200" dirty="0" smtClean="0"/>
              <a:t> </a:t>
            </a:r>
            <a:r>
              <a:rPr lang="en-US" altLang="ja-JP" sz="1200" dirty="0" smtClean="0">
                <a:solidFill>
                  <a:srgbClr val="FF0000"/>
                </a:solidFill>
              </a:rPr>
              <a:t>A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049345" y="5039166"/>
            <a:ext cx="1481171" cy="369332"/>
            <a:chOff x="1515220" y="3157072"/>
            <a:chExt cx="785072" cy="369332"/>
          </a:xfrm>
        </p:grpSpPr>
        <p:sp>
          <p:nvSpPr>
            <p:cNvPr id="26" name="TextBox 25"/>
            <p:cNvSpPr txBox="1"/>
            <p:nvPr/>
          </p:nvSpPr>
          <p:spPr>
            <a:xfrm>
              <a:off x="1515220" y="3157072"/>
              <a:ext cx="752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3"/>
                  </a:solidFill>
                </a:rPr>
                <a:t>3</a:t>
              </a:r>
              <a:endParaRPr lang="en-US" baseline="-25000" dirty="0">
                <a:solidFill>
                  <a:schemeClr val="accent3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1550831" y="3526404"/>
              <a:ext cx="74946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116532" y="5534768"/>
            <a:ext cx="1413986" cy="369332"/>
            <a:chOff x="1479609" y="3157072"/>
            <a:chExt cx="787915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1515220" y="3157072"/>
              <a:ext cx="752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3"/>
                  </a:solidFill>
                </a:rPr>
                <a:t>“</a:t>
              </a:r>
              <a:r>
                <a:rPr lang="en-US" dirty="0" err="1" smtClean="0">
                  <a:solidFill>
                    <a:schemeClr val="accent3"/>
                  </a:solidFill>
                </a:rPr>
                <a:t>aaa</a:t>
              </a:r>
              <a:r>
                <a:rPr lang="en-US" dirty="0" smtClean="0">
                  <a:solidFill>
                    <a:schemeClr val="accent3"/>
                  </a:solidFill>
                </a:rPr>
                <a:t>”</a:t>
              </a:r>
              <a:endParaRPr lang="en-US" baseline="-25000" dirty="0">
                <a:solidFill>
                  <a:schemeClr val="accent3"/>
                </a:solidFill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>
              <a:off x="1479609" y="3526404"/>
              <a:ext cx="78507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5259387" y="5178841"/>
            <a:ext cx="1481170" cy="369332"/>
            <a:chOff x="1479609" y="3157072"/>
            <a:chExt cx="787915" cy="369332"/>
          </a:xfrm>
        </p:grpSpPr>
        <p:sp>
          <p:nvSpPr>
            <p:cNvPr id="35" name="TextBox 34"/>
            <p:cNvSpPr txBox="1"/>
            <p:nvPr/>
          </p:nvSpPr>
          <p:spPr>
            <a:xfrm>
              <a:off x="1515220" y="3157072"/>
              <a:ext cx="752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3"/>
                  </a:solidFill>
                </a:rPr>
                <a:t>end</a:t>
              </a:r>
              <a:endParaRPr lang="en-US" baseline="-25000" dirty="0">
                <a:solidFill>
                  <a:schemeClr val="accent3"/>
                </a:solidFill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H="1">
              <a:off x="1479609" y="3526404"/>
              <a:ext cx="78507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5259386" y="4645814"/>
            <a:ext cx="2210041" cy="762684"/>
            <a:chOff x="815871" y="2743200"/>
            <a:chExt cx="2210041" cy="762684"/>
          </a:xfrm>
        </p:grpSpPr>
        <p:sp>
          <p:nvSpPr>
            <p:cNvPr id="32" name="Donut 31"/>
            <p:cNvSpPr/>
            <p:nvPr/>
          </p:nvSpPr>
          <p:spPr>
            <a:xfrm>
              <a:off x="2297043" y="2777015"/>
              <a:ext cx="728869" cy="728869"/>
            </a:xfrm>
            <a:prstGeom prst="donut">
              <a:avLst>
                <a:gd name="adj" fmla="val 8223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Connector 32"/>
            <p:cNvCxnSpPr>
              <a:stCxn id="32" idx="2"/>
            </p:cNvCxnSpPr>
            <p:nvPr/>
          </p:nvCxnSpPr>
          <p:spPr>
            <a:xfrm flipH="1">
              <a:off x="815871" y="3141450"/>
              <a:ext cx="1481172" cy="16908"/>
            </a:xfrm>
            <a:prstGeom prst="line">
              <a:avLst/>
            </a:prstGeom>
            <a:ln>
              <a:headEnd type="oval" w="lg" len="lg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815871" y="2743200"/>
              <a:ext cx="1481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 smtClean="0"/>
                <a:t>e : 1</a:t>
              </a:r>
              <a:endParaRPr kumimoji="1" lang="ja-JP" altLang="en-US" dirty="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3049347" y="4679629"/>
            <a:ext cx="1481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 smtClean="0"/>
              <a:t>d : string </a:t>
            </a:r>
            <a:r>
              <a:rPr lang="en-US" altLang="ja-JP" sz="1200" dirty="0" smtClean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altLang="ja-JP" sz="1200" dirty="0" smtClean="0"/>
              <a:t> </a:t>
            </a:r>
            <a:r>
              <a:rPr lang="en-US" altLang="ja-JP" sz="1200" dirty="0" smtClean="0">
                <a:solidFill>
                  <a:srgbClr val="FF0000"/>
                </a:solidFill>
              </a:rPr>
              <a:t>A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044245" y="4678671"/>
            <a:ext cx="1481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 smtClean="0"/>
              <a:t>d : </a:t>
            </a:r>
            <a:r>
              <a:rPr lang="en-US" altLang="ja-JP" sz="1200" dirty="0" smtClean="0">
                <a:solidFill>
                  <a:srgbClr val="FF0000"/>
                </a:solidFill>
              </a:rPr>
              <a:t>A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7886-0872-7A45-8433-A84BE38A436F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May 4, 2016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2331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8" grpId="0"/>
      <p:bldP spid="38" grpId="1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Linear Session Types</a:t>
            </a:r>
            <a:endParaRPr kumimoji="1" lang="ja-JP" alt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Example interface specification: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altLang="ja-JP" sz="1800" dirty="0" smtClean="0">
                <a:solidFill>
                  <a:srgbClr val="000000"/>
                </a:solidFill>
                <a:latin typeface="Courier"/>
                <a:cs typeface="Courier"/>
              </a:rPr>
              <a:t>1           	</a:t>
            </a:r>
            <a:r>
              <a:rPr lang="en-US" altLang="ja-JP" sz="1800" dirty="0" smtClean="0">
                <a:solidFill>
                  <a:srgbClr val="000000"/>
                </a:solidFill>
                <a:cs typeface="Courier"/>
              </a:rPr>
              <a:t>Terminate</a:t>
            </a: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&amp;</a:t>
            </a:r>
            <a:r>
              <a:rPr lang="en-US" sz="1800" dirty="0" smtClean="0">
                <a:latin typeface="Courier"/>
                <a:cs typeface="Courier"/>
              </a:rPr>
              <a:t>{</a:t>
            </a:r>
            <a:r>
              <a:rPr lang="en-US" sz="1800" dirty="0" err="1" smtClean="0">
                <a:latin typeface="Courier"/>
                <a:cs typeface="Courier"/>
              </a:rPr>
              <a:t>lab</a:t>
            </a:r>
            <a:r>
              <a:rPr lang="en-US" sz="1800" baseline="-25000" dirty="0" err="1" smtClean="0">
                <a:latin typeface="Courier"/>
                <a:cs typeface="Courier"/>
              </a:rPr>
              <a:t>i</a:t>
            </a:r>
            <a:r>
              <a:rPr lang="en-US" sz="1800" dirty="0" err="1" smtClean="0">
                <a:latin typeface="Courier"/>
                <a:cs typeface="Courier"/>
              </a:rPr>
              <a:t>:A</a:t>
            </a:r>
            <a:r>
              <a:rPr lang="en-US" sz="1800" baseline="-25000" dirty="0" err="1" smtClean="0">
                <a:latin typeface="Courier"/>
                <a:cs typeface="Courier"/>
              </a:rPr>
              <a:t>i</a:t>
            </a:r>
            <a:r>
              <a:rPr lang="en-US" sz="1800" dirty="0" smtClean="0">
                <a:latin typeface="Courier"/>
                <a:cs typeface="Courier"/>
              </a:rPr>
              <a:t>}</a:t>
            </a:r>
            <a:r>
              <a:rPr lang="en-US" sz="1800" baseline="-25000" dirty="0" err="1" smtClean="0">
                <a:latin typeface="Courier"/>
                <a:cs typeface="Courier"/>
              </a:rPr>
              <a:t>i</a:t>
            </a:r>
            <a:r>
              <a:rPr lang="en-US" sz="1800" baseline="-25000" dirty="0" smtClean="0">
                <a:latin typeface="Courier"/>
                <a:cs typeface="Courier"/>
              </a:rPr>
              <a:t>    </a:t>
            </a:r>
            <a:r>
              <a:rPr lang="en-US" sz="1800" dirty="0">
                <a:cs typeface="Courier"/>
              </a:rPr>
              <a:t>	</a:t>
            </a:r>
            <a:r>
              <a:rPr lang="en-US" sz="1800" dirty="0" smtClean="0">
                <a:cs typeface="Courier"/>
              </a:rPr>
              <a:t>External </a:t>
            </a:r>
            <a:r>
              <a:rPr lang="en-US" sz="1800" dirty="0" smtClean="0">
                <a:cs typeface="Courier"/>
              </a:rPr>
              <a:t>choice (receive) between </a:t>
            </a:r>
            <a:r>
              <a:rPr lang="en-US" sz="1800" dirty="0" err="1" smtClean="0">
                <a:cs typeface="Courier"/>
              </a:rPr>
              <a:t>lab</a:t>
            </a:r>
            <a:r>
              <a:rPr lang="en-US" sz="1800" baseline="-25000" dirty="0" err="1" smtClean="0">
                <a:cs typeface="Courier"/>
              </a:rPr>
              <a:t>i</a:t>
            </a:r>
            <a:r>
              <a:rPr lang="en-US" sz="1800" dirty="0" smtClean="0">
                <a:cs typeface="Courier"/>
              </a:rPr>
              <a:t>, continue as A</a:t>
            </a:r>
            <a:r>
              <a:rPr lang="en-US" sz="1800" baseline="-25000" dirty="0" smtClean="0">
                <a:cs typeface="Courier"/>
              </a:rPr>
              <a:t>i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A </a:t>
            </a:r>
            <a:r>
              <a:rPr lang="en-US" sz="1800" dirty="0">
                <a:latin typeface="Courier"/>
                <a:cs typeface="Courier"/>
              </a:rPr>
              <a:t>–o </a:t>
            </a:r>
            <a:r>
              <a:rPr lang="en-US" sz="1800" dirty="0" smtClean="0">
                <a:latin typeface="Courier"/>
                <a:cs typeface="Courier"/>
              </a:rPr>
              <a:t>B      </a:t>
            </a:r>
            <a:r>
              <a:rPr lang="en-US" sz="1800" dirty="0" smtClean="0">
                <a:latin typeface="Courier"/>
                <a:cs typeface="Courier"/>
              </a:rPr>
              <a:t>	</a:t>
            </a:r>
            <a:r>
              <a:rPr lang="en-US" sz="1800" dirty="0" smtClean="0">
                <a:cs typeface="Courier"/>
              </a:rPr>
              <a:t>Receive </a:t>
            </a:r>
            <a:r>
              <a:rPr lang="en-US" sz="1800" dirty="0" smtClean="0">
                <a:cs typeface="Courier"/>
              </a:rPr>
              <a:t>channel of type A, continue as </a:t>
            </a:r>
            <a:r>
              <a:rPr lang="en-US" sz="1800" dirty="0" smtClean="0">
                <a:cs typeface="Courier"/>
              </a:rPr>
              <a:t>B</a:t>
            </a:r>
          </a:p>
          <a:p>
            <a:pPr marL="0" indent="0">
              <a:buNone/>
            </a:pPr>
            <a:r>
              <a:rPr lang="en-US" altLang="ja-JP" sz="1800" dirty="0" err="1" smtClean="0">
                <a:latin typeface="Lucida Grande"/>
                <a:ea typeface="Lucida Grande"/>
                <a:cs typeface="Lucida Grande"/>
              </a:rPr>
              <a:t>τ</a:t>
            </a:r>
            <a:r>
              <a:rPr lang="en-US" altLang="ja-JP" sz="1800" dirty="0" smtClean="0">
                <a:latin typeface="Courier"/>
                <a:cs typeface="Courier"/>
              </a:rPr>
              <a:t> ⊃ B    		</a:t>
            </a:r>
            <a:r>
              <a:rPr lang="en-US" altLang="ja-JP" sz="1800" dirty="0" smtClean="0">
                <a:cs typeface="Courier"/>
              </a:rPr>
              <a:t>Receive value of type </a:t>
            </a:r>
            <a:r>
              <a:rPr lang="en-US" altLang="ja-JP" sz="1800" dirty="0" err="1" smtClean="0">
                <a:cs typeface="Courier"/>
              </a:rPr>
              <a:t>τ</a:t>
            </a:r>
            <a:r>
              <a:rPr lang="en-US" altLang="ja-JP" sz="1800" dirty="0" smtClean="0">
                <a:cs typeface="Courier"/>
              </a:rPr>
              <a:t>, continue as B</a:t>
            </a: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⊕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{</a:t>
            </a:r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lab</a:t>
            </a:r>
            <a:r>
              <a:rPr lang="en-US" sz="1800" baseline="-25000" dirty="0" err="1" smtClean="0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:A</a:t>
            </a:r>
            <a:r>
              <a:rPr lang="en-US" sz="1800" baseline="-25000" dirty="0" err="1" smtClean="0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}</a:t>
            </a:r>
            <a:r>
              <a:rPr lang="en-US" sz="1800" baseline="-25000" dirty="0" err="1" smtClean="0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	</a:t>
            </a:r>
            <a:r>
              <a:rPr lang="en-US" sz="1800" dirty="0" smtClean="0">
                <a:solidFill>
                  <a:srgbClr val="000000"/>
                </a:solidFill>
                <a:cs typeface="Courier"/>
              </a:rPr>
              <a:t>Internal </a:t>
            </a:r>
            <a:r>
              <a:rPr lang="en-US" sz="1800" dirty="0" smtClean="0">
                <a:solidFill>
                  <a:srgbClr val="000000"/>
                </a:solidFill>
                <a:cs typeface="Courier"/>
              </a:rPr>
              <a:t>choice (send) between </a:t>
            </a:r>
            <a:r>
              <a:rPr lang="en-US" sz="1800" dirty="0" err="1" smtClean="0">
                <a:solidFill>
                  <a:srgbClr val="000000"/>
                </a:solidFill>
                <a:cs typeface="Courier"/>
              </a:rPr>
              <a:t>lab</a:t>
            </a:r>
            <a:r>
              <a:rPr lang="en-US" sz="1800" baseline="-25000" dirty="0" err="1" smtClean="0">
                <a:solidFill>
                  <a:srgbClr val="000000"/>
                </a:solidFill>
                <a:cs typeface="Courier"/>
              </a:rPr>
              <a:t>i</a:t>
            </a:r>
            <a:r>
              <a:rPr lang="en-US" sz="1800" dirty="0" smtClean="0">
                <a:solidFill>
                  <a:srgbClr val="000000"/>
                </a:solidFill>
                <a:cs typeface="Courier"/>
              </a:rPr>
              <a:t>, continue as A</a:t>
            </a:r>
            <a:r>
              <a:rPr lang="en-US" sz="1800" baseline="-25000" dirty="0" smtClean="0">
                <a:solidFill>
                  <a:srgbClr val="000000"/>
                </a:solidFill>
                <a:cs typeface="Courier"/>
              </a:rPr>
              <a:t>i</a:t>
            </a:r>
            <a:endParaRPr lang="en-US" sz="18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A </a:t>
            </a:r>
            <a:r>
              <a:rPr lang="en-US" sz="2400" dirty="0" smtClean="0">
                <a:latin typeface="Courier"/>
                <a:cs typeface="Courier"/>
              </a:rPr>
              <a:t>⊗</a:t>
            </a:r>
            <a:r>
              <a:rPr lang="en-US" sz="1800" dirty="0" smtClean="0">
                <a:latin typeface="Courier"/>
                <a:cs typeface="Courier"/>
              </a:rPr>
              <a:t> B       </a:t>
            </a:r>
            <a:r>
              <a:rPr lang="en-US" sz="1800" dirty="0" smtClean="0">
                <a:latin typeface="Courier"/>
                <a:cs typeface="Courier"/>
              </a:rPr>
              <a:t>	</a:t>
            </a:r>
            <a:r>
              <a:rPr lang="en-US" sz="1800" dirty="0" smtClean="0">
                <a:cs typeface="Courier"/>
              </a:rPr>
              <a:t>Send </a:t>
            </a:r>
            <a:r>
              <a:rPr lang="en-US" sz="1800" dirty="0" smtClean="0">
                <a:cs typeface="Courier"/>
              </a:rPr>
              <a:t>channel of type A, continue as </a:t>
            </a:r>
            <a:r>
              <a:rPr lang="en-US" sz="1800" dirty="0" smtClean="0">
                <a:cs typeface="Courier"/>
              </a:rPr>
              <a:t>B</a:t>
            </a:r>
          </a:p>
          <a:p>
            <a:pPr marL="0" indent="0">
              <a:buNone/>
            </a:pPr>
            <a:r>
              <a:rPr lang="en-US" altLang="ja-JP" sz="1800" dirty="0" err="1" smtClean="0">
                <a:latin typeface="Lucida Grande"/>
                <a:ea typeface="Lucida Grande"/>
                <a:cs typeface="Lucida Grande"/>
              </a:rPr>
              <a:t>τ</a:t>
            </a:r>
            <a:r>
              <a:rPr lang="en-US" altLang="ja-JP" sz="1800" dirty="0" smtClean="0">
                <a:latin typeface="Courier"/>
                <a:cs typeface="Courier"/>
              </a:rPr>
              <a:t> ∧ B       	</a:t>
            </a:r>
            <a:r>
              <a:rPr lang="en-US" altLang="ja-JP" sz="1800" dirty="0" smtClean="0">
                <a:cs typeface="Courier"/>
              </a:rPr>
              <a:t>Send value of type </a:t>
            </a:r>
            <a:r>
              <a:rPr lang="en-US" altLang="ja-JP" sz="1800" dirty="0" err="1" smtClean="0">
                <a:cs typeface="Courier"/>
              </a:rPr>
              <a:t>τ</a:t>
            </a:r>
            <a:r>
              <a:rPr lang="en-US" altLang="ja-JP" sz="1800" dirty="0" smtClean="0">
                <a:cs typeface="Courier"/>
              </a:rPr>
              <a:t>, continue as B</a:t>
            </a:r>
            <a:endParaRPr lang="en-US" altLang="ja-JP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8696" y="2303200"/>
            <a:ext cx="7399130" cy="1200329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25400">
              <a:schemeClr val="tx1">
                <a:alpha val="75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q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ueue </a:t>
            </a:r>
            <a:r>
              <a:rPr lang="en-US" dirty="0" smtClean="0">
                <a:latin typeface="Courier"/>
                <a:cs typeface="Courier"/>
              </a:rPr>
              <a:t>= </a:t>
            </a:r>
            <a:r>
              <a:rPr lang="en-US" dirty="0" smtClean="0">
                <a:latin typeface="Courier"/>
                <a:cs typeface="Courier"/>
              </a:rPr>
              <a:t>&amp;{</a:t>
            </a:r>
            <a:r>
              <a:rPr lang="en-US" dirty="0" err="1" smtClean="0">
                <a:solidFill>
                  <a:schemeClr val="accent3"/>
                </a:solidFill>
                <a:latin typeface="Courier"/>
                <a:cs typeface="Courier"/>
              </a:rPr>
              <a:t>enq</a:t>
            </a:r>
            <a:r>
              <a:rPr lang="en-US" dirty="0" smtClean="0">
                <a:latin typeface="Courier"/>
                <a:cs typeface="Courier"/>
              </a:rPr>
              <a:t>: 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dirty="0" smtClean="0">
                <a:latin typeface="Courier"/>
                <a:cs typeface="Courier"/>
              </a:rPr>
              <a:t> –o 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queue</a:t>
            </a:r>
            <a:r>
              <a:rPr lang="en-US" dirty="0" smtClean="0">
                <a:latin typeface="Courier"/>
                <a:cs typeface="Courier"/>
              </a:rPr>
              <a:t>,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         </a:t>
            </a:r>
            <a:r>
              <a:rPr lang="en-US" dirty="0" err="1" smtClean="0">
                <a:solidFill>
                  <a:schemeClr val="accent3"/>
                </a:solidFill>
                <a:latin typeface="Courier"/>
                <a:cs typeface="Courier"/>
              </a:rPr>
              <a:t>deq</a:t>
            </a:r>
            <a:r>
              <a:rPr lang="en-US" dirty="0" smtClean="0">
                <a:latin typeface="Courier"/>
                <a:cs typeface="Courier"/>
              </a:rPr>
              <a:t>: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⊕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{</a:t>
            </a:r>
            <a:r>
              <a:rPr lang="en-US" dirty="0" smtClean="0">
                <a:solidFill>
                  <a:srgbClr val="9BBB59"/>
                </a:solidFill>
                <a:latin typeface="Courier"/>
                <a:cs typeface="Courier"/>
              </a:rPr>
              <a:t>none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: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1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,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rgbClr val="9BBB59"/>
                </a:solidFill>
                <a:latin typeface="Courier"/>
                <a:cs typeface="Courier"/>
              </a:rPr>
              <a:t>some</a:t>
            </a:r>
            <a:r>
              <a:rPr lang="en-US" dirty="0" smtClean="0">
                <a:latin typeface="Courier"/>
                <a:cs typeface="Courier"/>
              </a:rPr>
              <a:t>: 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⊗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queue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}}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sz="1200" i="1" baseline="30000" dirty="0" smtClean="0">
                <a:latin typeface="Courier"/>
                <a:cs typeface="Courier"/>
              </a:rPr>
              <a:t>*</a:t>
            </a:r>
            <a:r>
              <a:rPr lang="en-US" sz="1200" i="1" dirty="0" smtClean="0">
                <a:latin typeface="Courier"/>
                <a:cs typeface="Courier"/>
              </a:rPr>
              <a:t> where A is some </a:t>
            </a:r>
            <a:r>
              <a:rPr lang="en-US" sz="1200" i="1" dirty="0" smtClean="0">
                <a:latin typeface="Courier"/>
                <a:cs typeface="Courier"/>
              </a:rPr>
              <a:t>predetermined </a:t>
            </a:r>
            <a:r>
              <a:rPr lang="en-US" sz="1200" i="1" dirty="0" smtClean="0">
                <a:latin typeface="Courier"/>
                <a:cs typeface="Courier"/>
              </a:rPr>
              <a:t>type</a:t>
            </a:r>
            <a:endParaRPr lang="en-US" sz="1200" i="1" dirty="0" smtClean="0">
              <a:latin typeface="Courier"/>
              <a:cs typeface="Courier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7886-0872-7A45-8433-A84BE38A436F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May 4, 2016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6338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Implementation of Queues</a:t>
            </a:r>
            <a:endParaRPr kumimoji="1" lang="ja-JP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38696" y="1410845"/>
            <a:ext cx="7399130" cy="5062924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25400">
              <a:schemeClr val="tx1">
                <a:alpha val="75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rgbClr val="FF0000"/>
                </a:solidFill>
                <a:latin typeface="Courier"/>
                <a:cs typeface="Courier"/>
              </a:rPr>
              <a:t>q</a:t>
            </a:r>
            <a:r>
              <a:rPr lang="en-US" sz="1700" dirty="0" smtClean="0">
                <a:solidFill>
                  <a:srgbClr val="FF0000"/>
                </a:solidFill>
                <a:latin typeface="Courier"/>
                <a:cs typeface="Courier"/>
              </a:rPr>
              <a:t>ueue</a:t>
            </a:r>
            <a:r>
              <a:rPr lang="en-US" sz="1700" dirty="0" smtClean="0">
                <a:latin typeface="Courier"/>
                <a:cs typeface="Courier"/>
              </a:rPr>
              <a:t> = </a:t>
            </a:r>
            <a:r>
              <a:rPr lang="en-US" sz="1700" dirty="0" smtClean="0">
                <a:latin typeface="Courier"/>
                <a:cs typeface="Courier"/>
              </a:rPr>
              <a:t>&amp;{</a:t>
            </a:r>
            <a:r>
              <a:rPr lang="en-US" sz="1700" dirty="0" err="1" smtClean="0">
                <a:solidFill>
                  <a:schemeClr val="accent3"/>
                </a:solidFill>
                <a:latin typeface="Courier"/>
                <a:cs typeface="Courier"/>
              </a:rPr>
              <a:t>enq</a:t>
            </a:r>
            <a:r>
              <a:rPr lang="en-US" sz="1700" dirty="0" smtClean="0">
                <a:latin typeface="Courier"/>
                <a:cs typeface="Courier"/>
              </a:rPr>
              <a:t>: </a:t>
            </a:r>
            <a:r>
              <a:rPr lang="en-US" sz="1700" dirty="0" smtClean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700" dirty="0" smtClean="0">
                <a:latin typeface="Courier"/>
                <a:cs typeface="Courier"/>
              </a:rPr>
              <a:t> –o </a:t>
            </a:r>
            <a:r>
              <a:rPr lang="en-US" sz="1700" dirty="0" smtClean="0">
                <a:solidFill>
                  <a:srgbClr val="FF0000"/>
                </a:solidFill>
                <a:latin typeface="Courier"/>
                <a:cs typeface="Courier"/>
              </a:rPr>
              <a:t>queue</a:t>
            </a:r>
            <a:r>
              <a:rPr lang="en-US" sz="1700" dirty="0" smtClean="0">
                <a:latin typeface="Courier"/>
                <a:cs typeface="Courier"/>
              </a:rPr>
              <a:t>,</a:t>
            </a:r>
            <a:endParaRPr lang="en-US" sz="1700" dirty="0" smtClean="0">
              <a:latin typeface="Courier"/>
              <a:cs typeface="Courier"/>
            </a:endParaRPr>
          </a:p>
          <a:p>
            <a:r>
              <a:rPr lang="en-US" sz="17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1700" dirty="0" smtClean="0">
                <a:solidFill>
                  <a:srgbClr val="FF0000"/>
                </a:solidFill>
                <a:latin typeface="Courier"/>
                <a:cs typeface="Courier"/>
              </a:rPr>
              <a:t>         </a:t>
            </a:r>
            <a:r>
              <a:rPr lang="en-US" sz="1700" dirty="0" err="1" smtClean="0">
                <a:solidFill>
                  <a:schemeClr val="accent3"/>
                </a:solidFill>
                <a:latin typeface="Courier"/>
                <a:cs typeface="Courier"/>
              </a:rPr>
              <a:t>deq</a:t>
            </a:r>
            <a:r>
              <a:rPr lang="en-US" sz="1700" dirty="0" smtClean="0">
                <a:latin typeface="Courier"/>
                <a:cs typeface="Courier"/>
              </a:rPr>
              <a:t>:</a:t>
            </a:r>
            <a:r>
              <a:rPr lang="en-US" sz="1700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1700" dirty="0" smtClean="0">
                <a:solidFill>
                  <a:srgbClr val="000000"/>
                </a:solidFill>
                <a:latin typeface="Courier"/>
                <a:cs typeface="Courier"/>
              </a:rPr>
              <a:t>⊕{</a:t>
            </a:r>
            <a:r>
              <a:rPr lang="en-US" sz="1700" dirty="0" smtClean="0">
                <a:solidFill>
                  <a:srgbClr val="9BBB59"/>
                </a:solidFill>
                <a:latin typeface="Courier"/>
                <a:cs typeface="Courier"/>
              </a:rPr>
              <a:t>none</a:t>
            </a:r>
            <a:r>
              <a:rPr lang="en-US" sz="1700" dirty="0" smtClean="0">
                <a:solidFill>
                  <a:srgbClr val="000000"/>
                </a:solidFill>
                <a:latin typeface="Courier"/>
                <a:cs typeface="Courier"/>
              </a:rPr>
              <a:t>:</a:t>
            </a:r>
            <a:r>
              <a:rPr lang="en-US" sz="1700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1700" dirty="0" smtClean="0">
                <a:latin typeface="Courier"/>
                <a:cs typeface="Courier"/>
              </a:rPr>
              <a:t>1</a:t>
            </a:r>
            <a:r>
              <a:rPr lang="en-US" sz="1700" dirty="0" smtClean="0">
                <a:solidFill>
                  <a:srgbClr val="000000"/>
                </a:solidFill>
                <a:latin typeface="Courier"/>
                <a:cs typeface="Courier"/>
              </a:rPr>
              <a:t>,</a:t>
            </a:r>
            <a:r>
              <a:rPr lang="en-US" sz="1700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1700" dirty="0" smtClean="0">
                <a:solidFill>
                  <a:srgbClr val="9BBB59"/>
                </a:solidFill>
                <a:latin typeface="Courier"/>
                <a:cs typeface="Courier"/>
              </a:rPr>
              <a:t>some</a:t>
            </a:r>
            <a:r>
              <a:rPr lang="en-US" sz="1700" dirty="0" smtClean="0">
                <a:latin typeface="Courier"/>
                <a:cs typeface="Courier"/>
              </a:rPr>
              <a:t>: </a:t>
            </a:r>
            <a:r>
              <a:rPr lang="en-US" sz="1700" dirty="0" smtClean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700" dirty="0" smtClean="0">
                <a:latin typeface="Courier"/>
                <a:cs typeface="Courier"/>
              </a:rPr>
              <a:t> ⊗ </a:t>
            </a:r>
            <a:r>
              <a:rPr lang="en-US" sz="1700" dirty="0" smtClean="0">
                <a:solidFill>
                  <a:srgbClr val="FF0000"/>
                </a:solidFill>
                <a:latin typeface="Courier"/>
                <a:cs typeface="Courier"/>
              </a:rPr>
              <a:t>queue</a:t>
            </a:r>
            <a:r>
              <a:rPr lang="en-US" sz="1700" dirty="0" smtClean="0">
                <a:solidFill>
                  <a:srgbClr val="000000"/>
                </a:solidFill>
                <a:latin typeface="Courier"/>
                <a:cs typeface="Courier"/>
              </a:rPr>
              <a:t>}}</a:t>
            </a:r>
            <a:endParaRPr lang="en-US" sz="1700" dirty="0" smtClean="0">
              <a:latin typeface="Courier"/>
              <a:cs typeface="Courier"/>
            </a:endParaRPr>
          </a:p>
          <a:p>
            <a:endParaRPr lang="en-US" sz="1700" dirty="0" smtClean="0">
              <a:latin typeface="Courier"/>
              <a:cs typeface="Courier"/>
            </a:endParaRPr>
          </a:p>
          <a:p>
            <a:r>
              <a:rPr lang="en-US" altLang="ja-JP" sz="1700" dirty="0" smtClean="0">
                <a:solidFill>
                  <a:srgbClr val="000000"/>
                </a:solidFill>
                <a:latin typeface="Courier"/>
                <a:cs typeface="Courier"/>
              </a:rPr>
              <a:t>empty : </a:t>
            </a:r>
            <a:r>
              <a:rPr lang="en-US" altLang="ja-JP" sz="1700" dirty="0" smtClean="0">
                <a:solidFill>
                  <a:srgbClr val="FF0000"/>
                </a:solidFill>
                <a:latin typeface="Courier"/>
                <a:cs typeface="Courier"/>
              </a:rPr>
              <a:t>queue</a:t>
            </a:r>
            <a:endParaRPr lang="en-US" altLang="ja-JP" sz="17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altLang="ja-JP" sz="1700" dirty="0" smtClean="0">
                <a:solidFill>
                  <a:srgbClr val="FF0000"/>
                </a:solidFill>
                <a:latin typeface="Courier"/>
                <a:cs typeface="Courier"/>
              </a:rPr>
              <a:t>q </a:t>
            </a:r>
            <a:r>
              <a:rPr lang="en-US" altLang="ja-JP" sz="1700" dirty="0" smtClean="0">
                <a:solidFill>
                  <a:srgbClr val="000000"/>
                </a:solidFill>
                <a:latin typeface="Courier"/>
                <a:cs typeface="Courier"/>
              </a:rPr>
              <a:t>← empty =</a:t>
            </a:r>
          </a:p>
          <a:p>
            <a:r>
              <a:rPr lang="en-US" altLang="ja-JP" sz="1700" dirty="0" smtClean="0">
                <a:solidFill>
                  <a:srgbClr val="FF0000"/>
                </a:solidFill>
                <a:latin typeface="Courier"/>
                <a:cs typeface="Courier"/>
              </a:rPr>
              <a:t>  </a:t>
            </a:r>
            <a:r>
              <a:rPr lang="en-US" altLang="ja-JP" sz="1700" dirty="0" smtClean="0">
                <a:solidFill>
                  <a:srgbClr val="000000"/>
                </a:solidFill>
                <a:latin typeface="Courier"/>
                <a:cs typeface="Courier"/>
              </a:rPr>
              <a:t>case</a:t>
            </a:r>
            <a:r>
              <a:rPr lang="en-US" altLang="ja-JP" sz="1700" dirty="0" smtClean="0">
                <a:solidFill>
                  <a:srgbClr val="FF0000"/>
                </a:solidFill>
                <a:latin typeface="Courier"/>
                <a:cs typeface="Courier"/>
              </a:rPr>
              <a:t> q</a:t>
            </a:r>
          </a:p>
          <a:p>
            <a:r>
              <a:rPr lang="en-US" altLang="ja-JP" sz="1700" dirty="0" smtClean="0">
                <a:solidFill>
                  <a:srgbClr val="FF0000"/>
                </a:solidFill>
                <a:latin typeface="Courier"/>
                <a:cs typeface="Courier"/>
              </a:rPr>
              <a:t>  </a:t>
            </a:r>
            <a:r>
              <a:rPr lang="en-US" altLang="ja-JP" sz="1700" dirty="0" smtClean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altLang="ja-JP" sz="1700" dirty="0" err="1" smtClean="0">
                <a:solidFill>
                  <a:srgbClr val="9BBB59"/>
                </a:solidFill>
                <a:latin typeface="Courier"/>
                <a:cs typeface="Courier"/>
              </a:rPr>
              <a:t>enq</a:t>
            </a:r>
            <a:r>
              <a:rPr lang="en-US" altLang="ja-JP" sz="1700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is-IS" altLang="ja-JP" sz="1700" dirty="0" smtClean="0">
                <a:latin typeface="Courier"/>
                <a:cs typeface="Courier"/>
              </a:rPr>
              <a:t>→</a:t>
            </a:r>
            <a:r>
              <a:rPr lang="en-US" altLang="ja-JP" sz="1700" dirty="0" smtClean="0">
                <a:solidFill>
                  <a:srgbClr val="FF0000"/>
                </a:solidFill>
                <a:latin typeface="Courier"/>
                <a:cs typeface="Courier"/>
              </a:rPr>
              <a:t> x </a:t>
            </a:r>
            <a:r>
              <a:rPr lang="en-US" altLang="ja-JP" sz="1700" dirty="0" smtClean="0">
                <a:solidFill>
                  <a:srgbClr val="000000"/>
                </a:solidFill>
                <a:latin typeface="Courier"/>
                <a:cs typeface="Courier"/>
              </a:rPr>
              <a:t>← </a:t>
            </a:r>
            <a:r>
              <a:rPr lang="en-US" altLang="ja-JP" sz="1700" dirty="0" err="1" smtClean="0">
                <a:solidFill>
                  <a:srgbClr val="000000"/>
                </a:solidFill>
                <a:latin typeface="Courier"/>
                <a:cs typeface="Courier"/>
              </a:rPr>
              <a:t>recv</a:t>
            </a:r>
            <a:r>
              <a:rPr lang="en-US" altLang="ja-JP" sz="17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altLang="ja-JP" sz="1700" dirty="0" smtClean="0">
                <a:solidFill>
                  <a:srgbClr val="FF0000"/>
                </a:solidFill>
                <a:latin typeface="Courier"/>
                <a:cs typeface="Courier"/>
              </a:rPr>
              <a:t>q </a:t>
            </a:r>
            <a:r>
              <a:rPr lang="en-US" altLang="ja-JP" sz="1700" dirty="0" smtClean="0">
                <a:solidFill>
                  <a:srgbClr val="000000"/>
                </a:solidFill>
                <a:latin typeface="Courier"/>
                <a:cs typeface="Courier"/>
              </a:rPr>
              <a:t>;</a:t>
            </a:r>
          </a:p>
          <a:p>
            <a:r>
              <a:rPr lang="en-US" altLang="ja-JP" sz="1700" dirty="0" smtClean="0">
                <a:solidFill>
                  <a:srgbClr val="FF0000"/>
                </a:solidFill>
                <a:latin typeface="Courier"/>
                <a:cs typeface="Courier"/>
              </a:rPr>
              <a:t>           e </a:t>
            </a:r>
            <a:r>
              <a:rPr lang="en-US" altLang="ja-JP" sz="1700" dirty="0" smtClean="0">
                <a:solidFill>
                  <a:srgbClr val="000000"/>
                </a:solidFill>
                <a:latin typeface="Courier"/>
                <a:cs typeface="Courier"/>
              </a:rPr>
              <a:t>←</a:t>
            </a:r>
            <a:r>
              <a:rPr lang="en-US" altLang="ja-JP" sz="1700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altLang="ja-JP" sz="1700" dirty="0" smtClean="0">
                <a:solidFill>
                  <a:srgbClr val="000000"/>
                </a:solidFill>
                <a:latin typeface="Courier"/>
                <a:cs typeface="Courier"/>
              </a:rPr>
              <a:t>empty ;</a:t>
            </a:r>
          </a:p>
          <a:p>
            <a:r>
              <a:rPr lang="en-US" altLang="ja-JP" sz="1700" dirty="0" smtClean="0">
                <a:solidFill>
                  <a:srgbClr val="FF0000"/>
                </a:solidFill>
                <a:latin typeface="Courier"/>
                <a:cs typeface="Courier"/>
              </a:rPr>
              <a:t>           q </a:t>
            </a:r>
            <a:r>
              <a:rPr lang="en-US" altLang="ja-JP" sz="1700" dirty="0" smtClean="0">
                <a:solidFill>
                  <a:srgbClr val="000000"/>
                </a:solidFill>
                <a:latin typeface="Courier"/>
                <a:cs typeface="Courier"/>
              </a:rPr>
              <a:t>←</a:t>
            </a:r>
            <a:r>
              <a:rPr lang="en-US" altLang="ja-JP" sz="1700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altLang="ja-JP" sz="1700" dirty="0" err="1" smtClean="0">
                <a:solidFill>
                  <a:srgbClr val="000000"/>
                </a:solidFill>
                <a:latin typeface="Courier"/>
                <a:cs typeface="Courier"/>
              </a:rPr>
              <a:t>elem</a:t>
            </a:r>
            <a:r>
              <a:rPr lang="en-US" altLang="ja-JP" sz="17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altLang="ja-JP" sz="1700" dirty="0" smtClean="0">
                <a:solidFill>
                  <a:srgbClr val="FF0000"/>
                </a:solidFill>
                <a:latin typeface="Courier"/>
                <a:cs typeface="Courier"/>
              </a:rPr>
              <a:t>x e</a:t>
            </a:r>
          </a:p>
          <a:p>
            <a:r>
              <a:rPr lang="en-US" altLang="ja-JP" sz="1700" dirty="0" smtClean="0">
                <a:solidFill>
                  <a:srgbClr val="FF0000"/>
                </a:solidFill>
                <a:latin typeface="Courier"/>
                <a:cs typeface="Courier"/>
              </a:rPr>
              <a:t>  </a:t>
            </a:r>
            <a:r>
              <a:rPr lang="en-US" altLang="ja-JP" sz="1700" dirty="0" smtClean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altLang="ja-JP" sz="1700" dirty="0" err="1" smtClean="0">
                <a:solidFill>
                  <a:srgbClr val="9BBB59"/>
                </a:solidFill>
                <a:latin typeface="Courier"/>
                <a:cs typeface="Courier"/>
              </a:rPr>
              <a:t>deq</a:t>
            </a:r>
            <a:r>
              <a:rPr lang="en-US" altLang="ja-JP" sz="1700" dirty="0" smtClean="0">
                <a:latin typeface="Courier"/>
                <a:cs typeface="Courier"/>
              </a:rPr>
              <a:t> </a:t>
            </a:r>
            <a:r>
              <a:rPr lang="is-IS" altLang="ja-JP" sz="1700" dirty="0" smtClean="0">
                <a:solidFill>
                  <a:srgbClr val="000000"/>
                </a:solidFill>
                <a:latin typeface="Courier"/>
                <a:cs typeface="Courier"/>
              </a:rPr>
              <a:t>→</a:t>
            </a:r>
            <a:r>
              <a:rPr lang="en-US" altLang="ja-JP" sz="17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altLang="ja-JP" sz="1700" dirty="0" err="1" smtClean="0">
                <a:solidFill>
                  <a:srgbClr val="FF0000"/>
                </a:solidFill>
                <a:latin typeface="Courier"/>
                <a:cs typeface="Courier"/>
              </a:rPr>
              <a:t>q</a:t>
            </a:r>
            <a:r>
              <a:rPr lang="en-US" altLang="ja-JP" sz="1700" dirty="0" err="1" smtClean="0">
                <a:solidFill>
                  <a:srgbClr val="000000"/>
                </a:solidFill>
                <a:latin typeface="Courier"/>
                <a:cs typeface="Courier"/>
              </a:rPr>
              <a:t>.</a:t>
            </a:r>
            <a:r>
              <a:rPr lang="en-US" altLang="ja-JP" sz="1700" dirty="0" err="1" smtClean="0">
                <a:solidFill>
                  <a:srgbClr val="9BBB59"/>
                </a:solidFill>
                <a:latin typeface="Courier"/>
                <a:cs typeface="Courier"/>
              </a:rPr>
              <a:t>none</a:t>
            </a:r>
            <a:r>
              <a:rPr lang="en-US" altLang="ja-JP" sz="1700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altLang="ja-JP" sz="1700" dirty="0" smtClean="0">
                <a:solidFill>
                  <a:srgbClr val="000000"/>
                </a:solidFill>
                <a:latin typeface="Courier"/>
                <a:cs typeface="Courier"/>
              </a:rPr>
              <a:t>; </a:t>
            </a:r>
            <a:r>
              <a:rPr lang="en-US" altLang="ja-JP" sz="1700" dirty="0" smtClean="0">
                <a:latin typeface="Courier"/>
                <a:cs typeface="Courier"/>
              </a:rPr>
              <a:t>close</a:t>
            </a:r>
            <a:r>
              <a:rPr lang="en-US" altLang="ja-JP" sz="1700" dirty="0" smtClean="0">
                <a:solidFill>
                  <a:srgbClr val="FF0000"/>
                </a:solidFill>
                <a:latin typeface="Courier"/>
                <a:cs typeface="Courier"/>
              </a:rPr>
              <a:t> q</a:t>
            </a:r>
            <a:endParaRPr lang="en-US" sz="17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endParaRPr lang="en-US" sz="17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700" dirty="0" err="1" smtClean="0">
                <a:solidFill>
                  <a:srgbClr val="000000"/>
                </a:solidFill>
                <a:latin typeface="Courier"/>
                <a:cs typeface="Courier"/>
              </a:rPr>
              <a:t>elem</a:t>
            </a:r>
            <a:r>
              <a:rPr lang="en-US" sz="17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700" dirty="0" smtClean="0">
                <a:solidFill>
                  <a:srgbClr val="000000"/>
                </a:solidFill>
                <a:latin typeface="Courier"/>
                <a:cs typeface="Courier"/>
              </a:rPr>
              <a:t>: </a:t>
            </a:r>
            <a:r>
              <a:rPr lang="en-US" sz="1700" dirty="0" smtClean="0">
                <a:solidFill>
                  <a:srgbClr val="000000"/>
                </a:solidFill>
                <a:latin typeface="Courier"/>
                <a:cs typeface="Courier"/>
              </a:rPr>
              <a:t>A –o </a:t>
            </a:r>
            <a:r>
              <a:rPr lang="en-US" sz="1700" dirty="0" smtClean="0">
                <a:solidFill>
                  <a:srgbClr val="FF0000"/>
                </a:solidFill>
                <a:latin typeface="Courier"/>
                <a:cs typeface="Courier"/>
              </a:rPr>
              <a:t>queue </a:t>
            </a:r>
            <a:r>
              <a:rPr lang="en-US" sz="1700" dirty="0" smtClean="0">
                <a:solidFill>
                  <a:srgbClr val="000000"/>
                </a:solidFill>
                <a:latin typeface="Courier"/>
                <a:cs typeface="Courier"/>
              </a:rPr>
              <a:t>–o </a:t>
            </a:r>
            <a:r>
              <a:rPr lang="en-US" sz="1700" dirty="0" smtClean="0">
                <a:solidFill>
                  <a:srgbClr val="FF0000"/>
                </a:solidFill>
                <a:latin typeface="Courier"/>
                <a:cs typeface="Courier"/>
              </a:rPr>
              <a:t>q</a:t>
            </a:r>
            <a:r>
              <a:rPr lang="en-US" sz="1700" dirty="0" smtClean="0">
                <a:solidFill>
                  <a:srgbClr val="FF0000"/>
                </a:solidFill>
                <a:latin typeface="Courier"/>
                <a:cs typeface="Courier"/>
              </a:rPr>
              <a:t>ueue</a:t>
            </a:r>
            <a:endParaRPr lang="en-US" sz="1700" dirty="0" smtClean="0">
              <a:latin typeface="Courier"/>
              <a:cs typeface="Courier"/>
            </a:endParaRPr>
          </a:p>
          <a:p>
            <a:r>
              <a:rPr lang="en-US" sz="1700" dirty="0" smtClean="0">
                <a:solidFill>
                  <a:srgbClr val="FF0000"/>
                </a:solidFill>
                <a:latin typeface="Courier"/>
                <a:cs typeface="Courier"/>
              </a:rPr>
              <a:t>q</a:t>
            </a:r>
            <a:r>
              <a:rPr lang="en-US" sz="1700" dirty="0" smtClean="0">
                <a:latin typeface="Courier"/>
                <a:cs typeface="Courier"/>
              </a:rPr>
              <a:t> ← </a:t>
            </a:r>
            <a:r>
              <a:rPr lang="en-US" sz="1700" dirty="0" err="1" smtClean="0">
                <a:latin typeface="Courier"/>
                <a:cs typeface="Courier"/>
              </a:rPr>
              <a:t>elem</a:t>
            </a:r>
            <a:r>
              <a:rPr lang="en-US" sz="1700" dirty="0" smtClean="0">
                <a:latin typeface="Courier"/>
                <a:cs typeface="Courier"/>
              </a:rPr>
              <a:t> </a:t>
            </a:r>
            <a:r>
              <a:rPr lang="en-US" sz="1700" dirty="0" smtClean="0">
                <a:solidFill>
                  <a:srgbClr val="FF0000"/>
                </a:solidFill>
                <a:latin typeface="Courier"/>
                <a:cs typeface="Courier"/>
              </a:rPr>
              <a:t>x</a:t>
            </a:r>
            <a:r>
              <a:rPr lang="en-US" sz="1700" dirty="0" smtClean="0">
                <a:latin typeface="Courier"/>
                <a:cs typeface="Courier"/>
              </a:rPr>
              <a:t> </a:t>
            </a:r>
            <a:r>
              <a:rPr lang="en-US" sz="1700" dirty="0" smtClean="0">
                <a:solidFill>
                  <a:srgbClr val="FF0000"/>
                </a:solidFill>
                <a:latin typeface="Courier"/>
                <a:cs typeface="Courier"/>
              </a:rPr>
              <a:t>r</a:t>
            </a:r>
            <a:r>
              <a:rPr lang="en-US" sz="1700" dirty="0" smtClean="0">
                <a:latin typeface="Courier"/>
                <a:cs typeface="Courier"/>
              </a:rPr>
              <a:t> =</a:t>
            </a:r>
          </a:p>
          <a:p>
            <a:r>
              <a:rPr lang="en-US" sz="1700" dirty="0" smtClean="0">
                <a:latin typeface="Courier"/>
                <a:cs typeface="Courier"/>
              </a:rPr>
              <a:t>  case </a:t>
            </a:r>
            <a:r>
              <a:rPr lang="en-US" sz="1700" dirty="0" smtClean="0">
                <a:solidFill>
                  <a:srgbClr val="FF0000"/>
                </a:solidFill>
                <a:latin typeface="Courier"/>
                <a:cs typeface="Courier"/>
              </a:rPr>
              <a:t>q</a:t>
            </a:r>
          </a:p>
          <a:p>
            <a:r>
              <a:rPr lang="en-US" sz="1700" dirty="0" smtClean="0">
                <a:latin typeface="Courier"/>
                <a:cs typeface="Courier"/>
              </a:rPr>
              <a:t>    </a:t>
            </a:r>
            <a:r>
              <a:rPr lang="en-US" sz="1700" dirty="0" err="1" smtClean="0">
                <a:solidFill>
                  <a:srgbClr val="9BBB59"/>
                </a:solidFill>
                <a:latin typeface="Courier"/>
                <a:cs typeface="Courier"/>
              </a:rPr>
              <a:t>enq</a:t>
            </a:r>
            <a:r>
              <a:rPr lang="en-US" sz="1700" dirty="0" smtClean="0">
                <a:latin typeface="Courier"/>
                <a:cs typeface="Courier"/>
              </a:rPr>
              <a:t> </a:t>
            </a:r>
            <a:r>
              <a:rPr lang="is-IS" sz="1700" dirty="0" smtClean="0">
                <a:latin typeface="Courier"/>
                <a:cs typeface="Courier"/>
              </a:rPr>
              <a:t>→</a:t>
            </a:r>
            <a:r>
              <a:rPr lang="en-US" sz="1700" dirty="0" smtClean="0">
                <a:latin typeface="Courier"/>
                <a:cs typeface="Courier"/>
              </a:rPr>
              <a:t> </a:t>
            </a:r>
            <a:r>
              <a:rPr lang="en-US" sz="1700" dirty="0" smtClean="0">
                <a:solidFill>
                  <a:srgbClr val="FF0000"/>
                </a:solidFill>
                <a:latin typeface="Courier"/>
                <a:cs typeface="Courier"/>
              </a:rPr>
              <a:t>y</a:t>
            </a:r>
            <a:r>
              <a:rPr lang="en-US" sz="1700" dirty="0" smtClean="0">
                <a:latin typeface="Courier"/>
                <a:cs typeface="Courier"/>
              </a:rPr>
              <a:t> ← </a:t>
            </a:r>
            <a:r>
              <a:rPr lang="en-US" sz="1700" dirty="0" err="1" smtClean="0">
                <a:latin typeface="Courier"/>
                <a:cs typeface="Courier"/>
              </a:rPr>
              <a:t>recv</a:t>
            </a:r>
            <a:r>
              <a:rPr lang="en-US" sz="1700" dirty="0" smtClean="0">
                <a:latin typeface="Courier"/>
                <a:cs typeface="Courier"/>
              </a:rPr>
              <a:t> </a:t>
            </a:r>
            <a:r>
              <a:rPr lang="en-US" sz="1700" dirty="0" smtClean="0">
                <a:solidFill>
                  <a:srgbClr val="FF0000"/>
                </a:solidFill>
                <a:latin typeface="Courier"/>
                <a:cs typeface="Courier"/>
              </a:rPr>
              <a:t>q</a:t>
            </a:r>
            <a:r>
              <a:rPr lang="en-US" sz="1700" dirty="0" smtClean="0">
                <a:latin typeface="Courier"/>
                <a:cs typeface="Courier"/>
              </a:rPr>
              <a:t> ;</a:t>
            </a:r>
          </a:p>
          <a:p>
            <a:r>
              <a:rPr lang="en-US" sz="1700" dirty="0" smtClean="0">
                <a:latin typeface="Courier"/>
                <a:cs typeface="Courier"/>
              </a:rPr>
              <a:t>           </a:t>
            </a:r>
            <a:r>
              <a:rPr lang="en-US" sz="1700" dirty="0" err="1" smtClean="0">
                <a:solidFill>
                  <a:srgbClr val="FF0000"/>
                </a:solidFill>
                <a:latin typeface="Courier"/>
                <a:cs typeface="Courier"/>
              </a:rPr>
              <a:t>r</a:t>
            </a:r>
            <a:r>
              <a:rPr lang="en-US" sz="1700" dirty="0" err="1" smtClean="0">
                <a:solidFill>
                  <a:srgbClr val="000000"/>
                </a:solidFill>
                <a:latin typeface="Courier"/>
                <a:cs typeface="Courier"/>
              </a:rPr>
              <a:t>.</a:t>
            </a:r>
            <a:r>
              <a:rPr lang="en-US" sz="1700" dirty="0" err="1" smtClean="0">
                <a:solidFill>
                  <a:srgbClr val="9BBB59"/>
                </a:solidFill>
                <a:latin typeface="Courier"/>
                <a:cs typeface="Courier"/>
              </a:rPr>
              <a:t>enq</a:t>
            </a:r>
            <a:r>
              <a:rPr lang="en-US" sz="1700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1700" dirty="0" smtClean="0">
                <a:solidFill>
                  <a:srgbClr val="000000"/>
                </a:solidFill>
                <a:latin typeface="Courier"/>
                <a:cs typeface="Courier"/>
              </a:rPr>
              <a:t>; send </a:t>
            </a:r>
            <a:r>
              <a:rPr lang="en-US" sz="1700" dirty="0" smtClean="0">
                <a:solidFill>
                  <a:srgbClr val="FF0000"/>
                </a:solidFill>
                <a:latin typeface="Courier"/>
                <a:cs typeface="Courier"/>
              </a:rPr>
              <a:t>r</a:t>
            </a:r>
            <a:r>
              <a:rPr lang="en-US" sz="1700" dirty="0" smtClean="0">
                <a:latin typeface="Courier"/>
                <a:cs typeface="Courier"/>
              </a:rPr>
              <a:t> </a:t>
            </a:r>
            <a:r>
              <a:rPr lang="en-US" sz="1700" dirty="0" smtClean="0">
                <a:solidFill>
                  <a:srgbClr val="FF0000"/>
                </a:solidFill>
                <a:latin typeface="Courier"/>
                <a:cs typeface="Courier"/>
              </a:rPr>
              <a:t>y</a:t>
            </a:r>
            <a:r>
              <a:rPr lang="en-US" sz="1700" dirty="0" smtClean="0">
                <a:latin typeface="Courier"/>
                <a:cs typeface="Courier"/>
              </a:rPr>
              <a:t> ;</a:t>
            </a:r>
          </a:p>
          <a:p>
            <a:r>
              <a:rPr lang="en-US" sz="1700" dirty="0" smtClean="0">
                <a:latin typeface="Courier"/>
                <a:cs typeface="Courier"/>
              </a:rPr>
              <a:t>           </a:t>
            </a:r>
            <a:r>
              <a:rPr lang="en-US" sz="1700" dirty="0" smtClean="0">
                <a:solidFill>
                  <a:srgbClr val="FF0000"/>
                </a:solidFill>
                <a:latin typeface="Courier"/>
                <a:cs typeface="Courier"/>
              </a:rPr>
              <a:t>q</a:t>
            </a:r>
            <a:r>
              <a:rPr lang="en-US" sz="1700" dirty="0" smtClean="0">
                <a:latin typeface="Courier"/>
                <a:cs typeface="Courier"/>
              </a:rPr>
              <a:t> ← </a:t>
            </a:r>
            <a:r>
              <a:rPr lang="en-US" sz="1700" dirty="0" err="1" smtClean="0">
                <a:latin typeface="Courier"/>
                <a:cs typeface="Courier"/>
              </a:rPr>
              <a:t>elem</a:t>
            </a:r>
            <a:r>
              <a:rPr lang="en-US" sz="1700" dirty="0" smtClean="0">
                <a:latin typeface="Courier"/>
                <a:cs typeface="Courier"/>
              </a:rPr>
              <a:t> </a:t>
            </a:r>
            <a:r>
              <a:rPr lang="en-US" sz="1700" dirty="0" smtClean="0">
                <a:solidFill>
                  <a:srgbClr val="FF0000"/>
                </a:solidFill>
                <a:latin typeface="Courier"/>
                <a:cs typeface="Courier"/>
              </a:rPr>
              <a:t>x</a:t>
            </a:r>
            <a:r>
              <a:rPr lang="en-US" sz="1700" dirty="0" smtClean="0">
                <a:latin typeface="Courier"/>
                <a:cs typeface="Courier"/>
              </a:rPr>
              <a:t> </a:t>
            </a:r>
            <a:r>
              <a:rPr lang="en-US" sz="1700" dirty="0" smtClean="0">
                <a:solidFill>
                  <a:srgbClr val="FF0000"/>
                </a:solidFill>
                <a:latin typeface="Courier"/>
                <a:cs typeface="Courier"/>
              </a:rPr>
              <a:t>r</a:t>
            </a:r>
          </a:p>
          <a:p>
            <a:r>
              <a:rPr lang="en-US" sz="1700" dirty="0" smtClean="0">
                <a:latin typeface="Courier"/>
                <a:cs typeface="Courier"/>
              </a:rPr>
              <a:t>    </a:t>
            </a:r>
            <a:r>
              <a:rPr lang="en-US" sz="1700" dirty="0" err="1" smtClean="0">
                <a:solidFill>
                  <a:srgbClr val="9BBB59"/>
                </a:solidFill>
                <a:latin typeface="Courier"/>
                <a:cs typeface="Courier"/>
              </a:rPr>
              <a:t>deq</a:t>
            </a:r>
            <a:r>
              <a:rPr lang="en-US" sz="1700" dirty="0" smtClean="0">
                <a:latin typeface="Courier"/>
                <a:cs typeface="Courier"/>
              </a:rPr>
              <a:t> </a:t>
            </a:r>
            <a:r>
              <a:rPr lang="is-IS" sz="1700" dirty="0" smtClean="0">
                <a:latin typeface="Courier"/>
                <a:cs typeface="Courier"/>
              </a:rPr>
              <a:t>→</a:t>
            </a:r>
            <a:r>
              <a:rPr lang="en-US" sz="1700" dirty="0" smtClean="0">
                <a:latin typeface="Courier"/>
                <a:cs typeface="Courier"/>
              </a:rPr>
              <a:t> </a:t>
            </a:r>
            <a:r>
              <a:rPr lang="en-US" sz="1700" dirty="0" err="1" smtClean="0">
                <a:solidFill>
                  <a:srgbClr val="FF0000"/>
                </a:solidFill>
                <a:latin typeface="Courier"/>
                <a:cs typeface="Courier"/>
              </a:rPr>
              <a:t>q</a:t>
            </a:r>
            <a:r>
              <a:rPr lang="en-US" sz="1700" dirty="0" err="1" smtClean="0">
                <a:latin typeface="Courier"/>
                <a:cs typeface="Courier"/>
              </a:rPr>
              <a:t>.</a:t>
            </a:r>
            <a:r>
              <a:rPr lang="en-US" sz="1700" dirty="0" err="1" smtClean="0">
                <a:solidFill>
                  <a:srgbClr val="9BBB59"/>
                </a:solidFill>
                <a:latin typeface="Courier"/>
                <a:cs typeface="Courier"/>
              </a:rPr>
              <a:t>some</a:t>
            </a:r>
            <a:r>
              <a:rPr lang="en-US" sz="1700" dirty="0" smtClean="0">
                <a:latin typeface="Courier"/>
                <a:cs typeface="Courier"/>
              </a:rPr>
              <a:t> ; send </a:t>
            </a:r>
            <a:r>
              <a:rPr lang="en-US" sz="1700" dirty="0" smtClean="0">
                <a:solidFill>
                  <a:srgbClr val="FF0000"/>
                </a:solidFill>
                <a:latin typeface="Courier"/>
                <a:cs typeface="Courier"/>
              </a:rPr>
              <a:t>q</a:t>
            </a:r>
            <a:r>
              <a:rPr lang="en-US" sz="1700" dirty="0" smtClean="0">
                <a:latin typeface="Courier"/>
                <a:cs typeface="Courier"/>
              </a:rPr>
              <a:t> </a:t>
            </a:r>
            <a:r>
              <a:rPr lang="en-US" sz="1700" dirty="0" smtClean="0">
                <a:solidFill>
                  <a:srgbClr val="FF0000"/>
                </a:solidFill>
                <a:latin typeface="Courier"/>
                <a:cs typeface="Courier"/>
              </a:rPr>
              <a:t>x</a:t>
            </a:r>
            <a:r>
              <a:rPr lang="en-US" sz="1700" dirty="0" smtClean="0">
                <a:latin typeface="Courier"/>
                <a:cs typeface="Courier"/>
              </a:rPr>
              <a:t> ;</a:t>
            </a:r>
          </a:p>
          <a:p>
            <a:r>
              <a:rPr lang="en-US" sz="1700" dirty="0" smtClean="0">
                <a:latin typeface="Courier"/>
                <a:cs typeface="Courier"/>
              </a:rPr>
              <a:t>           </a:t>
            </a:r>
            <a:r>
              <a:rPr lang="en-US" sz="1700" dirty="0" smtClean="0">
                <a:solidFill>
                  <a:srgbClr val="FF0000"/>
                </a:solidFill>
                <a:latin typeface="Courier"/>
                <a:cs typeface="Courier"/>
              </a:rPr>
              <a:t>q</a:t>
            </a:r>
            <a:r>
              <a:rPr lang="en-US" sz="1700" dirty="0" smtClean="0">
                <a:latin typeface="Courier"/>
                <a:cs typeface="Courier"/>
              </a:rPr>
              <a:t> ← </a:t>
            </a:r>
            <a:r>
              <a:rPr lang="en-US" sz="1700" dirty="0" smtClean="0">
                <a:solidFill>
                  <a:srgbClr val="FF0000"/>
                </a:solidFill>
                <a:latin typeface="Courier"/>
                <a:cs typeface="Courier"/>
              </a:rPr>
              <a:t>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7886-0872-7A45-8433-A84BE38A436F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May 4, 2016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3692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Intersections and Unions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Allows describing more interesting behavior</a:t>
            </a:r>
          </a:p>
          <a:p>
            <a:r>
              <a:rPr kumimoji="1" lang="en-US" altLang="ja-JP" dirty="0" smtClean="0"/>
              <a:t>Intersection of two types: </a:t>
            </a:r>
            <a:r>
              <a:rPr lang="en-US" altLang="ja-JP" dirty="0" smtClean="0"/>
              <a:t>A </a:t>
            </a:r>
            <a:r>
              <a:rPr lang="en-US" altLang="ja-JP" dirty="0" smtClean="0"/>
              <a:t>⊓ </a:t>
            </a:r>
            <a:r>
              <a:rPr lang="en-US" altLang="ja-JP" dirty="0" smtClean="0"/>
              <a:t>B</a:t>
            </a:r>
          </a:p>
          <a:p>
            <a:pPr lvl="1"/>
            <a:r>
              <a:rPr lang="en-US" altLang="ja-JP" dirty="0" smtClean="0"/>
              <a:t>c : </a:t>
            </a:r>
            <a:r>
              <a:rPr lang="en-US" altLang="ja-JP" dirty="0" smtClean="0"/>
              <a:t>A ⊓ B if channel c offers both behaviors</a:t>
            </a:r>
          </a:p>
          <a:p>
            <a:r>
              <a:rPr lang="en-US" altLang="ja-JP" dirty="0" smtClean="0"/>
              <a:t>Union of two types: </a:t>
            </a:r>
            <a:r>
              <a:rPr lang="en-US" altLang="ja-JP" dirty="0" smtClean="0"/>
              <a:t>A ⊔ B</a:t>
            </a:r>
          </a:p>
          <a:p>
            <a:pPr lvl="1"/>
            <a:r>
              <a:rPr lang="en-US" altLang="ja-JP" dirty="0" smtClean="0"/>
              <a:t>c : A ⊔ B if channel c offers either behavior</a:t>
            </a:r>
          </a:p>
          <a:p>
            <a:pPr lvl="1"/>
            <a:endParaRPr lang="en-US" altLang="ja-JP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7886-0872-7A45-8433-A84BE38A436F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May 4, 2016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5822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Refinement Types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What if we want to track more properties of queues? </a:t>
            </a:r>
            <a:r>
              <a:rPr lang="en-US" altLang="ja-JP" dirty="0" smtClean="0"/>
              <a:t>Empty, non-empty, even length?</a:t>
            </a:r>
            <a:r>
              <a:rPr kumimoji="1" lang="en-US" altLang="ja-JP" dirty="0" smtClean="0"/>
              <a:t> </a:t>
            </a:r>
          </a:p>
          <a:p>
            <a:r>
              <a:rPr lang="en-US" altLang="ja-JP" dirty="0" smtClean="0"/>
              <a:t>We can define them in the base system:</a:t>
            </a:r>
            <a:endParaRPr kumimoji="1" lang="ja-JP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8696" y="3732120"/>
            <a:ext cx="7399130" cy="1661993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25400">
              <a:schemeClr val="tx1">
                <a:alpha val="75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rgbClr val="FF0000"/>
                </a:solidFill>
                <a:latin typeface="Courier"/>
                <a:cs typeface="Courier"/>
              </a:rPr>
              <a:t>e</a:t>
            </a:r>
            <a:r>
              <a:rPr lang="en-US" sz="1700" dirty="0" smtClean="0">
                <a:solidFill>
                  <a:srgbClr val="FF0000"/>
                </a:solidFill>
                <a:latin typeface="Courier"/>
                <a:cs typeface="Courier"/>
              </a:rPr>
              <a:t>mpty-queue</a:t>
            </a:r>
            <a:r>
              <a:rPr lang="en-US" sz="1700" dirty="0" smtClean="0">
                <a:latin typeface="Courier"/>
                <a:cs typeface="Courier"/>
              </a:rPr>
              <a:t> </a:t>
            </a:r>
            <a:r>
              <a:rPr lang="en-US" sz="1700" dirty="0" smtClean="0">
                <a:latin typeface="Courier"/>
                <a:cs typeface="Courier"/>
              </a:rPr>
              <a:t>= &amp;{</a:t>
            </a:r>
            <a:r>
              <a:rPr lang="en-US" sz="1700" dirty="0" err="1" smtClean="0">
                <a:solidFill>
                  <a:schemeClr val="accent3"/>
                </a:solidFill>
                <a:latin typeface="Courier"/>
                <a:cs typeface="Courier"/>
              </a:rPr>
              <a:t>enq</a:t>
            </a:r>
            <a:r>
              <a:rPr lang="en-US" sz="1700" dirty="0" smtClean="0">
                <a:latin typeface="Courier"/>
                <a:cs typeface="Courier"/>
              </a:rPr>
              <a:t>: </a:t>
            </a:r>
            <a:r>
              <a:rPr lang="en-US" sz="1700" dirty="0" smtClean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sz="1700" dirty="0" smtClean="0">
                <a:latin typeface="Courier"/>
                <a:cs typeface="Courier"/>
              </a:rPr>
              <a:t> –o </a:t>
            </a:r>
            <a:r>
              <a:rPr lang="en-US" sz="1700" dirty="0" smtClean="0">
                <a:solidFill>
                  <a:srgbClr val="FF0000"/>
                </a:solidFill>
                <a:latin typeface="Courier"/>
                <a:cs typeface="Courier"/>
              </a:rPr>
              <a:t>nonempty</a:t>
            </a:r>
            <a:r>
              <a:rPr lang="en-US" sz="1700" dirty="0" smtClean="0">
                <a:latin typeface="Courier"/>
                <a:cs typeface="Courier"/>
              </a:rPr>
              <a:t>-</a:t>
            </a:r>
            <a:r>
              <a:rPr lang="en-US" sz="1700" dirty="0" smtClean="0">
                <a:solidFill>
                  <a:srgbClr val="FF0000"/>
                </a:solidFill>
                <a:latin typeface="Courier"/>
                <a:cs typeface="Courier"/>
              </a:rPr>
              <a:t>queue</a:t>
            </a:r>
            <a:r>
              <a:rPr lang="en-US" sz="1700" dirty="0" smtClean="0">
                <a:latin typeface="Courier"/>
                <a:cs typeface="Courier"/>
              </a:rPr>
              <a:t>,</a:t>
            </a:r>
            <a:endParaRPr lang="en-US" sz="1700" dirty="0" smtClean="0">
              <a:latin typeface="Courier"/>
              <a:cs typeface="Courier"/>
            </a:endParaRPr>
          </a:p>
          <a:p>
            <a:r>
              <a:rPr lang="en-US" sz="17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1700" dirty="0" smtClean="0">
                <a:solidFill>
                  <a:srgbClr val="FF0000"/>
                </a:solidFill>
                <a:latin typeface="Courier"/>
                <a:cs typeface="Courier"/>
              </a:rPr>
              <a:t>           </a:t>
            </a:r>
            <a:r>
              <a:rPr lang="en-US" sz="1700" dirty="0" smtClean="0">
                <a:solidFill>
                  <a:srgbClr val="FF0000"/>
                </a:solidFill>
                <a:latin typeface="Courier"/>
                <a:cs typeface="Courier"/>
              </a:rPr>
              <a:t>      </a:t>
            </a:r>
            <a:r>
              <a:rPr lang="en-US" sz="1700" dirty="0" err="1" smtClean="0">
                <a:solidFill>
                  <a:schemeClr val="accent3"/>
                </a:solidFill>
                <a:latin typeface="Courier"/>
                <a:cs typeface="Courier"/>
              </a:rPr>
              <a:t>deq</a:t>
            </a:r>
            <a:r>
              <a:rPr lang="en-US" sz="1700" dirty="0" smtClean="0">
                <a:latin typeface="Courier"/>
                <a:cs typeface="Courier"/>
              </a:rPr>
              <a:t>:</a:t>
            </a:r>
            <a:r>
              <a:rPr lang="en-US" sz="1700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1700" dirty="0" smtClean="0">
                <a:solidFill>
                  <a:srgbClr val="000000"/>
                </a:solidFill>
                <a:latin typeface="Courier"/>
                <a:cs typeface="Courier"/>
              </a:rPr>
              <a:t>⊕{</a:t>
            </a:r>
            <a:r>
              <a:rPr lang="en-US" sz="1700" dirty="0" smtClean="0">
                <a:solidFill>
                  <a:srgbClr val="9BBB59"/>
                </a:solidFill>
                <a:latin typeface="Courier"/>
                <a:cs typeface="Courier"/>
              </a:rPr>
              <a:t>none</a:t>
            </a:r>
            <a:r>
              <a:rPr lang="en-US" sz="1700" dirty="0" smtClean="0">
                <a:solidFill>
                  <a:srgbClr val="000000"/>
                </a:solidFill>
                <a:latin typeface="Courier"/>
                <a:cs typeface="Courier"/>
              </a:rPr>
              <a:t>:</a:t>
            </a:r>
            <a:r>
              <a:rPr lang="en-US" sz="1700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1700" dirty="0" smtClean="0">
                <a:latin typeface="Courier"/>
                <a:cs typeface="Courier"/>
              </a:rPr>
              <a:t>1</a:t>
            </a:r>
            <a:r>
              <a:rPr lang="en-US" sz="1700" dirty="0" smtClean="0">
                <a:solidFill>
                  <a:srgbClr val="000000"/>
                </a:solidFill>
                <a:latin typeface="Courier"/>
                <a:cs typeface="Courier"/>
              </a:rPr>
              <a:t>}</a:t>
            </a:r>
            <a:r>
              <a:rPr lang="en-US" sz="1700" dirty="0" smtClean="0">
                <a:latin typeface="Courier"/>
                <a:cs typeface="Courier"/>
              </a:rPr>
              <a:t>}</a:t>
            </a:r>
          </a:p>
          <a:p>
            <a:endParaRPr lang="en-US" sz="1700" dirty="0">
              <a:latin typeface="Courier"/>
              <a:cs typeface="Courier"/>
            </a:endParaRPr>
          </a:p>
          <a:p>
            <a:r>
              <a:rPr lang="en-US" altLang="ja-JP" sz="1700" dirty="0">
                <a:solidFill>
                  <a:srgbClr val="FF0000"/>
                </a:solidFill>
                <a:latin typeface="Courier"/>
                <a:cs typeface="Courier"/>
              </a:rPr>
              <a:t>n</a:t>
            </a:r>
            <a:r>
              <a:rPr lang="en-US" altLang="ja-JP" sz="1700" dirty="0" smtClean="0">
                <a:solidFill>
                  <a:srgbClr val="FF0000"/>
                </a:solidFill>
                <a:latin typeface="Courier"/>
                <a:cs typeface="Courier"/>
              </a:rPr>
              <a:t>on</a:t>
            </a:r>
            <a:r>
              <a:rPr lang="en-US" altLang="ja-JP" sz="1700" dirty="0" smtClean="0">
                <a:solidFill>
                  <a:srgbClr val="FF0000"/>
                </a:solidFill>
                <a:latin typeface="Courier"/>
                <a:cs typeface="Courier"/>
              </a:rPr>
              <a:t>empty-</a:t>
            </a:r>
            <a:r>
              <a:rPr lang="en-US" altLang="ja-JP" sz="1700" dirty="0" smtClean="0">
                <a:solidFill>
                  <a:srgbClr val="FF0000"/>
                </a:solidFill>
                <a:latin typeface="Courier"/>
                <a:cs typeface="Courier"/>
              </a:rPr>
              <a:t>queue</a:t>
            </a:r>
            <a:r>
              <a:rPr lang="en-US" altLang="ja-JP" sz="1700" dirty="0" smtClean="0">
                <a:latin typeface="Courier"/>
                <a:cs typeface="Courier"/>
              </a:rPr>
              <a:t> = &amp;{</a:t>
            </a:r>
            <a:r>
              <a:rPr lang="en-US" altLang="ja-JP" sz="1700" dirty="0" err="1" smtClean="0">
                <a:solidFill>
                  <a:schemeClr val="accent3"/>
                </a:solidFill>
                <a:latin typeface="Courier"/>
                <a:cs typeface="Courier"/>
              </a:rPr>
              <a:t>enq</a:t>
            </a:r>
            <a:r>
              <a:rPr lang="en-US" altLang="ja-JP" sz="1700" dirty="0" smtClean="0">
                <a:latin typeface="Courier"/>
                <a:cs typeface="Courier"/>
              </a:rPr>
              <a:t>: </a:t>
            </a:r>
            <a:r>
              <a:rPr lang="en-US" altLang="ja-JP" sz="1700" dirty="0" smtClean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altLang="ja-JP" sz="1700" dirty="0" smtClean="0">
                <a:latin typeface="Courier"/>
                <a:cs typeface="Courier"/>
              </a:rPr>
              <a:t> –o </a:t>
            </a:r>
            <a:r>
              <a:rPr lang="en-US" altLang="ja-JP" sz="1700" dirty="0" smtClean="0">
                <a:solidFill>
                  <a:srgbClr val="FF0000"/>
                </a:solidFill>
                <a:latin typeface="Courier"/>
                <a:cs typeface="Courier"/>
              </a:rPr>
              <a:t>nonempty-queue</a:t>
            </a:r>
            <a:r>
              <a:rPr lang="en-US" altLang="ja-JP" sz="1700" dirty="0" smtClean="0">
                <a:latin typeface="Courier"/>
                <a:cs typeface="Courier"/>
              </a:rPr>
              <a:t>,</a:t>
            </a:r>
          </a:p>
          <a:p>
            <a:r>
              <a:rPr lang="en-US" altLang="ja-JP" sz="1700" dirty="0" smtClean="0">
                <a:solidFill>
                  <a:srgbClr val="FF0000"/>
                </a:solidFill>
                <a:latin typeface="Courier"/>
                <a:cs typeface="Courier"/>
              </a:rPr>
              <a:t>                     </a:t>
            </a:r>
            <a:r>
              <a:rPr lang="en-US" altLang="ja-JP" sz="1700" dirty="0" err="1" smtClean="0">
                <a:solidFill>
                  <a:schemeClr val="accent3"/>
                </a:solidFill>
                <a:latin typeface="Courier"/>
                <a:cs typeface="Courier"/>
              </a:rPr>
              <a:t>deq</a:t>
            </a:r>
            <a:r>
              <a:rPr lang="en-US" altLang="ja-JP" sz="1700" dirty="0" smtClean="0">
                <a:latin typeface="Courier"/>
                <a:cs typeface="Courier"/>
              </a:rPr>
              <a:t>:</a:t>
            </a:r>
            <a:r>
              <a:rPr lang="en-US" altLang="ja-JP" sz="1700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altLang="ja-JP" sz="1700" dirty="0" smtClean="0">
                <a:solidFill>
                  <a:srgbClr val="000000"/>
                </a:solidFill>
                <a:latin typeface="Courier"/>
                <a:cs typeface="Courier"/>
              </a:rPr>
              <a:t>⊕{</a:t>
            </a:r>
            <a:r>
              <a:rPr lang="en-US" altLang="ja-JP" sz="1700" dirty="0" smtClean="0">
                <a:solidFill>
                  <a:srgbClr val="9BBB59"/>
                </a:solidFill>
                <a:latin typeface="Courier"/>
                <a:cs typeface="Courier"/>
              </a:rPr>
              <a:t>some</a:t>
            </a:r>
            <a:r>
              <a:rPr lang="en-US" altLang="ja-JP" sz="1700" dirty="0" smtClean="0">
                <a:latin typeface="Courier"/>
                <a:cs typeface="Courier"/>
              </a:rPr>
              <a:t>: </a:t>
            </a:r>
            <a:r>
              <a:rPr lang="en-US" altLang="ja-JP" sz="1700" dirty="0" smtClean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altLang="ja-JP" sz="1700" dirty="0" smtClean="0">
                <a:latin typeface="Courier"/>
                <a:cs typeface="Courier"/>
              </a:rPr>
              <a:t> ⊗ </a:t>
            </a:r>
            <a:r>
              <a:rPr lang="en-US" altLang="ja-JP" sz="1700" dirty="0" smtClean="0">
                <a:solidFill>
                  <a:srgbClr val="FF0000"/>
                </a:solidFill>
                <a:latin typeface="Courier"/>
                <a:cs typeface="Courier"/>
              </a:rPr>
              <a:t>queue</a:t>
            </a:r>
            <a:r>
              <a:rPr lang="en-US" altLang="ja-JP" sz="1700" dirty="0" smtClean="0">
                <a:solidFill>
                  <a:srgbClr val="000000"/>
                </a:solidFill>
                <a:latin typeface="Courier"/>
                <a:cs typeface="Courier"/>
              </a:rPr>
              <a:t>}}</a:t>
            </a:r>
            <a:endParaRPr lang="en-US" altLang="ja-JP" sz="1700" dirty="0" smtClean="0">
              <a:latin typeface="Courier"/>
              <a:cs typeface="Courier"/>
            </a:endParaRPr>
          </a:p>
          <a:p>
            <a:endParaRPr lang="en-US" sz="1700" dirty="0" smtClean="0">
              <a:latin typeface="Courier"/>
              <a:cs typeface="Courie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7886-0872-7A45-8433-A84BE38A436F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May 4, 2016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2102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</TotalTime>
  <Words>655</Words>
  <Application>Microsoft Macintosh PowerPoint</Application>
  <PresentationFormat>On-screen Show (4:3)</PresentationFormat>
  <Paragraphs>148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Refinements for Session-typed Concurrency</vt:lpstr>
      <vt:lpstr>Message-passing Concurrency</vt:lpstr>
      <vt:lpstr>Message-passing Concurrency</vt:lpstr>
      <vt:lpstr>Message-passing Concurrency</vt:lpstr>
      <vt:lpstr>Linear Session-types</vt:lpstr>
      <vt:lpstr>Linear Session Types</vt:lpstr>
      <vt:lpstr>Implementation of Queues</vt:lpstr>
      <vt:lpstr>Intersections and Unions</vt:lpstr>
      <vt:lpstr>Refinement Types</vt:lpstr>
      <vt:lpstr>Refinement Types</vt:lpstr>
      <vt:lpstr>Decidability of Type-checking</vt:lpstr>
      <vt:lpstr>Type Safety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Refinements for Session-typed Concurrency</dc:title>
  <dc:creator>Cosku Acay</dc:creator>
  <cp:lastModifiedBy>Cosku Acay</cp:lastModifiedBy>
  <cp:revision>36</cp:revision>
  <dcterms:created xsi:type="dcterms:W3CDTF">2016-05-03T23:43:39Z</dcterms:created>
  <dcterms:modified xsi:type="dcterms:W3CDTF">2016-05-04T14:09:03Z</dcterms:modified>
</cp:coreProperties>
</file>