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5" r:id="rId8"/>
    <p:sldId id="266" r:id="rId9"/>
    <p:sldId id="2146847056" r:id="rId10"/>
    <p:sldId id="2146847057" r:id="rId11"/>
    <p:sldId id="2146847058" r:id="rId12"/>
    <p:sldId id="2146847059" r:id="rId13"/>
    <p:sldId id="267" r:id="rId14"/>
    <p:sldId id="2146847060" r:id="rId15"/>
    <p:sldId id="2146847061" r:id="rId16"/>
    <p:sldId id="2146847062" r:id="rId17"/>
    <p:sldId id="2146847064" r:id="rId18"/>
    <p:sldId id="2146847065" r:id="rId19"/>
    <p:sldId id="2146847066" r:id="rId20"/>
    <p:sldId id="268" r:id="rId21"/>
    <p:sldId id="2146847055" r:id="rId22"/>
    <p:sldId id="269"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62" d="100"/>
          <a:sy n="62" d="100"/>
        </p:scale>
        <p:origin x="82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7/26/2025</a:t>
            </a:fld>
            <a:endParaRPr lang="en-US"/>
          </a:p>
        </p:txBody>
      </p:sp>
    </p:spTree>
    <p:extLst>
      <p:ext uri="{BB962C8B-B14F-4D97-AF65-F5344CB8AC3E}">
        <p14:creationId xmlns:p14="http://schemas.microsoft.com/office/powerpoint/2010/main" val="85244341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transition spd="slow">
    <p:push dir="u"/>
  </p:transition>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ROOHIAFSHA/Employee-Salary-Prediction-.gi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jakevdp.github.io/PythonDataScienceHandbook/" TargetMode="External"/><Relationship Id="rId2" Type="http://schemas.openxmlformats.org/officeDocument/2006/relationships/hyperlink" Target="https://scikit-learn.org/stable/documentation.html" TargetMode="External"/><Relationship Id="rId1" Type="http://schemas.openxmlformats.org/officeDocument/2006/relationships/slideLayout" Target="../slideLayouts/slideLayout2.xml"/><Relationship Id="rId5" Type="http://schemas.openxmlformats.org/officeDocument/2006/relationships/hyperlink" Target="https://pandas.pydata.org/docs/" TargetMode="External"/><Relationship Id="rId4" Type="http://schemas.openxmlformats.org/officeDocument/2006/relationships/hyperlink" Target="https://skillsbuild.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Employee Salary Prediction </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ROOHI AFSHA</a:t>
            </a:r>
          </a:p>
          <a:p>
            <a:r>
              <a:rPr lang="en-US" sz="2000" b="1" dirty="0">
                <a:solidFill>
                  <a:schemeClr val="accent1">
                    <a:lumMod val="75000"/>
                  </a:schemeClr>
                </a:solidFill>
                <a:latin typeface="Arial"/>
                <a:cs typeface="Arial"/>
              </a:rPr>
              <a:t>LOYOLA ACADEMY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B8907A36-4BD4-2A13-29C9-915BACB86CAB}"/>
              </a:ext>
            </a:extLst>
          </p:cNvPr>
          <p:cNvPicPr>
            <a:picLocks noGrp="1" noChangeAspect="1"/>
          </p:cNvPicPr>
          <p:nvPr>
            <p:ph idx="1"/>
          </p:nvPr>
        </p:nvPicPr>
        <p:blipFill>
          <a:blip r:embed="rId2"/>
          <a:srcRect l="7034" t="32259" r="2968" b="23061"/>
          <a:stretch>
            <a:fillRect/>
          </a:stretch>
        </p:blipFill>
        <p:spPr>
          <a:xfrm>
            <a:off x="712341" y="1623316"/>
            <a:ext cx="10767317" cy="4212405"/>
          </a:xfrm>
        </p:spPr>
      </p:pic>
    </p:spTree>
    <p:extLst>
      <p:ext uri="{BB962C8B-B14F-4D97-AF65-F5344CB8AC3E}">
        <p14:creationId xmlns:p14="http://schemas.microsoft.com/office/powerpoint/2010/main" val="148329338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5DD67-97AA-E176-69E3-2B027ADB952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59995AB-A9BB-4484-5BF4-D8EC0D89E94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ECED0959-2E3F-73DE-024D-7AC6FA3E3A73}"/>
              </a:ext>
            </a:extLst>
          </p:cNvPr>
          <p:cNvPicPr>
            <a:picLocks noGrp="1" noChangeAspect="1"/>
          </p:cNvPicPr>
          <p:nvPr>
            <p:ph idx="1"/>
          </p:nvPr>
        </p:nvPicPr>
        <p:blipFill>
          <a:blip r:embed="rId2"/>
          <a:srcRect l="6572" t="38521" r="3818" b="26847"/>
          <a:stretch>
            <a:fillRect/>
          </a:stretch>
        </p:blipFill>
        <p:spPr>
          <a:xfrm>
            <a:off x="729465" y="1918757"/>
            <a:ext cx="9945384" cy="2663517"/>
          </a:xfrm>
        </p:spPr>
      </p:pic>
    </p:spTree>
    <p:extLst>
      <p:ext uri="{BB962C8B-B14F-4D97-AF65-F5344CB8AC3E}">
        <p14:creationId xmlns:p14="http://schemas.microsoft.com/office/powerpoint/2010/main" val="666066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DE403-728D-A738-D199-173B2D4E607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090B1D2-A051-D2B1-30A6-0C27344F86C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634D7CEB-136D-62EB-8F83-EA6E88D998AA}"/>
              </a:ext>
            </a:extLst>
          </p:cNvPr>
          <p:cNvPicPr>
            <a:picLocks noGrp="1" noChangeAspect="1"/>
          </p:cNvPicPr>
          <p:nvPr>
            <p:ph idx="1"/>
          </p:nvPr>
        </p:nvPicPr>
        <p:blipFill>
          <a:blip r:embed="rId2"/>
          <a:srcRect l="6320" t="29355" r="38013" b="14160"/>
          <a:stretch>
            <a:fillRect/>
          </a:stretch>
        </p:blipFill>
        <p:spPr>
          <a:xfrm>
            <a:off x="710948" y="1435395"/>
            <a:ext cx="9614580" cy="4482520"/>
          </a:xfrm>
        </p:spPr>
      </p:pic>
    </p:spTree>
    <p:extLst>
      <p:ext uri="{BB962C8B-B14F-4D97-AF65-F5344CB8AC3E}">
        <p14:creationId xmlns:p14="http://schemas.microsoft.com/office/powerpoint/2010/main" val="360518450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BD619-5947-DD0F-6914-EEDC8F4D9CE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2FE4B86-A9DF-8C64-AB37-921409CA73A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6982F2E4-59A2-10FD-D9DA-E206BED00922}"/>
              </a:ext>
            </a:extLst>
          </p:cNvPr>
          <p:cNvPicPr>
            <a:picLocks noGrp="1" noChangeAspect="1"/>
          </p:cNvPicPr>
          <p:nvPr>
            <p:ph idx="1"/>
          </p:nvPr>
        </p:nvPicPr>
        <p:blipFill>
          <a:blip r:embed="rId2"/>
          <a:srcRect l="6319" t="34538" r="34814" b="10629"/>
          <a:stretch>
            <a:fillRect/>
          </a:stretch>
        </p:blipFill>
        <p:spPr>
          <a:xfrm>
            <a:off x="581192" y="1232452"/>
            <a:ext cx="10535446" cy="4654640"/>
          </a:xfrm>
        </p:spPr>
      </p:pic>
    </p:spTree>
    <p:extLst>
      <p:ext uri="{BB962C8B-B14F-4D97-AF65-F5344CB8AC3E}">
        <p14:creationId xmlns:p14="http://schemas.microsoft.com/office/powerpoint/2010/main" val="315566737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420A5-EC54-F1C3-C6A2-4669DD24F28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81BFF8B-9FBD-1946-C9A8-F3D081E8718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302C0BB-3BC2-44EC-3C25-FE5D3B3581A4}"/>
              </a:ext>
            </a:extLst>
          </p:cNvPr>
          <p:cNvPicPr>
            <a:picLocks noGrp="1" noChangeAspect="1"/>
          </p:cNvPicPr>
          <p:nvPr>
            <p:ph idx="1"/>
          </p:nvPr>
        </p:nvPicPr>
        <p:blipFill>
          <a:blip r:embed="rId2"/>
          <a:srcRect l="5169" t="25610" r="16130" b="10007"/>
          <a:stretch>
            <a:fillRect/>
          </a:stretch>
        </p:blipFill>
        <p:spPr>
          <a:xfrm>
            <a:off x="751313" y="1392862"/>
            <a:ext cx="9324755" cy="4762981"/>
          </a:xfrm>
        </p:spPr>
      </p:pic>
    </p:spTree>
    <p:extLst>
      <p:ext uri="{BB962C8B-B14F-4D97-AF65-F5344CB8AC3E}">
        <p14:creationId xmlns:p14="http://schemas.microsoft.com/office/powerpoint/2010/main" val="9556237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822BF-5707-1FA5-A078-C6E89A02FD1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8A1C858-59FB-96CC-63BF-54B955C24A6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EBA05CB9-F523-EB95-B712-4A7E3FAAA091}"/>
              </a:ext>
            </a:extLst>
          </p:cNvPr>
          <p:cNvPicPr>
            <a:picLocks noGrp="1" noChangeAspect="1"/>
          </p:cNvPicPr>
          <p:nvPr>
            <p:ph idx="1"/>
          </p:nvPr>
        </p:nvPicPr>
        <p:blipFill>
          <a:blip r:embed="rId2"/>
          <a:srcRect t="18588" r="2280" b="8561"/>
          <a:stretch>
            <a:fillRect/>
          </a:stretch>
        </p:blipFill>
        <p:spPr>
          <a:xfrm>
            <a:off x="751313" y="1232452"/>
            <a:ext cx="10611905" cy="4819027"/>
          </a:xfrm>
        </p:spPr>
      </p:pic>
    </p:spTree>
    <p:extLst>
      <p:ext uri="{BB962C8B-B14F-4D97-AF65-F5344CB8AC3E}">
        <p14:creationId xmlns:p14="http://schemas.microsoft.com/office/powerpoint/2010/main" val="89893856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9C585-E33B-A8A8-6BCC-68ADBD83E41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2ECAD80-099E-3464-7D20-A06EE35114B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Content Placeholder 2">
            <a:extLst>
              <a:ext uri="{FF2B5EF4-FFF2-40B4-BE49-F238E27FC236}">
                <a16:creationId xmlns:a16="http://schemas.microsoft.com/office/drawing/2014/main" id="{DD6EA4E4-5090-CAFB-DAC1-30555879C76F}"/>
              </a:ext>
            </a:extLst>
          </p:cNvPr>
          <p:cNvSpPr>
            <a:spLocks noGrp="1"/>
          </p:cNvSpPr>
          <p:nvPr>
            <p:ph idx="1"/>
          </p:nvPr>
        </p:nvSpPr>
        <p:spPr>
          <a:xfrm>
            <a:off x="663385" y="1232452"/>
            <a:ext cx="11029615" cy="3694487"/>
          </a:xfrm>
        </p:spPr>
        <p:txBody>
          <a:bodyPr>
            <a:normAutofit/>
          </a:bodyPr>
          <a:lstStyle/>
          <a:p>
            <a:r>
              <a:rPr lang="en-IN" sz="2800" dirty="0">
                <a:hlinkClick r:id="rId2"/>
              </a:rPr>
              <a:t>https://github.com/ROOHIAFSHA/Employee-Salary-Prediction-.git</a:t>
            </a:r>
            <a:endParaRPr lang="en-IN" sz="2800" dirty="0"/>
          </a:p>
          <a:p>
            <a:r>
              <a:rPr lang="en-IN" sz="2800" dirty="0" err="1"/>
              <a:t>Github</a:t>
            </a:r>
            <a:r>
              <a:rPr lang="en-IN" sz="2800" dirty="0"/>
              <a:t> link</a:t>
            </a:r>
          </a:p>
        </p:txBody>
      </p:sp>
    </p:spTree>
    <p:extLst>
      <p:ext uri="{BB962C8B-B14F-4D97-AF65-F5344CB8AC3E}">
        <p14:creationId xmlns:p14="http://schemas.microsoft.com/office/powerpoint/2010/main" val="241355158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3" y="1416197"/>
            <a:ext cx="11029615" cy="4025605"/>
          </a:xfrm>
        </p:spPr>
        <p:txBody>
          <a:bodyPr>
            <a:normAutofit/>
          </a:bodyPr>
          <a:lstStyle/>
          <a:p>
            <a:pPr marL="305435" indent="-305435"/>
            <a:r>
              <a:rPr lang="en-IN" sz="2800" dirty="0"/>
              <a:t>The model developed successfully predicts employee salaries based on multiple input features. Key challenges included dealing with missing values and optimizing model parameters. Future improvements could include using more diverse data and deploying the model as a web app.</a:t>
            </a:r>
          </a:p>
        </p:txBody>
      </p:sp>
    </p:spTree>
    <p:extLst>
      <p:ext uri="{BB962C8B-B14F-4D97-AF65-F5344CB8AC3E}">
        <p14:creationId xmlns:p14="http://schemas.microsoft.com/office/powerpoint/2010/main" val="318331512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78984" y="1545797"/>
            <a:ext cx="10942987" cy="3766406"/>
          </a:xfrm>
        </p:spPr>
        <p:txBody>
          <a:bodyPr/>
          <a:lstStyle/>
          <a:p>
            <a:pPr marL="0" indent="0">
              <a:buNone/>
            </a:pPr>
            <a:endParaRPr lang="en-US" sz="2000" b="1" dirty="0"/>
          </a:p>
          <a:p>
            <a:pPr marL="305435" indent="-305435"/>
            <a:r>
              <a:rPr lang="en-IN" sz="2800" b="1" dirty="0">
                <a:ea typeface="+mn-lt"/>
                <a:cs typeface="+mn-lt"/>
              </a:rPr>
              <a:t>Use a larger, more diverse dataset</a:t>
            </a:r>
          </a:p>
          <a:p>
            <a:pPr marL="305435" indent="-305435"/>
            <a:r>
              <a:rPr lang="en-IN" sz="2800" b="1" dirty="0">
                <a:ea typeface="+mn-lt"/>
                <a:cs typeface="+mn-lt"/>
              </a:rPr>
              <a:t>Incorporate more features such as geographic location, skills, certifications</a:t>
            </a:r>
          </a:p>
          <a:p>
            <a:pPr marL="305435" indent="-305435"/>
            <a:r>
              <a:rPr lang="en-IN" sz="2800" b="1" dirty="0">
                <a:ea typeface="+mn-lt"/>
                <a:cs typeface="+mn-lt"/>
              </a:rPr>
              <a:t>Develop a web interface for salary prediction</a:t>
            </a:r>
          </a:p>
          <a:p>
            <a:pPr marL="305435" indent="-305435"/>
            <a:r>
              <a:rPr lang="en-IN" sz="2800" b="1" dirty="0">
                <a:ea typeface="+mn-lt"/>
                <a:cs typeface="+mn-lt"/>
              </a:rPr>
              <a:t>Integrate with HR management systems</a:t>
            </a:r>
            <a:endParaRPr lang="en-US" sz="28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232452"/>
            <a:ext cx="11029615" cy="4208195"/>
          </a:xfrm>
        </p:spPr>
        <p:txBody>
          <a:bodyPr>
            <a:normAutofit/>
          </a:bodyPr>
          <a:lstStyle/>
          <a:p>
            <a:pPr marL="305435" indent="-305435"/>
            <a:r>
              <a:rPr lang="en-IN" sz="2400" dirty="0"/>
              <a:t>Scikit-</a:t>
            </a:r>
            <a:r>
              <a:rPr lang="en-IN" sz="2400" dirty="0" err="1"/>
              <a:t>learnDocumentation</a:t>
            </a:r>
            <a:r>
              <a:rPr lang="en-IN" sz="2400" dirty="0"/>
              <a:t>: </a:t>
            </a:r>
            <a:r>
              <a:rPr lang="en-IN" sz="2400" dirty="0">
                <a:hlinkClick r:id="rId2"/>
              </a:rPr>
              <a:t>https://scikit-learn.org/stable/documentation.html</a:t>
            </a:r>
            <a:endParaRPr lang="en-IN" sz="2400" dirty="0"/>
          </a:p>
          <a:p>
            <a:pPr marL="305435" indent="-305435"/>
            <a:r>
              <a:rPr lang="en-IN" sz="2400" dirty="0"/>
              <a:t>Python Data Science Handbook by Jake VanderPlas: </a:t>
            </a:r>
            <a:r>
              <a:rPr lang="en-IN" sz="2400" dirty="0">
                <a:hlinkClick r:id="rId3"/>
              </a:rPr>
              <a:t>https://jakevdp.github.io/PythonDataScienceHandbook/</a:t>
            </a:r>
            <a:endParaRPr lang="en-IN" sz="2400" dirty="0"/>
          </a:p>
          <a:p>
            <a:pPr marL="305435" indent="-305435"/>
            <a:r>
              <a:rPr lang="en-IN" sz="2400" dirty="0"/>
              <a:t>IBM </a:t>
            </a:r>
            <a:r>
              <a:rPr lang="en-IN" sz="2400" dirty="0" err="1"/>
              <a:t>SkillsBuild</a:t>
            </a:r>
            <a:r>
              <a:rPr lang="en-IN" sz="2400" dirty="0"/>
              <a:t> Program: </a:t>
            </a:r>
            <a:r>
              <a:rPr lang="en-IN" sz="2400" dirty="0">
                <a:hlinkClick r:id="rId4"/>
              </a:rPr>
              <a:t>https://skillsbuild.org</a:t>
            </a:r>
            <a:endParaRPr lang="en-IN" sz="2400" dirty="0"/>
          </a:p>
          <a:p>
            <a:pPr marL="305435" indent="-305435"/>
            <a:r>
              <a:rPr lang="en-IN" sz="2400" dirty="0"/>
              <a:t>Pandas Documentation: </a:t>
            </a:r>
            <a:r>
              <a:rPr lang="en-IN" sz="2400" dirty="0">
                <a:hlinkClick r:id="rId5"/>
              </a:rPr>
              <a:t>https://pandas.pydata.org/docs/</a:t>
            </a:r>
            <a:endParaRPr lang="en-IN" sz="2400" dirty="0"/>
          </a:p>
          <a:p>
            <a:pPr marL="305435" indent="-305435"/>
            <a:r>
              <a:rPr lang="en-IN" sz="2400" dirty="0"/>
              <a:t>Matplotlib Documentation: https://matplotlib.org/stable/contents.html/</a:t>
            </a:r>
          </a:p>
        </p:txBody>
      </p:sp>
    </p:spTree>
    <p:extLst>
      <p:ext uri="{BB962C8B-B14F-4D97-AF65-F5344CB8AC3E}">
        <p14:creationId xmlns:p14="http://schemas.microsoft.com/office/powerpoint/2010/main" val="72895022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4185961"/>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IN" sz="2800" dirty="0"/>
              <a:t>This project aims to build a machine learning model to predict employee salaries based on various features such as job title, years of experience, education level, and industry. The main objective is to support HR professionals in determining fair and competitive compensation for employees. Accurate salary prediction helps in resource planning, avoiding under or over-compensation, and reducing pay disparities.</a:t>
            </a:r>
          </a:p>
          <a:p>
            <a:pPr marL="0" indent="0">
              <a:buNone/>
            </a:pPr>
            <a:endParaRPr lang="en-IN" sz="2800" b="1" dirty="0"/>
          </a:p>
        </p:txBody>
      </p:sp>
    </p:spTree>
    <p:extLst>
      <p:ext uri="{BB962C8B-B14F-4D97-AF65-F5344CB8AC3E}">
        <p14:creationId xmlns:p14="http://schemas.microsoft.com/office/powerpoint/2010/main" val="118642116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IN" sz="2800" dirty="0"/>
              <a:t>System Requirements: Python 3.x, </a:t>
            </a:r>
            <a:r>
              <a:rPr lang="en-IN" sz="2800" dirty="0" err="1"/>
              <a:t>Jupyter</a:t>
            </a:r>
            <a:r>
              <a:rPr lang="en-IN" sz="2800" dirty="0"/>
              <a:t> Notebook</a:t>
            </a:r>
          </a:p>
          <a:p>
            <a:r>
              <a:rPr lang="en-IN" sz="2800" dirty="0"/>
              <a:t>Libraries Used: pandas, </a:t>
            </a:r>
            <a:r>
              <a:rPr lang="en-IN" sz="2800" dirty="0" err="1"/>
              <a:t>numpy</a:t>
            </a:r>
            <a:r>
              <a:rPr lang="en-IN" sz="2800" dirty="0"/>
              <a:t>, matplotlib, seaborn, scikit-learn</a:t>
            </a:r>
          </a:p>
          <a:p>
            <a:r>
              <a:rPr lang="en-IN" sz="2800" dirty="0"/>
              <a:t>Data Source: Public dataset from Kaggle or similar platform</a:t>
            </a:r>
          </a:p>
          <a:p>
            <a:r>
              <a:rPr lang="en-IN" sz="2800" dirty="0"/>
              <a:t>Data Preprocessing: Handling missing values, encoding categorical variables, feature selection</a:t>
            </a:r>
          </a:p>
          <a:p>
            <a:r>
              <a:rPr lang="en-IN" sz="2800" dirty="0"/>
              <a:t>Modelling Approach: Regression models including Linear Regression and Random Forest Regressor</a:t>
            </a:r>
          </a:p>
          <a:p>
            <a:pPr marL="0" indent="0">
              <a:buNone/>
            </a:pPr>
            <a:endParaRPr lang="en-US" sz="2800" dirty="0"/>
          </a:p>
        </p:txBody>
      </p:sp>
    </p:spTree>
    <p:extLst>
      <p:ext uri="{BB962C8B-B14F-4D97-AF65-F5344CB8AC3E}">
        <p14:creationId xmlns:p14="http://schemas.microsoft.com/office/powerpoint/2010/main" val="320202452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buNone/>
            </a:pPr>
            <a:r>
              <a:rPr lang="en-IN" sz="2800" b="1" dirty="0">
                <a:solidFill>
                  <a:schemeClr val="accent1"/>
                </a:solidFill>
              </a:rPr>
              <a:t>Data Collection and Cleaning</a:t>
            </a:r>
          </a:p>
          <a:p>
            <a:r>
              <a:rPr lang="en-IN" sz="2800" b="1" dirty="0"/>
              <a:t>The dataset was obtained from a reliable source (e.g., Kaggle).</a:t>
            </a:r>
          </a:p>
          <a:p>
            <a:r>
              <a:rPr lang="en-IN" sz="2800" b="1" dirty="0"/>
              <a:t>Initial inspection was done using .head(), .info(), and .describe() functions.</a:t>
            </a:r>
          </a:p>
          <a:p>
            <a:r>
              <a:rPr lang="en-IN" sz="2800" b="1" dirty="0"/>
              <a:t>Missing values were identified and handled by either filling with mean/median or dropping rows/columns as appropriate.</a:t>
            </a:r>
          </a:p>
          <a:p>
            <a:r>
              <a:rPr lang="en-IN" sz="2800" b="1" dirty="0"/>
              <a:t>Duplicates were removed to ensure data integrity.</a:t>
            </a:r>
            <a:endParaRPr lang="en-US" sz="2800" b="1" dirty="0"/>
          </a:p>
        </p:txBody>
      </p:sp>
    </p:spTree>
    <p:extLst>
      <p:ext uri="{BB962C8B-B14F-4D97-AF65-F5344CB8AC3E}">
        <p14:creationId xmlns:p14="http://schemas.microsoft.com/office/powerpoint/2010/main" val="415450877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71EE0-1222-6EB7-6F85-85AE99B96AF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C3A9289-E61B-3F6A-3AF9-1E8F2AB12CF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D77CC1C4-005F-4240-3C95-454EF87B9740}"/>
              </a:ext>
            </a:extLst>
          </p:cNvPr>
          <p:cNvSpPr>
            <a:spLocks noGrp="1"/>
          </p:cNvSpPr>
          <p:nvPr>
            <p:ph idx="1"/>
          </p:nvPr>
        </p:nvSpPr>
        <p:spPr/>
        <p:txBody>
          <a:bodyPr>
            <a:normAutofit/>
          </a:bodyPr>
          <a:lstStyle/>
          <a:p>
            <a:pPr marL="0" indent="0">
              <a:buNone/>
            </a:pPr>
            <a:r>
              <a:rPr lang="en-IN" sz="2800" b="1" dirty="0">
                <a:solidFill>
                  <a:schemeClr val="accent1"/>
                </a:solidFill>
              </a:rPr>
              <a:t>Exploratory Data Analysis (EDA)</a:t>
            </a:r>
          </a:p>
          <a:p>
            <a:r>
              <a:rPr lang="en-IN" sz="2800" dirty="0"/>
              <a:t>Visualizations such as histograms, boxplots, and </a:t>
            </a:r>
            <a:r>
              <a:rPr lang="en-IN" sz="2800" dirty="0" err="1"/>
              <a:t>pairplots</a:t>
            </a:r>
            <a:r>
              <a:rPr lang="en-IN" sz="2800" dirty="0"/>
              <a:t> were created using Matplotlib and Seaborn to understand the distribution of salary and related features.</a:t>
            </a:r>
            <a:r>
              <a:rPr lang="en-IN" sz="2800" b="1" dirty="0"/>
              <a:t> </a:t>
            </a:r>
          </a:p>
          <a:p>
            <a:r>
              <a:rPr lang="en-IN" sz="2800" dirty="0"/>
              <a:t>Correlation analysis was performed using a heatmap to detect relationships between numerical variables.</a:t>
            </a:r>
            <a:endParaRPr lang="en-IN" sz="2800" b="1" dirty="0"/>
          </a:p>
          <a:p>
            <a:r>
              <a:rPr lang="en-IN" sz="2800" dirty="0"/>
              <a:t>Outliers were detected and handled using interquartile range (IQR) or visual inspection.</a:t>
            </a:r>
            <a:endParaRPr lang="en-US" sz="2800" b="1" dirty="0"/>
          </a:p>
        </p:txBody>
      </p:sp>
    </p:spTree>
    <p:extLst>
      <p:ext uri="{BB962C8B-B14F-4D97-AF65-F5344CB8AC3E}">
        <p14:creationId xmlns:p14="http://schemas.microsoft.com/office/powerpoint/2010/main" val="428855050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6B6F3-5BCA-C127-024C-0CE88F1A163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111C1FB-CCF9-ED66-D706-80890934EDD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8FD57461-D87F-1B8F-7D5A-76B299453C5C}"/>
              </a:ext>
            </a:extLst>
          </p:cNvPr>
          <p:cNvSpPr>
            <a:spLocks noGrp="1"/>
          </p:cNvSpPr>
          <p:nvPr>
            <p:ph idx="1"/>
          </p:nvPr>
        </p:nvSpPr>
        <p:spPr>
          <a:xfrm>
            <a:off x="581193" y="1092338"/>
            <a:ext cx="11029615" cy="4673324"/>
          </a:xfrm>
        </p:spPr>
        <p:txBody>
          <a:bodyPr>
            <a:normAutofit/>
          </a:bodyPr>
          <a:lstStyle/>
          <a:p>
            <a:pPr marL="0" indent="0">
              <a:buNone/>
            </a:pPr>
            <a:r>
              <a:rPr lang="en-IN" sz="2800" b="1" dirty="0">
                <a:solidFill>
                  <a:schemeClr val="accent1"/>
                </a:solidFill>
              </a:rPr>
              <a:t>Feature Engineering</a:t>
            </a:r>
            <a:endParaRPr lang="en-IN" sz="2800" dirty="0">
              <a:solidFill>
                <a:schemeClr val="accent1"/>
              </a:solidFill>
            </a:endParaRPr>
          </a:p>
          <a:p>
            <a:r>
              <a:rPr lang="en-IN" sz="2800" dirty="0"/>
              <a:t>Categorical variables such as job title, education level, and industry were encoded using Label Encoding or One-Hot Encoding.</a:t>
            </a:r>
          </a:p>
          <a:p>
            <a:r>
              <a:rPr lang="en-IN" sz="2800" dirty="0"/>
              <a:t>Numerical features were scaled using </a:t>
            </a:r>
            <a:r>
              <a:rPr lang="en-IN" sz="2800" dirty="0" err="1"/>
              <a:t>StandardScaler</a:t>
            </a:r>
            <a:r>
              <a:rPr lang="en-IN" sz="2800" dirty="0"/>
              <a:t> to bring them to a uniform range.</a:t>
            </a:r>
          </a:p>
          <a:p>
            <a:r>
              <a:rPr lang="en-IN" sz="2800" dirty="0"/>
              <a:t>New features such as “experience bins” or “education level score” were optionally created to improve model performance.</a:t>
            </a:r>
            <a:endParaRPr lang="en-US" sz="2800" b="1" dirty="0"/>
          </a:p>
        </p:txBody>
      </p:sp>
    </p:spTree>
    <p:extLst>
      <p:ext uri="{BB962C8B-B14F-4D97-AF65-F5344CB8AC3E}">
        <p14:creationId xmlns:p14="http://schemas.microsoft.com/office/powerpoint/2010/main" val="69631921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27842-9D20-167B-A53F-3EB03D0C8B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84B9C09-5E4C-68B4-F32D-4F087E8487A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698D46D-1D86-10E8-211C-5930E20BF13B}"/>
              </a:ext>
            </a:extLst>
          </p:cNvPr>
          <p:cNvSpPr>
            <a:spLocks noGrp="1"/>
          </p:cNvSpPr>
          <p:nvPr>
            <p:ph idx="1"/>
          </p:nvPr>
        </p:nvSpPr>
        <p:spPr>
          <a:xfrm>
            <a:off x="581192" y="0"/>
            <a:ext cx="11029616" cy="5975350"/>
          </a:xfrm>
        </p:spPr>
        <p:txBody>
          <a:bodyPr>
            <a:normAutofit/>
          </a:bodyPr>
          <a:lstStyle/>
          <a:p>
            <a:pPr marL="0" indent="0">
              <a:buNone/>
            </a:pPr>
            <a:r>
              <a:rPr lang="en-IN" sz="2800" dirty="0">
                <a:solidFill>
                  <a:schemeClr val="accent1"/>
                </a:solidFill>
              </a:rPr>
              <a:t>Model Selection</a:t>
            </a:r>
          </a:p>
          <a:p>
            <a:r>
              <a:rPr lang="en-IN" sz="2800" dirty="0"/>
              <a:t>Two regression algorithms were selected: </a:t>
            </a:r>
            <a:r>
              <a:rPr lang="en-IN" sz="2800" b="1" dirty="0"/>
              <a:t>Logistic Regression</a:t>
            </a:r>
            <a:r>
              <a:rPr lang="en-IN" sz="2800" dirty="0"/>
              <a:t>  and </a:t>
            </a:r>
            <a:r>
              <a:rPr lang="en-IN" sz="2800" b="1" dirty="0"/>
              <a:t>Random Forest Regressor</a:t>
            </a:r>
            <a:r>
              <a:rPr lang="en-IN" sz="2800" dirty="0"/>
              <a:t> (for improved accuracy and non-linearity handling).</a:t>
            </a:r>
          </a:p>
          <a:p>
            <a:r>
              <a:rPr lang="en-IN" sz="2800" dirty="0"/>
              <a:t>Data was split into training and testing.</a:t>
            </a:r>
            <a:endParaRPr lang="en-US" sz="2800" b="1" dirty="0"/>
          </a:p>
        </p:txBody>
      </p:sp>
    </p:spTree>
    <p:extLst>
      <p:ext uri="{BB962C8B-B14F-4D97-AF65-F5344CB8AC3E}">
        <p14:creationId xmlns:p14="http://schemas.microsoft.com/office/powerpoint/2010/main" val="38658607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BB384-2AF2-164E-8890-0C91C9445CB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17CF7C4-6D6E-3CB3-F731-0797150AF15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3F63C993-3136-41BD-619D-B3857EF00B73}"/>
              </a:ext>
            </a:extLst>
          </p:cNvPr>
          <p:cNvSpPr>
            <a:spLocks noGrp="1"/>
          </p:cNvSpPr>
          <p:nvPr>
            <p:ph idx="1"/>
          </p:nvPr>
        </p:nvSpPr>
        <p:spPr>
          <a:xfrm>
            <a:off x="581193" y="-102742"/>
            <a:ext cx="10933922" cy="5323181"/>
          </a:xfrm>
        </p:spPr>
        <p:txBody>
          <a:bodyPr>
            <a:normAutofit/>
          </a:bodyPr>
          <a:lstStyle/>
          <a:p>
            <a:pPr marL="0" indent="0">
              <a:buNone/>
            </a:pPr>
            <a:r>
              <a:rPr lang="en-IN" sz="2800" dirty="0">
                <a:solidFill>
                  <a:schemeClr val="accent1"/>
                </a:solidFill>
              </a:rPr>
              <a:t>Model Training and Evaluation</a:t>
            </a:r>
          </a:p>
          <a:p>
            <a:r>
              <a:rPr lang="en-IN" sz="2800" dirty="0"/>
              <a:t>Models were trained using the training set.</a:t>
            </a:r>
          </a:p>
          <a:p>
            <a:r>
              <a:rPr lang="en-IN" sz="2800" dirty="0"/>
              <a:t>Prediction were made on the test set. </a:t>
            </a:r>
          </a:p>
        </p:txBody>
      </p:sp>
    </p:spTree>
    <p:extLst>
      <p:ext uri="{BB962C8B-B14F-4D97-AF65-F5344CB8AC3E}">
        <p14:creationId xmlns:p14="http://schemas.microsoft.com/office/powerpoint/2010/main" val="1269805045"/>
      </p:ext>
    </p:extLst>
  </p:cSld>
  <p:clrMapOvr>
    <a:masterClrMapping/>
  </p:clrMapOvr>
  <p:transition spd="slow">
    <p:push dir="u"/>
  </p:transition>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125</TotalTime>
  <Words>568</Words>
  <Application>Microsoft Office PowerPoint</Application>
  <PresentationFormat>Widescreen</PresentationFormat>
  <Paragraphs>69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Franklin Gothic Demi</vt:lpstr>
      <vt:lpstr>Wingdings 2</vt:lpstr>
      <vt:lpstr>DividendVTI</vt:lpstr>
      <vt:lpstr>Employee Salary Prediction </vt:lpstr>
      <vt:lpstr>OUTLINE</vt:lpstr>
      <vt:lpstr>Problem Statement</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Result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roohi afsha</cp:lastModifiedBy>
  <cp:revision>40</cp:revision>
  <dcterms:created xsi:type="dcterms:W3CDTF">2021-05-26T16:50:10Z</dcterms:created>
  <dcterms:modified xsi:type="dcterms:W3CDTF">2025-07-26T14:31:19Z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