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317" r:id="rId3"/>
    <p:sldId id="320" r:id="rId4"/>
    <p:sldId id="319" r:id="rId5"/>
    <p:sldId id="318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 autoAdjust="0"/>
    <p:restoredTop sz="93370" autoAdjust="0"/>
  </p:normalViewPr>
  <p:slideViewPr>
    <p:cSldViewPr snapToGrid="0">
      <p:cViewPr varScale="1">
        <p:scale>
          <a:sx n="68" d="100"/>
          <a:sy n="68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Time Required for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Required for Response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8F-44AE-A4C7-27620F2E273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8F-44AE-A4C7-27620F2E273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48F-44AE-A4C7-27620F2E273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48F-44AE-A4C7-27620F2E27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 day</c:v>
                </c:pt>
                <c:pt idx="1">
                  <c:v>3 days</c:v>
                </c:pt>
                <c:pt idx="2">
                  <c:v>1 week</c:v>
                </c:pt>
                <c:pt idx="3">
                  <c:v>No Response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2-4FB7-828E-59C3F88B5F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123407410256244E-2"/>
          <c:y val="0.77875727562057373"/>
          <c:w val="0.89999996947673044"/>
          <c:h val="0.12766482114339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Time Required for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Required for Response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C53-9B9D-E6C1EADAFFC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C53-9B9D-E6C1EADAFFC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C53-9B9D-E6C1EADAFFC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C53-9B9D-E6C1EADAFF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 day</c:v>
                </c:pt>
                <c:pt idx="1">
                  <c:v>3 days</c:v>
                </c:pt>
                <c:pt idx="2">
                  <c:v>1 week</c:v>
                </c:pt>
                <c:pt idx="3">
                  <c:v>No Response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2-4FB7-828E-59C3F88B5F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123407410256244E-2"/>
          <c:y val="0.77875727562057373"/>
          <c:w val="0.89999996947673044"/>
          <c:h val="0.12766482114339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Decision Power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3-483C-BE75-82E8848021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Decision Power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3-483C-BE75-82E884802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212863"/>
        <c:axId val="1463485759"/>
      </c:barChart>
      <c:catAx>
        <c:axId val="145821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485759"/>
        <c:crosses val="autoZero"/>
        <c:auto val="1"/>
        <c:lblAlgn val="ctr"/>
        <c:lblOffset val="100"/>
        <c:noMultiLvlLbl val="0"/>
      </c:catAx>
      <c:valAx>
        <c:axId val="146348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21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Time Required for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Required for Response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49-4DFC-A32A-EACD3F06B6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49-4DFC-A32A-EACD3F06B6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49-4DFC-A32A-EACD3F06B6A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49-4DFC-A32A-EACD3F06B6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 day</c:v>
                </c:pt>
                <c:pt idx="1">
                  <c:v>3 days</c:v>
                </c:pt>
                <c:pt idx="2">
                  <c:v>1 week</c:v>
                </c:pt>
                <c:pt idx="3">
                  <c:v>No Response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89</c:v>
                </c:pt>
                <c:pt idx="2">
                  <c:v>135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2-4FB7-828E-59C3F88B5F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123407410256244E-2"/>
          <c:y val="0.77875727562057373"/>
          <c:w val="0.89999996947673044"/>
          <c:h val="0.12766482114339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Decision Power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3-483C-BE75-82E8848021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Decision Power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3-483C-BE75-82E884802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212863"/>
        <c:axId val="1463485759"/>
      </c:barChart>
      <c:catAx>
        <c:axId val="145821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485759"/>
        <c:crosses val="autoZero"/>
        <c:auto val="1"/>
        <c:lblAlgn val="ctr"/>
        <c:lblOffset val="100"/>
        <c:noMultiLvlLbl val="0"/>
      </c:catAx>
      <c:valAx>
        <c:axId val="146348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21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17D7-9F1D-4FBD-9EEA-DD2B3873099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7E7CB-E483-46E3-9BDD-6476664AA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7E7CB-E483-46E3-9BDD-6476664AA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16B2-52F4-4143-974B-CF9D36F2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8D7AF-2C63-4E26-A8C8-0B858E25A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F4AB-4474-40CC-B1B8-8F4B8FF6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F489-A756-47BA-BBF7-1EB5D95D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1D4F-53AC-4875-B34C-55E2E5BB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81F-0FDA-48A1-839B-688900ED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E16C-6046-48D5-B5B3-3BD9DB59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AF87-0FBF-434C-B763-BC1CB80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23DD-1915-4E2B-8E0A-84F40CFB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B92-1A6F-4777-8760-1A899604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D4F5F-3667-4C73-95C7-95C00597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9701-3B28-4308-9EC8-6A9E19FB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DB3B-79D1-4CF9-8249-7C390304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3380-3507-413B-9A23-27710E4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C1B5-D694-4B71-8793-659DDB07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564-7609-47F1-99FB-46A0D196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4357-9109-4F34-B333-2A4552D6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47E9-E801-421C-ACA9-E63099DB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7449-D8E1-4765-BFA0-7CA77286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D352-6036-4871-8324-C05E7A06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C83-5B08-43F7-9BBA-F8BFE573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0696-3FB4-42CF-8A59-3B38C8DC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9EFA-0DD4-4216-8794-80C7175D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79F4-A4DC-4A35-852D-583ED2DA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A59B-CB82-4BC8-965F-8285D30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F24-1732-4DCA-96D2-CF2E352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7188-507C-447F-A3ED-AF70930F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5EB3-1ADA-457C-857C-866C81BD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3BDF5-E095-4DFD-94EB-BC10EAB2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AC04-FE21-4826-8FB9-F67E591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5C51C-13B5-44F5-A9AE-8CDD1843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811-530B-40D1-9ECE-ECC519F9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F83A-2E4A-4B8F-84CC-92D1A501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CFD61-E136-488A-8440-79CBC82D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38D7B-7243-4996-ABD2-4F8F482B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EEAEE-A47C-48D4-A613-974B586D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15042-5EE4-44E5-9ABF-38B41932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FE8C3-95FE-4FB0-AC5E-11F07070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A4F1-9D11-4D94-BD09-74E9826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AA4B-C020-4CBB-AD94-FC14712A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96E9-DB45-4039-AD47-AF036AA5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1772-42A0-4EEF-BA10-0FF0A736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ED9C2-831B-4456-A66F-13D737C3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0AED-30CD-405C-8814-9446B6A8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755C5-D6C3-444C-B465-9E5136D7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2E7AC-5844-49E4-B8E0-C5D94D5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3F0C-2D75-420E-8F95-46DC23B4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B0B7-C259-4ABC-BA0E-3009DC72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F196-597F-4BD2-BA93-5F7F184E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6BAF-5E33-4618-BAC1-D01FE1CD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8BE1-F67A-475E-9B43-D8B1C17A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757A2-59B1-49E5-92DA-3E177500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C506-4A44-4536-ACFC-DD2AF03B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7E40-BFA4-48CB-8053-7BF27748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D823-C9D2-4B03-9146-23AC6182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1178-8D4D-45F6-A1CB-6145BD5C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FD667-B090-431C-B40B-6167C80B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5B231-518F-41F0-AA19-C72A31BA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51F3B-88DE-4475-8CAA-AEA39DD4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5506-8DDC-403F-AC92-E4E39B6D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AE19-FCAB-4DBC-A938-9B0772691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E1-04EC-4C85-86D1-2A222605924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EBF0-A17B-4760-B9D8-A743754E5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7A7D-4B33-4081-9ABD-303CD32F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6C69-4C3A-47B9-8F48-2AFFA1620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svg"/><Relationship Id="rId5" Type="http://schemas.openxmlformats.org/officeDocument/2006/relationships/image" Target="../media/image11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0.sv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svg"/><Relationship Id="rId5" Type="http://schemas.openxmlformats.org/officeDocument/2006/relationships/image" Target="../media/image11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0.sv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hyperlink" Target="mailto:Rinish.kn@rapidvaluesolutions.co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635170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7DCEA-F6F8-438B-8195-ED5108B7768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pic>
        <p:nvPicPr>
          <p:cNvPr id="33" name="Graphic 32" descr="Home">
            <a:extLst>
              <a:ext uri="{FF2B5EF4-FFF2-40B4-BE49-F238E27FC236}">
                <a16:creationId xmlns:a16="http://schemas.microsoft.com/office/drawing/2014/main" id="{1A1914F6-A2AC-444D-8CC8-2305E7F30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36" name="Graphic 35" descr="Employee Badge">
            <a:extLst>
              <a:ext uri="{FF2B5EF4-FFF2-40B4-BE49-F238E27FC236}">
                <a16:creationId xmlns:a16="http://schemas.microsoft.com/office/drawing/2014/main" id="{9BC4EAFB-2021-4DB3-AA69-AA1E96404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38" name="Graphic 37" descr="Bar chart">
            <a:extLst>
              <a:ext uri="{FF2B5EF4-FFF2-40B4-BE49-F238E27FC236}">
                <a16:creationId xmlns:a16="http://schemas.microsoft.com/office/drawing/2014/main" id="{7B5CFF9F-F4F7-4F63-9078-B7B33C576D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46" name="Graphic 45" descr="Bank">
            <a:extLst>
              <a:ext uri="{FF2B5EF4-FFF2-40B4-BE49-F238E27FC236}">
                <a16:creationId xmlns:a16="http://schemas.microsoft.com/office/drawing/2014/main" id="{CF5BCFB1-8F0E-4DC2-9C8F-6004D3E45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BBB2BCB-6F08-45AC-9700-B14DF94BF611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82A0CB-6C18-4597-A8BA-8342791C8DDC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972AF2-AB70-4004-BCA1-5D4B4CDCCCEB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81E1A2-57B0-4BB5-A231-CBB50B44A78C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CB80FD-4AC8-4586-B506-E3ABA52EED0A}"/>
              </a:ext>
            </a:extLst>
          </p:cNvPr>
          <p:cNvSpPr/>
          <p:nvPr/>
        </p:nvSpPr>
        <p:spPr>
          <a:xfrm>
            <a:off x="3520491" y="3597336"/>
            <a:ext cx="1135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Organization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C8D45-AB2E-4087-BC31-263B41B75B8E}"/>
              </a:ext>
            </a:extLst>
          </p:cNvPr>
          <p:cNvSpPr/>
          <p:nvPr/>
        </p:nvSpPr>
        <p:spPr>
          <a:xfrm>
            <a:off x="6084928" y="3644229"/>
            <a:ext cx="82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Contacts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E7CF4D-6F28-49CA-9F6E-4F962245460A}"/>
              </a:ext>
            </a:extLst>
          </p:cNvPr>
          <p:cNvSpPr txBox="1"/>
          <p:nvPr/>
        </p:nvSpPr>
        <p:spPr>
          <a:xfrm>
            <a:off x="3569681" y="3798117"/>
            <a:ext cx="1842868" cy="17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HDFC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Wibmo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Fred Hutch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Wibmo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2F2A6F-9E02-40E7-B685-094906B29015}"/>
              </a:ext>
            </a:extLst>
          </p:cNvPr>
          <p:cNvSpPr txBox="1"/>
          <p:nvPr/>
        </p:nvSpPr>
        <p:spPr>
          <a:xfrm>
            <a:off x="6044434" y="3887431"/>
            <a:ext cx="1842868" cy="13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Srikanth 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Sukalyan Fouzdar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Otto Schepers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11E70B-01CE-43AE-89C5-2DC9C7D35241}"/>
              </a:ext>
            </a:extLst>
          </p:cNvPr>
          <p:cNvSpPr txBox="1"/>
          <p:nvPr/>
        </p:nvSpPr>
        <p:spPr>
          <a:xfrm>
            <a:off x="3381952" y="3132175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Recent Searches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01A7B4-A677-4BCA-84A0-1D6F1084D635}"/>
              </a:ext>
            </a:extLst>
          </p:cNvPr>
          <p:cNvSpPr/>
          <p:nvPr/>
        </p:nvSpPr>
        <p:spPr>
          <a:xfrm>
            <a:off x="3372612" y="3558822"/>
            <a:ext cx="7667244" cy="3848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5ED0A3-568B-4A00-96E8-AEFFE2B91BF0}"/>
              </a:ext>
            </a:extLst>
          </p:cNvPr>
          <p:cNvSpPr/>
          <p:nvPr/>
        </p:nvSpPr>
        <p:spPr>
          <a:xfrm>
            <a:off x="4529491" y="5280386"/>
            <a:ext cx="58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more..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7619A9-5F75-4146-ABDC-0DC951887395}"/>
              </a:ext>
            </a:extLst>
          </p:cNvPr>
          <p:cNvGrpSpPr/>
          <p:nvPr/>
        </p:nvGrpSpPr>
        <p:grpSpPr>
          <a:xfrm>
            <a:off x="3372612" y="1852772"/>
            <a:ext cx="2080170" cy="642364"/>
            <a:chOff x="3372612" y="1852772"/>
            <a:chExt cx="2080170" cy="642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4E3981-6029-4A7F-89EE-C2DCC51F70EC}"/>
                </a:ext>
              </a:extLst>
            </p:cNvPr>
            <p:cNvSpPr/>
            <p:nvPr/>
          </p:nvSpPr>
          <p:spPr>
            <a:xfrm>
              <a:off x="3372612" y="1861152"/>
              <a:ext cx="1627632" cy="633984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16 Organizations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6C1D1AE-4D85-47FC-8FA6-80606B63BEE0}"/>
                </a:ext>
              </a:extLst>
            </p:cNvPr>
            <p:cNvSpPr/>
            <p:nvPr/>
          </p:nvSpPr>
          <p:spPr>
            <a:xfrm>
              <a:off x="4990600" y="1852772"/>
              <a:ext cx="462182" cy="6371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lt1"/>
                  </a:solidFill>
                </a:rPr>
                <a:t>ADD</a:t>
              </a:r>
              <a:endParaRPr lang="en-US" sz="1100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71BDE6F-9C54-42CE-AC48-BEF809A47442}"/>
              </a:ext>
            </a:extLst>
          </p:cNvPr>
          <p:cNvGrpSpPr/>
          <p:nvPr/>
        </p:nvGrpSpPr>
        <p:grpSpPr>
          <a:xfrm>
            <a:off x="8798053" y="1856927"/>
            <a:ext cx="2241803" cy="638890"/>
            <a:chOff x="8798052" y="1784721"/>
            <a:chExt cx="2241803" cy="6388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E591A1-B923-4E87-8903-33963B00F4F1}"/>
                </a:ext>
              </a:extLst>
            </p:cNvPr>
            <p:cNvSpPr/>
            <p:nvPr/>
          </p:nvSpPr>
          <p:spPr>
            <a:xfrm>
              <a:off x="8798052" y="1784721"/>
              <a:ext cx="1627632" cy="633984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198 Contacts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7F2F6E-82AF-4BD3-894D-B98DC919AC02}"/>
                </a:ext>
              </a:extLst>
            </p:cNvPr>
            <p:cNvSpPr/>
            <p:nvPr/>
          </p:nvSpPr>
          <p:spPr>
            <a:xfrm>
              <a:off x="10421472" y="1786597"/>
              <a:ext cx="618383" cy="637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lt1"/>
                  </a:solidFill>
                </a:rPr>
                <a:t>IMPORT</a:t>
              </a:r>
              <a:endParaRPr lang="en-US" sz="11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34CFC3-EF4F-4F46-BD94-1B673D39E2F4}"/>
              </a:ext>
            </a:extLst>
          </p:cNvPr>
          <p:cNvSpPr/>
          <p:nvPr/>
        </p:nvSpPr>
        <p:spPr>
          <a:xfrm>
            <a:off x="865949" y="1042490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532001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8C16B2-7DA4-48FC-A92D-806FA0119049}"/>
              </a:ext>
            </a:extLst>
          </p:cNvPr>
          <p:cNvSpPr/>
          <p:nvPr/>
        </p:nvSpPr>
        <p:spPr>
          <a:xfrm>
            <a:off x="2827606" y="1212275"/>
            <a:ext cx="149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Organizations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F6824-BA1D-4129-92BD-FE84087708CB}"/>
              </a:ext>
            </a:extLst>
          </p:cNvPr>
          <p:cNvSpPr txBox="1"/>
          <p:nvPr/>
        </p:nvSpPr>
        <p:spPr>
          <a:xfrm>
            <a:off x="2827606" y="1856935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Organization 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54229-CE32-415A-8504-EC8951D242A8}"/>
              </a:ext>
            </a:extLst>
          </p:cNvPr>
          <p:cNvSpPr/>
          <p:nvPr/>
        </p:nvSpPr>
        <p:spPr>
          <a:xfrm>
            <a:off x="4726744" y="1828800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925735-963D-47B2-A078-52E2DDB27EC4}"/>
              </a:ext>
            </a:extLst>
          </p:cNvPr>
          <p:cNvSpPr txBox="1"/>
          <p:nvPr/>
        </p:nvSpPr>
        <p:spPr>
          <a:xfrm>
            <a:off x="2827606" y="2222066"/>
            <a:ext cx="185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Revenue: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0C4FA-3878-402F-9839-388441412689}"/>
              </a:ext>
            </a:extLst>
          </p:cNvPr>
          <p:cNvSpPr/>
          <p:nvPr/>
        </p:nvSpPr>
        <p:spPr>
          <a:xfrm>
            <a:off x="4726743" y="2222067"/>
            <a:ext cx="2011681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49617-B864-48E6-BB2E-7C507AD88244}"/>
              </a:ext>
            </a:extLst>
          </p:cNvPr>
          <p:cNvSpPr txBox="1"/>
          <p:nvPr/>
        </p:nvSpPr>
        <p:spPr>
          <a:xfrm>
            <a:off x="7312856" y="1854292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Employees 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B373A3-2F47-43EC-B33D-5CFC4214AC92}"/>
              </a:ext>
            </a:extLst>
          </p:cNvPr>
          <p:cNvSpPr/>
          <p:nvPr/>
        </p:nvSpPr>
        <p:spPr>
          <a:xfrm>
            <a:off x="8564877" y="1826157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B57B2F-6959-49E5-BA15-A85A125D1B2B}"/>
              </a:ext>
            </a:extLst>
          </p:cNvPr>
          <p:cNvSpPr txBox="1"/>
          <p:nvPr/>
        </p:nvSpPr>
        <p:spPr>
          <a:xfrm>
            <a:off x="7327503" y="2240601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Region 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761594-7A52-4281-A1B4-EE7BC030EA76}"/>
              </a:ext>
            </a:extLst>
          </p:cNvPr>
          <p:cNvSpPr/>
          <p:nvPr/>
        </p:nvSpPr>
        <p:spPr>
          <a:xfrm>
            <a:off x="8565456" y="2240604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1372C-1267-410A-B61D-DF4742BE3230}"/>
              </a:ext>
            </a:extLst>
          </p:cNvPr>
          <p:cNvSpPr txBox="1"/>
          <p:nvPr/>
        </p:nvSpPr>
        <p:spPr>
          <a:xfrm>
            <a:off x="2827606" y="2640145"/>
            <a:ext cx="163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Customer: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453CA8-77D4-42F7-947C-6EC4E0C2F249}"/>
              </a:ext>
            </a:extLst>
          </p:cNvPr>
          <p:cNvSpPr txBox="1"/>
          <p:nvPr/>
        </p:nvSpPr>
        <p:spPr>
          <a:xfrm>
            <a:off x="7312856" y="2668280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Industry :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C9CA87-F5BB-4BCF-8A98-09A3EA1280AD}"/>
              </a:ext>
            </a:extLst>
          </p:cNvPr>
          <p:cNvSpPr/>
          <p:nvPr/>
        </p:nvSpPr>
        <p:spPr>
          <a:xfrm>
            <a:off x="8564877" y="2640145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4ED7A8-8408-406B-B642-FC22A4D97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65578"/>
              </p:ext>
            </p:extLst>
          </p:nvPr>
        </p:nvGraphicFramePr>
        <p:xfrm>
          <a:off x="2980049" y="3655323"/>
          <a:ext cx="7614800" cy="19295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2960">
                  <a:extLst>
                    <a:ext uri="{9D8B030D-6E8A-4147-A177-3AD203B41FA5}">
                      <a16:colId xmlns:a16="http://schemas.microsoft.com/office/drawing/2014/main" val="1042733086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4221182741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975262935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430575797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2237048446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Emp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31612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55101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38879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954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09493"/>
                  </a:ext>
                </a:extLst>
              </a:tr>
            </a:tbl>
          </a:graphicData>
        </a:graphic>
      </p:graphicFrame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1F497445-87BA-4786-8804-C4A87F0E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7266" y="3996017"/>
            <a:ext cx="263617" cy="263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0AE11-0996-41C8-9290-A188B6C1A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076" y="3996017"/>
            <a:ext cx="265015" cy="265015"/>
          </a:xfrm>
          <a:prstGeom prst="rect">
            <a:avLst/>
          </a:prstGeom>
        </p:spPr>
      </p:pic>
      <p:pic>
        <p:nvPicPr>
          <p:cNvPr id="53" name="Graphic 52" descr="Pencil">
            <a:extLst>
              <a:ext uri="{FF2B5EF4-FFF2-40B4-BE49-F238E27FC236}">
                <a16:creationId xmlns:a16="http://schemas.microsoft.com/office/drawing/2014/main" id="{4DAC0C58-68A2-47F5-943D-09637F4C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8790" y="4452015"/>
            <a:ext cx="263617" cy="2636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373CFF-9B43-4262-B603-FFE28EB4E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600" y="4452015"/>
            <a:ext cx="265015" cy="265015"/>
          </a:xfrm>
          <a:prstGeom prst="rect">
            <a:avLst/>
          </a:prstGeom>
        </p:spPr>
      </p:pic>
      <p:pic>
        <p:nvPicPr>
          <p:cNvPr id="56" name="Graphic 55" descr="Pencil">
            <a:extLst>
              <a:ext uri="{FF2B5EF4-FFF2-40B4-BE49-F238E27FC236}">
                <a16:creationId xmlns:a16="http://schemas.microsoft.com/office/drawing/2014/main" id="{D18A1386-0704-4C74-8D08-458420173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1209" y="4854493"/>
            <a:ext cx="263617" cy="2636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CA6D4A2-C980-4D5B-883F-F4056E40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019" y="4854493"/>
            <a:ext cx="265015" cy="265015"/>
          </a:xfrm>
          <a:prstGeom prst="rect">
            <a:avLst/>
          </a:prstGeom>
        </p:spPr>
      </p:pic>
      <p:pic>
        <p:nvPicPr>
          <p:cNvPr id="61" name="Graphic 60" descr="Pencil">
            <a:extLst>
              <a:ext uri="{FF2B5EF4-FFF2-40B4-BE49-F238E27FC236}">
                <a16:creationId xmlns:a16="http://schemas.microsoft.com/office/drawing/2014/main" id="{35556609-321F-4A84-BCE5-729BE8CB9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7266" y="5218286"/>
            <a:ext cx="263617" cy="2636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E410E13-6314-4C91-9F00-C14E3CA4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076" y="5218286"/>
            <a:ext cx="265015" cy="26501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CF4AE3-6C01-4B93-8AE1-BBDAEFD4BA89}"/>
              </a:ext>
            </a:extLst>
          </p:cNvPr>
          <p:cNvSpPr/>
          <p:nvPr/>
        </p:nvSpPr>
        <p:spPr>
          <a:xfrm>
            <a:off x="8579649" y="3232799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Search…</a:t>
            </a:r>
          </a:p>
        </p:txBody>
      </p:sp>
      <p:pic>
        <p:nvPicPr>
          <p:cNvPr id="64" name="Graphic 63" descr="Magnifying glass">
            <a:extLst>
              <a:ext uri="{FF2B5EF4-FFF2-40B4-BE49-F238E27FC236}">
                <a16:creationId xmlns:a16="http://schemas.microsoft.com/office/drawing/2014/main" id="{2E082BB8-91D0-4F2A-B8BA-3EC184401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0015" y="3262711"/>
            <a:ext cx="220763" cy="2207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29DECC4-1916-4C11-83F4-6125220301CA}"/>
              </a:ext>
            </a:extLst>
          </p:cNvPr>
          <p:cNvSpPr/>
          <p:nvPr/>
        </p:nvSpPr>
        <p:spPr>
          <a:xfrm>
            <a:off x="4724398" y="2651602"/>
            <a:ext cx="2011681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C4BA1-0BC2-4DA1-960F-189BA6B7542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AD5CE70E-C5F2-4931-8E83-60E3E4695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67" name="Graphic 66" descr="Employee Badge">
            <a:extLst>
              <a:ext uri="{FF2B5EF4-FFF2-40B4-BE49-F238E27FC236}">
                <a16:creationId xmlns:a16="http://schemas.microsoft.com/office/drawing/2014/main" id="{964A8981-2EBD-4EA2-8834-DD500D525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68" name="Graphic 67" descr="Bar chart">
            <a:extLst>
              <a:ext uri="{FF2B5EF4-FFF2-40B4-BE49-F238E27FC236}">
                <a16:creationId xmlns:a16="http://schemas.microsoft.com/office/drawing/2014/main" id="{A8121EE4-6D3F-4A9C-884B-241984B89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69" name="Graphic 68" descr="Bank">
            <a:extLst>
              <a:ext uri="{FF2B5EF4-FFF2-40B4-BE49-F238E27FC236}">
                <a16:creationId xmlns:a16="http://schemas.microsoft.com/office/drawing/2014/main" id="{13F8DB18-8263-4980-9541-5DD929D69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5A3A48-5724-4CD0-8987-C470E0EB55BE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24BF2-A967-4D85-9313-142BE0BE851A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FE6C12-9AA8-492E-98FA-E519F1746DB0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6F3112-87C7-41FD-9263-A51BBE3BBE97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CA6BD8-43D7-4BCB-947D-F218D3AB2E88}"/>
              </a:ext>
            </a:extLst>
          </p:cNvPr>
          <p:cNvSpPr/>
          <p:nvPr/>
        </p:nvSpPr>
        <p:spPr>
          <a:xfrm>
            <a:off x="865097" y="2053830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721DF6F-66E6-4B5B-BF1A-83282DEC3B21}"/>
              </a:ext>
            </a:extLst>
          </p:cNvPr>
          <p:cNvSpPr/>
          <p:nvPr/>
        </p:nvSpPr>
        <p:spPr>
          <a:xfrm rot="10800000">
            <a:off x="10419743" y="2285224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4B98F303-69E0-4A42-9EE2-550E3F090829}"/>
              </a:ext>
            </a:extLst>
          </p:cNvPr>
          <p:cNvSpPr/>
          <p:nvPr/>
        </p:nvSpPr>
        <p:spPr>
          <a:xfrm rot="10800000">
            <a:off x="6601632" y="2677978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26C02553-1E47-46B5-9FBA-89A9F89E1D0C}"/>
              </a:ext>
            </a:extLst>
          </p:cNvPr>
          <p:cNvSpPr/>
          <p:nvPr/>
        </p:nvSpPr>
        <p:spPr>
          <a:xfrm rot="10800000">
            <a:off x="10419743" y="2694254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06FA96-E2B3-48D0-8009-4A69C807AFF4}"/>
              </a:ext>
            </a:extLst>
          </p:cNvPr>
          <p:cNvSpPr/>
          <p:nvPr/>
        </p:nvSpPr>
        <p:spPr>
          <a:xfrm>
            <a:off x="6957556" y="3232799"/>
            <a:ext cx="1442732" cy="274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9E7878-6776-45C3-B137-34430F55378A}"/>
              </a:ext>
            </a:extLst>
          </p:cNvPr>
          <p:cNvSpPr/>
          <p:nvPr/>
        </p:nvSpPr>
        <p:spPr>
          <a:xfrm>
            <a:off x="5357731" y="3228385"/>
            <a:ext cx="1442732" cy="274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Save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532001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CF6824-BA1D-4129-92BD-FE84087708CB}"/>
              </a:ext>
            </a:extLst>
          </p:cNvPr>
          <p:cNvSpPr txBox="1"/>
          <p:nvPr/>
        </p:nvSpPr>
        <p:spPr>
          <a:xfrm>
            <a:off x="2759789" y="866831"/>
            <a:ext cx="393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RapidValue, Cochin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C4BA1-0BC2-4DA1-960F-189BA6B7542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AD5CE70E-C5F2-4931-8E83-60E3E4695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67" name="Graphic 66" descr="Employee Badge">
            <a:extLst>
              <a:ext uri="{FF2B5EF4-FFF2-40B4-BE49-F238E27FC236}">
                <a16:creationId xmlns:a16="http://schemas.microsoft.com/office/drawing/2014/main" id="{964A8981-2EBD-4EA2-8834-DD500D525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68" name="Graphic 67" descr="Bar chart">
            <a:extLst>
              <a:ext uri="{FF2B5EF4-FFF2-40B4-BE49-F238E27FC236}">
                <a16:creationId xmlns:a16="http://schemas.microsoft.com/office/drawing/2014/main" id="{A8121EE4-6D3F-4A9C-884B-241984B89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69" name="Graphic 68" descr="Bank">
            <a:extLst>
              <a:ext uri="{FF2B5EF4-FFF2-40B4-BE49-F238E27FC236}">
                <a16:creationId xmlns:a16="http://schemas.microsoft.com/office/drawing/2014/main" id="{13F8DB18-8263-4980-9541-5DD929D69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5A3A48-5724-4CD0-8987-C470E0EB55BE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24BF2-A967-4D85-9313-142BE0BE851A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FE6C12-9AA8-492E-98FA-E519F1746DB0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6F3112-87C7-41FD-9263-A51BBE3BBE97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C2B8E-02EA-4C6B-8FDF-056BF55C74B2}"/>
              </a:ext>
            </a:extLst>
          </p:cNvPr>
          <p:cNvSpPr/>
          <p:nvPr/>
        </p:nvSpPr>
        <p:spPr>
          <a:xfrm>
            <a:off x="2758323" y="1167942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https://www.rapidvaluesolutions.com/</a:t>
            </a:r>
          </a:p>
          <a:p>
            <a:r>
              <a:rPr lang="en-US" sz="1400" dirty="0"/>
              <a:t>+91-484 291 2301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BD144-0EFF-4E3F-98D8-21AD961D25F1}"/>
              </a:ext>
            </a:extLst>
          </p:cNvPr>
          <p:cNvCxnSpPr>
            <a:cxnSpLocks/>
          </p:cNvCxnSpPr>
          <p:nvPr/>
        </p:nvCxnSpPr>
        <p:spPr>
          <a:xfrm>
            <a:off x="2954907" y="1713374"/>
            <a:ext cx="8084949" cy="2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8299E0-F153-499C-B1BF-78BEF5D93F4A}"/>
              </a:ext>
            </a:extLst>
          </p:cNvPr>
          <p:cNvCxnSpPr>
            <a:cxnSpLocks/>
          </p:cNvCxnSpPr>
          <p:nvPr/>
        </p:nvCxnSpPr>
        <p:spPr>
          <a:xfrm>
            <a:off x="8209613" y="1874374"/>
            <a:ext cx="0" cy="1637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45CFF4D-47E6-4B6E-9522-DB460A593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150673"/>
              </p:ext>
            </p:extLst>
          </p:nvPr>
        </p:nvGraphicFramePr>
        <p:xfrm>
          <a:off x="8085811" y="1735923"/>
          <a:ext cx="3276189" cy="203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1DEF69C9-C655-4810-8AC8-D56D8455FD08}"/>
              </a:ext>
            </a:extLst>
          </p:cNvPr>
          <p:cNvSpPr/>
          <p:nvPr/>
        </p:nvSpPr>
        <p:spPr>
          <a:xfrm>
            <a:off x="6525676" y="2187516"/>
            <a:ext cx="1946882" cy="13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Rajesh 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Sirish 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Rinish KN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8D7F0B-03B8-42D2-94A6-CEE8E4F68C13}"/>
              </a:ext>
            </a:extLst>
          </p:cNvPr>
          <p:cNvSpPr/>
          <p:nvPr/>
        </p:nvSpPr>
        <p:spPr>
          <a:xfrm>
            <a:off x="6456478" y="1894043"/>
            <a:ext cx="14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Contacts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6C7FA-8D0C-48FA-B6A4-048A4A2B8213}"/>
              </a:ext>
            </a:extLst>
          </p:cNvPr>
          <p:cNvSpPr/>
          <p:nvPr/>
        </p:nvSpPr>
        <p:spPr>
          <a:xfrm>
            <a:off x="2801744" y="194436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$X million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D29D12-02F4-4155-85EA-45E380384624}"/>
              </a:ext>
            </a:extLst>
          </p:cNvPr>
          <p:cNvSpPr/>
          <p:nvPr/>
        </p:nvSpPr>
        <p:spPr>
          <a:xfrm>
            <a:off x="4193577" y="1950520"/>
            <a:ext cx="161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550 Employees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97CA26-8229-43D2-80C8-CE381999B367}"/>
              </a:ext>
            </a:extLst>
          </p:cNvPr>
          <p:cNvSpPr/>
          <p:nvPr/>
        </p:nvSpPr>
        <p:spPr>
          <a:xfrm>
            <a:off x="2825662" y="2431813"/>
            <a:ext cx="85606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/>
              <a:t>IT Services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05B4DE-3531-453C-BC4A-7A9BF98CE7AF}"/>
              </a:ext>
            </a:extLst>
          </p:cNvPr>
          <p:cNvSpPr/>
          <p:nvPr/>
        </p:nvSpPr>
        <p:spPr>
          <a:xfrm>
            <a:off x="3757210" y="2431813"/>
            <a:ext cx="873765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/>
              <a:t>Oracle ERP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8F1137-3556-4716-8F9B-83A86FAFDAD7}"/>
              </a:ext>
            </a:extLst>
          </p:cNvPr>
          <p:cNvSpPr/>
          <p:nvPr/>
        </p:nvSpPr>
        <p:spPr>
          <a:xfrm>
            <a:off x="4712786" y="2431813"/>
            <a:ext cx="38664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/>
              <a:t>IoT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8774A1-1FAA-4533-9FB8-DBB8B6A6694D}"/>
              </a:ext>
            </a:extLst>
          </p:cNvPr>
          <p:cNvSpPr/>
          <p:nvPr/>
        </p:nvSpPr>
        <p:spPr>
          <a:xfrm>
            <a:off x="2759789" y="2882272"/>
            <a:ext cx="1799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Exiting Customer: YES</a:t>
            </a:r>
            <a:endParaRPr lang="en-US" sz="1400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B3A9889-F43A-4C6F-A634-68FA11FCF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72550"/>
              </p:ext>
            </p:extLst>
          </p:nvPr>
        </p:nvGraphicFramePr>
        <p:xfrm>
          <a:off x="2891343" y="3741034"/>
          <a:ext cx="7614800" cy="1529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2960">
                  <a:extLst>
                    <a:ext uri="{9D8B030D-6E8A-4147-A177-3AD203B41FA5}">
                      <a16:colId xmlns:a16="http://schemas.microsoft.com/office/drawing/2014/main" val="1042733086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4221182741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975262935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430575797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2237048446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Decision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31612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55101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38879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954"/>
                  </a:ext>
                </a:extLst>
              </a:tr>
            </a:tbl>
          </a:graphicData>
        </a:graphic>
      </p:graphicFrame>
      <p:pic>
        <p:nvPicPr>
          <p:cNvPr id="57" name="Graphic 56" descr="Pencil">
            <a:extLst>
              <a:ext uri="{FF2B5EF4-FFF2-40B4-BE49-F238E27FC236}">
                <a16:creationId xmlns:a16="http://schemas.microsoft.com/office/drawing/2014/main" id="{2C4A7317-3066-4D54-BB0F-8045234695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8560" y="4081728"/>
            <a:ext cx="263617" cy="26361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899C1E-7704-4F72-BD27-3053A2F7EE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6370" y="4081728"/>
            <a:ext cx="265015" cy="265015"/>
          </a:xfrm>
          <a:prstGeom prst="rect">
            <a:avLst/>
          </a:prstGeom>
        </p:spPr>
      </p:pic>
      <p:pic>
        <p:nvPicPr>
          <p:cNvPr id="61" name="Graphic 60" descr="Pencil">
            <a:extLst>
              <a:ext uri="{FF2B5EF4-FFF2-40B4-BE49-F238E27FC236}">
                <a16:creationId xmlns:a16="http://schemas.microsoft.com/office/drawing/2014/main" id="{884E0526-E8DD-49FB-936D-5AC9EAAB66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0084" y="4537726"/>
            <a:ext cx="263617" cy="2636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B9850E2-708B-4F12-A3F6-624CA58506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77894" y="4537726"/>
            <a:ext cx="265015" cy="265015"/>
          </a:xfrm>
          <a:prstGeom prst="rect">
            <a:avLst/>
          </a:prstGeom>
        </p:spPr>
      </p:pic>
      <p:pic>
        <p:nvPicPr>
          <p:cNvPr id="63" name="Graphic 62" descr="Pencil">
            <a:extLst>
              <a:ext uri="{FF2B5EF4-FFF2-40B4-BE49-F238E27FC236}">
                <a16:creationId xmlns:a16="http://schemas.microsoft.com/office/drawing/2014/main" id="{DA24F129-0718-4603-8644-0088411EB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2503" y="4940204"/>
            <a:ext cx="263617" cy="2636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406FD7-770B-43AC-AA2D-C8A02060A2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313" y="4940204"/>
            <a:ext cx="265015" cy="26501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9AD5EC3-16D8-423B-95A7-6CAD86D87D2F}"/>
              </a:ext>
            </a:extLst>
          </p:cNvPr>
          <p:cNvSpPr/>
          <p:nvPr/>
        </p:nvSpPr>
        <p:spPr>
          <a:xfrm>
            <a:off x="8541018" y="5363701"/>
            <a:ext cx="1940953" cy="345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Verify Data in LinkedIn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1B7A5D-5133-4CB8-8AAB-B4BA1236E297}"/>
              </a:ext>
            </a:extLst>
          </p:cNvPr>
          <p:cNvSpPr/>
          <p:nvPr/>
        </p:nvSpPr>
        <p:spPr>
          <a:xfrm>
            <a:off x="865097" y="2053830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532001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8C16B2-7DA4-48FC-A92D-806FA0119049}"/>
              </a:ext>
            </a:extLst>
          </p:cNvPr>
          <p:cNvSpPr/>
          <p:nvPr/>
        </p:nvSpPr>
        <p:spPr>
          <a:xfrm>
            <a:off x="2827606" y="1212275"/>
            <a:ext cx="101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Contacts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F6824-BA1D-4129-92BD-FE84087708CB}"/>
              </a:ext>
            </a:extLst>
          </p:cNvPr>
          <p:cNvSpPr txBox="1"/>
          <p:nvPr/>
        </p:nvSpPr>
        <p:spPr>
          <a:xfrm>
            <a:off x="2827606" y="1856935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 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54229-CE32-415A-8504-EC8951D242A8}"/>
              </a:ext>
            </a:extLst>
          </p:cNvPr>
          <p:cNvSpPr/>
          <p:nvPr/>
        </p:nvSpPr>
        <p:spPr>
          <a:xfrm>
            <a:off x="4726744" y="1828800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925735-963D-47B2-A078-52E2DDB27EC4}"/>
              </a:ext>
            </a:extLst>
          </p:cNvPr>
          <p:cNvSpPr txBox="1"/>
          <p:nvPr/>
        </p:nvSpPr>
        <p:spPr>
          <a:xfrm>
            <a:off x="2827606" y="2222066"/>
            <a:ext cx="185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Designation: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0C4FA-3878-402F-9839-388441412689}"/>
              </a:ext>
            </a:extLst>
          </p:cNvPr>
          <p:cNvSpPr/>
          <p:nvPr/>
        </p:nvSpPr>
        <p:spPr>
          <a:xfrm>
            <a:off x="4726743" y="2222067"/>
            <a:ext cx="2011681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49617-B864-48E6-BB2E-7C507AD88244}"/>
              </a:ext>
            </a:extLst>
          </p:cNvPr>
          <p:cNvSpPr txBox="1"/>
          <p:nvPr/>
        </p:nvSpPr>
        <p:spPr>
          <a:xfrm>
            <a:off x="7101841" y="1854292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Organization 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B373A3-2F47-43EC-B33D-5CFC4214AC92}"/>
              </a:ext>
            </a:extLst>
          </p:cNvPr>
          <p:cNvSpPr/>
          <p:nvPr/>
        </p:nvSpPr>
        <p:spPr>
          <a:xfrm>
            <a:off x="8593018" y="1826157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B57B2F-6959-49E5-BA15-A85A125D1B2B}"/>
              </a:ext>
            </a:extLst>
          </p:cNvPr>
          <p:cNvSpPr txBox="1"/>
          <p:nvPr/>
        </p:nvSpPr>
        <p:spPr>
          <a:xfrm>
            <a:off x="7116488" y="2240601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Location 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761594-7A52-4281-A1B4-EE7BC030EA76}"/>
              </a:ext>
            </a:extLst>
          </p:cNvPr>
          <p:cNvSpPr/>
          <p:nvPr/>
        </p:nvSpPr>
        <p:spPr>
          <a:xfrm>
            <a:off x="8593597" y="2240604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1372C-1267-410A-B61D-DF4742BE3230}"/>
              </a:ext>
            </a:extLst>
          </p:cNvPr>
          <p:cNvSpPr txBox="1"/>
          <p:nvPr/>
        </p:nvSpPr>
        <p:spPr>
          <a:xfrm>
            <a:off x="2827606" y="2640145"/>
            <a:ext cx="163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LinkedIn: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4ED7A8-8408-406B-B642-FC22A4D97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82426"/>
              </p:ext>
            </p:extLst>
          </p:nvPr>
        </p:nvGraphicFramePr>
        <p:xfrm>
          <a:off x="2980049" y="3697527"/>
          <a:ext cx="7614800" cy="1529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2960">
                  <a:extLst>
                    <a:ext uri="{9D8B030D-6E8A-4147-A177-3AD203B41FA5}">
                      <a16:colId xmlns:a16="http://schemas.microsoft.com/office/drawing/2014/main" val="1042733086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4221182741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975262935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1430575797"/>
                    </a:ext>
                  </a:extLst>
                </a:gridCol>
                <a:gridCol w="1522960">
                  <a:extLst>
                    <a:ext uri="{9D8B030D-6E8A-4147-A177-3AD203B41FA5}">
                      <a16:colId xmlns:a16="http://schemas.microsoft.com/office/drawing/2014/main" val="2237048446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Decision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31612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55101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38879"/>
                  </a:ext>
                </a:extLst>
              </a:tr>
              <a:tr h="400163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954"/>
                  </a:ext>
                </a:extLst>
              </a:tr>
            </a:tbl>
          </a:graphicData>
        </a:graphic>
      </p:graphicFrame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1F497445-87BA-4786-8804-C4A87F0E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7266" y="4038221"/>
            <a:ext cx="263617" cy="263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0AE11-0996-41C8-9290-A188B6C1A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076" y="4038221"/>
            <a:ext cx="265015" cy="265015"/>
          </a:xfrm>
          <a:prstGeom prst="rect">
            <a:avLst/>
          </a:prstGeom>
        </p:spPr>
      </p:pic>
      <p:pic>
        <p:nvPicPr>
          <p:cNvPr id="53" name="Graphic 52" descr="Pencil">
            <a:extLst>
              <a:ext uri="{FF2B5EF4-FFF2-40B4-BE49-F238E27FC236}">
                <a16:creationId xmlns:a16="http://schemas.microsoft.com/office/drawing/2014/main" id="{4DAC0C58-68A2-47F5-943D-09637F4C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8790" y="4494219"/>
            <a:ext cx="263617" cy="2636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373CFF-9B43-4262-B603-FFE28EB4E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600" y="4494219"/>
            <a:ext cx="265015" cy="265015"/>
          </a:xfrm>
          <a:prstGeom prst="rect">
            <a:avLst/>
          </a:prstGeom>
        </p:spPr>
      </p:pic>
      <p:pic>
        <p:nvPicPr>
          <p:cNvPr id="56" name="Graphic 55" descr="Pencil">
            <a:extLst>
              <a:ext uri="{FF2B5EF4-FFF2-40B4-BE49-F238E27FC236}">
                <a16:creationId xmlns:a16="http://schemas.microsoft.com/office/drawing/2014/main" id="{D18A1386-0704-4C74-8D08-458420173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1209" y="4896697"/>
            <a:ext cx="263617" cy="2636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CA6D4A2-C980-4D5B-883F-F4056E40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019" y="4896697"/>
            <a:ext cx="265015" cy="26501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CF4AE3-6C01-4B93-8AE1-BBDAEFD4BA89}"/>
              </a:ext>
            </a:extLst>
          </p:cNvPr>
          <p:cNvSpPr/>
          <p:nvPr/>
        </p:nvSpPr>
        <p:spPr>
          <a:xfrm>
            <a:off x="8575615" y="3177513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Search…</a:t>
            </a:r>
          </a:p>
        </p:txBody>
      </p:sp>
      <p:pic>
        <p:nvPicPr>
          <p:cNvPr id="64" name="Graphic 63" descr="Magnifying glass">
            <a:extLst>
              <a:ext uri="{FF2B5EF4-FFF2-40B4-BE49-F238E27FC236}">
                <a16:creationId xmlns:a16="http://schemas.microsoft.com/office/drawing/2014/main" id="{2E082BB8-91D0-4F2A-B8BA-3EC184401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1879" y="3262711"/>
            <a:ext cx="220763" cy="2207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29DECC4-1916-4C11-83F4-6125220301CA}"/>
              </a:ext>
            </a:extLst>
          </p:cNvPr>
          <p:cNvSpPr/>
          <p:nvPr/>
        </p:nvSpPr>
        <p:spPr>
          <a:xfrm>
            <a:off x="4724398" y="2651602"/>
            <a:ext cx="2011681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C4BA1-0BC2-4DA1-960F-189BA6B7542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AD5CE70E-C5F2-4931-8E83-60E3E4695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67" name="Graphic 66" descr="Employee Badge">
            <a:extLst>
              <a:ext uri="{FF2B5EF4-FFF2-40B4-BE49-F238E27FC236}">
                <a16:creationId xmlns:a16="http://schemas.microsoft.com/office/drawing/2014/main" id="{964A8981-2EBD-4EA2-8834-DD500D525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68" name="Graphic 67" descr="Bar chart">
            <a:extLst>
              <a:ext uri="{FF2B5EF4-FFF2-40B4-BE49-F238E27FC236}">
                <a16:creationId xmlns:a16="http://schemas.microsoft.com/office/drawing/2014/main" id="{A8121EE4-6D3F-4A9C-884B-241984B89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69" name="Graphic 68" descr="Bank">
            <a:extLst>
              <a:ext uri="{FF2B5EF4-FFF2-40B4-BE49-F238E27FC236}">
                <a16:creationId xmlns:a16="http://schemas.microsoft.com/office/drawing/2014/main" id="{13F8DB18-8263-4980-9541-5DD929D69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5A3A48-5724-4CD0-8987-C470E0EB55BE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24BF2-A967-4D85-9313-142BE0BE851A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FE6C12-9AA8-492E-98FA-E519F1746DB0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6F3112-87C7-41FD-9263-A51BBE3BBE97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B18D3B-BA2F-47D2-A332-FBB079F6C836}"/>
              </a:ext>
            </a:extLst>
          </p:cNvPr>
          <p:cNvSpPr/>
          <p:nvPr/>
        </p:nvSpPr>
        <p:spPr>
          <a:xfrm>
            <a:off x="869820" y="3025761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0F70E7-5F26-4B50-92FA-7100F149C118}"/>
              </a:ext>
            </a:extLst>
          </p:cNvPr>
          <p:cNvSpPr/>
          <p:nvPr/>
        </p:nvSpPr>
        <p:spPr>
          <a:xfrm rot="10800000">
            <a:off x="10436632" y="1878025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F69F7-0459-4C55-83A2-64CE7C9C39D2}"/>
              </a:ext>
            </a:extLst>
          </p:cNvPr>
          <p:cNvSpPr txBox="1"/>
          <p:nvPr/>
        </p:nvSpPr>
        <p:spPr>
          <a:xfrm>
            <a:off x="7110413" y="2611246"/>
            <a:ext cx="151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Decision Power: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A4A1A8-9CC6-4CED-BBA8-EDC2BDA36312}"/>
              </a:ext>
            </a:extLst>
          </p:cNvPr>
          <p:cNvSpPr/>
          <p:nvPr/>
        </p:nvSpPr>
        <p:spPr>
          <a:xfrm>
            <a:off x="8595951" y="2652962"/>
            <a:ext cx="2015197" cy="26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A90AD5E-ECEA-458B-9012-65A22197CF88}"/>
              </a:ext>
            </a:extLst>
          </p:cNvPr>
          <p:cNvSpPr/>
          <p:nvPr/>
        </p:nvSpPr>
        <p:spPr>
          <a:xfrm rot="10800000">
            <a:off x="10447289" y="2705871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77CAE4-D61E-44CE-A22B-F04711AF4C89}"/>
              </a:ext>
            </a:extLst>
          </p:cNvPr>
          <p:cNvSpPr/>
          <p:nvPr/>
        </p:nvSpPr>
        <p:spPr>
          <a:xfrm>
            <a:off x="6707943" y="3191737"/>
            <a:ext cx="1442732" cy="274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Save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27EE40-05C9-44A3-B650-5A42E3A306C0}"/>
              </a:ext>
            </a:extLst>
          </p:cNvPr>
          <p:cNvSpPr/>
          <p:nvPr/>
        </p:nvSpPr>
        <p:spPr>
          <a:xfrm>
            <a:off x="4736119" y="3200012"/>
            <a:ext cx="1442732" cy="274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1B2E6F-132B-4FDB-8772-F5838B615F03}"/>
              </a:ext>
            </a:extLst>
          </p:cNvPr>
          <p:cNvSpPr/>
          <p:nvPr/>
        </p:nvSpPr>
        <p:spPr>
          <a:xfrm>
            <a:off x="8629724" y="5320194"/>
            <a:ext cx="1940953" cy="345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Verify Data in LinkedIn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0DF3F7-A49C-4A42-A846-DA67A7C9F2A4}"/>
              </a:ext>
            </a:extLst>
          </p:cNvPr>
          <p:cNvSpPr/>
          <p:nvPr/>
        </p:nvSpPr>
        <p:spPr>
          <a:xfrm>
            <a:off x="3067355" y="3209082"/>
            <a:ext cx="1442732" cy="274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532001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CF6824-BA1D-4129-92BD-FE84087708CB}"/>
              </a:ext>
            </a:extLst>
          </p:cNvPr>
          <p:cNvSpPr txBox="1"/>
          <p:nvPr/>
        </p:nvSpPr>
        <p:spPr>
          <a:xfrm>
            <a:off x="2759789" y="866831"/>
            <a:ext cx="3938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Rinish KN</a:t>
            </a:r>
          </a:p>
          <a:p>
            <a:r>
              <a:rPr lang="en-US" sz="1400"/>
              <a:t>CTO,</a:t>
            </a:r>
          </a:p>
          <a:p>
            <a:r>
              <a:rPr lang="en-US" sz="1400"/>
              <a:t>RapidValue Solutions, Cochin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C4BA1-0BC2-4DA1-960F-189BA6B7542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AD5CE70E-C5F2-4931-8E83-60E3E4695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67" name="Graphic 66" descr="Employee Badge">
            <a:extLst>
              <a:ext uri="{FF2B5EF4-FFF2-40B4-BE49-F238E27FC236}">
                <a16:creationId xmlns:a16="http://schemas.microsoft.com/office/drawing/2014/main" id="{964A8981-2EBD-4EA2-8834-DD500D525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68" name="Graphic 67" descr="Bar chart">
            <a:extLst>
              <a:ext uri="{FF2B5EF4-FFF2-40B4-BE49-F238E27FC236}">
                <a16:creationId xmlns:a16="http://schemas.microsoft.com/office/drawing/2014/main" id="{A8121EE4-6D3F-4A9C-884B-241984B89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69" name="Graphic 68" descr="Bank">
            <a:extLst>
              <a:ext uri="{FF2B5EF4-FFF2-40B4-BE49-F238E27FC236}">
                <a16:creationId xmlns:a16="http://schemas.microsoft.com/office/drawing/2014/main" id="{13F8DB18-8263-4980-9541-5DD929D69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5A3A48-5724-4CD0-8987-C470E0EB55BE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24BF2-A967-4D85-9313-142BE0BE851A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FE6C12-9AA8-492E-98FA-E519F1746DB0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6F3112-87C7-41FD-9263-A51BBE3BBE97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B18D3B-BA2F-47D2-A332-FBB079F6C836}"/>
              </a:ext>
            </a:extLst>
          </p:cNvPr>
          <p:cNvSpPr/>
          <p:nvPr/>
        </p:nvSpPr>
        <p:spPr>
          <a:xfrm>
            <a:off x="869820" y="3025761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C2B8E-02EA-4C6B-8FDF-056BF55C74B2}"/>
              </a:ext>
            </a:extLst>
          </p:cNvPr>
          <p:cNvSpPr/>
          <p:nvPr/>
        </p:nvSpPr>
        <p:spPr>
          <a:xfrm>
            <a:off x="5252293" y="843465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1"/>
              </a:rPr>
              <a:t>rinish.kn@rapidvaluesolutions.com</a:t>
            </a:r>
            <a:endParaRPr lang="en-US" sz="1400" dirty="0"/>
          </a:p>
          <a:p>
            <a:r>
              <a:rPr lang="en-US" sz="1400" dirty="0"/>
              <a:t>+91-9901276899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BD144-0EFF-4E3F-98D8-21AD961D25F1}"/>
              </a:ext>
            </a:extLst>
          </p:cNvPr>
          <p:cNvCxnSpPr>
            <a:cxnSpLocks/>
          </p:cNvCxnSpPr>
          <p:nvPr/>
        </p:nvCxnSpPr>
        <p:spPr>
          <a:xfrm>
            <a:off x="2954907" y="1713374"/>
            <a:ext cx="8084949" cy="2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8299E0-F153-499C-B1BF-78BEF5D93F4A}"/>
              </a:ext>
            </a:extLst>
          </p:cNvPr>
          <p:cNvCxnSpPr>
            <a:cxnSpLocks/>
          </p:cNvCxnSpPr>
          <p:nvPr/>
        </p:nvCxnSpPr>
        <p:spPr>
          <a:xfrm>
            <a:off x="8209613" y="1874374"/>
            <a:ext cx="0" cy="36682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5F373-52EF-46C4-B265-858BEDC32BA9}"/>
              </a:ext>
            </a:extLst>
          </p:cNvPr>
          <p:cNvSpPr/>
          <p:nvPr/>
        </p:nvSpPr>
        <p:spPr>
          <a:xfrm>
            <a:off x="10405692" y="171550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28 </a:t>
            </a:r>
            <a:r>
              <a:rPr lang="en-US" sz="1100" b="1" dirty="0"/>
              <a:t>Records</a:t>
            </a:r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45CFF4D-47E6-4B6E-9522-DB460A593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96627"/>
              </p:ext>
            </p:extLst>
          </p:nvPr>
        </p:nvGraphicFramePr>
        <p:xfrm>
          <a:off x="8142264" y="2009948"/>
          <a:ext cx="3276189" cy="203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AAF7764A-1A99-40A8-AA48-F458B81E5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395371"/>
              </p:ext>
            </p:extLst>
          </p:nvPr>
        </p:nvGraphicFramePr>
        <p:xfrm>
          <a:off x="8453820" y="4120280"/>
          <a:ext cx="2826182" cy="167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7A505A3-A0A0-45DE-ABCD-F38D26C60D48}"/>
              </a:ext>
            </a:extLst>
          </p:cNvPr>
          <p:cNvGrpSpPr/>
          <p:nvPr/>
        </p:nvGrpSpPr>
        <p:grpSpPr>
          <a:xfrm>
            <a:off x="2759789" y="1918619"/>
            <a:ext cx="5138258" cy="863396"/>
            <a:chOff x="2759789" y="1918619"/>
            <a:chExt cx="5138258" cy="86339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709737-AD4E-46E2-B8C9-7467E25F92A5}"/>
                </a:ext>
              </a:extLst>
            </p:cNvPr>
            <p:cNvSpPr/>
            <p:nvPr/>
          </p:nvSpPr>
          <p:spPr>
            <a:xfrm>
              <a:off x="2759789" y="1918619"/>
              <a:ext cx="5138258" cy="8224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F67EBF-B47B-421B-93AA-B877637A0E1D}"/>
                </a:ext>
              </a:extLst>
            </p:cNvPr>
            <p:cNvSpPr/>
            <p:nvPr/>
          </p:nvSpPr>
          <p:spPr>
            <a:xfrm>
              <a:off x="2759789" y="1951018"/>
              <a:ext cx="51382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Rinish generally responds in 1-3 days and he seems to have </a:t>
              </a:r>
            </a:p>
            <a:p>
              <a:r>
                <a:rPr lang="en-US" sz="1200" i="1" dirty="0"/>
                <a:t>decision power within the organization.</a:t>
              </a:r>
            </a:p>
            <a:p>
              <a:endParaRPr lang="en-US" sz="1200" i="1" dirty="0"/>
            </a:p>
            <a:p>
              <a:r>
                <a:rPr lang="en-US" sz="1200" i="1" dirty="0"/>
                <a:t>Rinish mostly responds to email and phone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2AC295E-08C0-4FE2-A96D-48B14602FA67}"/>
              </a:ext>
            </a:extLst>
          </p:cNvPr>
          <p:cNvSpPr txBox="1"/>
          <p:nvPr/>
        </p:nvSpPr>
        <p:spPr>
          <a:xfrm>
            <a:off x="2728827" y="2793995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Record 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83EBF9-C938-4F70-8C40-16FB7B6761A4}"/>
              </a:ext>
            </a:extLst>
          </p:cNvPr>
          <p:cNvSpPr txBox="1"/>
          <p:nvPr/>
        </p:nvSpPr>
        <p:spPr>
          <a:xfrm>
            <a:off x="2734839" y="3100549"/>
            <a:ext cx="346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Recorded  by Deepu Xavier on June 29</a:t>
            </a:r>
            <a:r>
              <a:rPr lang="en-US" sz="1400" baseline="30000" dirty="0"/>
              <a:t>th</a:t>
            </a:r>
            <a:r>
              <a:rPr lang="en-US" sz="1400" dirty="0"/>
              <a:t> 2018</a:t>
            </a:r>
          </a:p>
          <a:p>
            <a:endParaRPr lang="en-US" sz="1400" dirty="0"/>
          </a:p>
          <a:p>
            <a:r>
              <a:rPr lang="en-US" sz="1400" dirty="0"/>
              <a:t>Response Pattern: </a:t>
            </a:r>
          </a:p>
          <a:p>
            <a:endParaRPr lang="en-US" sz="1400" dirty="0"/>
          </a:p>
          <a:p>
            <a:r>
              <a:rPr lang="en-US" sz="1400" dirty="0"/>
              <a:t>Communication Mode:</a:t>
            </a:r>
          </a:p>
          <a:p>
            <a:endParaRPr lang="en-US" sz="1400" dirty="0"/>
          </a:p>
          <a:p>
            <a:r>
              <a:rPr lang="en-US" sz="1400" dirty="0"/>
              <a:t>Decision Power:</a:t>
            </a:r>
          </a:p>
          <a:p>
            <a:endParaRPr lang="en-US" sz="1400" dirty="0"/>
          </a:p>
          <a:p>
            <a:r>
              <a:rPr lang="en-US" sz="1400" dirty="0"/>
              <a:t>Day of Response: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03FBCE-6AE3-4FAA-933D-08813853CB48}"/>
              </a:ext>
            </a:extLst>
          </p:cNvPr>
          <p:cNvSpPr/>
          <p:nvPr/>
        </p:nvSpPr>
        <p:spPr>
          <a:xfrm>
            <a:off x="4528540" y="3507756"/>
            <a:ext cx="1437075" cy="220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within 1 day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A85F2D1E-32AB-4556-A7FD-57CF9A61BFE2}"/>
              </a:ext>
            </a:extLst>
          </p:cNvPr>
          <p:cNvSpPr/>
          <p:nvPr/>
        </p:nvSpPr>
        <p:spPr>
          <a:xfrm rot="10800000">
            <a:off x="5841422" y="3537555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7D7F8D-57BD-43DE-BE22-3F14DAF228AD}"/>
              </a:ext>
            </a:extLst>
          </p:cNvPr>
          <p:cNvSpPr/>
          <p:nvPr/>
        </p:nvSpPr>
        <p:spPr>
          <a:xfrm>
            <a:off x="4533459" y="3955120"/>
            <a:ext cx="1437075" cy="220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C5E700D-0C6A-4565-BCA5-54579C323DD2}"/>
              </a:ext>
            </a:extLst>
          </p:cNvPr>
          <p:cNvSpPr/>
          <p:nvPr/>
        </p:nvSpPr>
        <p:spPr>
          <a:xfrm rot="10800000">
            <a:off x="5846341" y="3984919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1B64B3-947D-471F-9289-957A3150E7EF}"/>
              </a:ext>
            </a:extLst>
          </p:cNvPr>
          <p:cNvSpPr/>
          <p:nvPr/>
        </p:nvSpPr>
        <p:spPr>
          <a:xfrm>
            <a:off x="4522393" y="4401311"/>
            <a:ext cx="1437075" cy="220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BCC644F-68A4-4A6B-AEFC-4F37BE660F77}"/>
              </a:ext>
            </a:extLst>
          </p:cNvPr>
          <p:cNvSpPr/>
          <p:nvPr/>
        </p:nvSpPr>
        <p:spPr>
          <a:xfrm rot="10800000">
            <a:off x="5835275" y="4431110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1F5D8A-C7D5-43AE-8829-08A9F8789F39}"/>
              </a:ext>
            </a:extLst>
          </p:cNvPr>
          <p:cNvSpPr/>
          <p:nvPr/>
        </p:nvSpPr>
        <p:spPr>
          <a:xfrm>
            <a:off x="4520056" y="4864678"/>
            <a:ext cx="1437075" cy="220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Tuesday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55ED9D7-57E2-4722-B722-D35248994447}"/>
              </a:ext>
            </a:extLst>
          </p:cNvPr>
          <p:cNvSpPr/>
          <p:nvPr/>
        </p:nvSpPr>
        <p:spPr>
          <a:xfrm rot="10800000">
            <a:off x="5832938" y="4894477"/>
            <a:ext cx="113711" cy="17632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6CEDBB-A83F-47FB-BBE1-99B271212875}"/>
              </a:ext>
            </a:extLst>
          </p:cNvPr>
          <p:cNvSpPr/>
          <p:nvPr/>
        </p:nvSpPr>
        <p:spPr>
          <a:xfrm>
            <a:off x="5326344" y="5375739"/>
            <a:ext cx="652272" cy="263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7BEC44-9EB9-4A3F-B232-2D1765ECBD81}"/>
              </a:ext>
            </a:extLst>
          </p:cNvPr>
          <p:cNvSpPr/>
          <p:nvPr/>
        </p:nvSpPr>
        <p:spPr>
          <a:xfrm>
            <a:off x="7670657" y="1788366"/>
            <a:ext cx="337370" cy="3063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i</a:t>
            </a:r>
            <a:endParaRPr lang="en-US" i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EF69C9-C655-4810-8AC8-D56D8455FD08}"/>
              </a:ext>
            </a:extLst>
          </p:cNvPr>
          <p:cNvSpPr/>
          <p:nvPr/>
        </p:nvSpPr>
        <p:spPr>
          <a:xfrm>
            <a:off x="6333329" y="3090669"/>
            <a:ext cx="1946882" cy="8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Rajesh 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Sirish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8D7F0B-03B8-42D2-94A6-CEE8E4F68C13}"/>
              </a:ext>
            </a:extLst>
          </p:cNvPr>
          <p:cNvSpPr/>
          <p:nvPr/>
        </p:nvSpPr>
        <p:spPr>
          <a:xfrm>
            <a:off x="6264131" y="2797196"/>
            <a:ext cx="1961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Alternate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3AE8D58-E7CC-4DC4-B232-8072E09916AF}"/>
              </a:ext>
            </a:extLst>
          </p:cNvPr>
          <p:cNvSpPr/>
          <p:nvPr/>
        </p:nvSpPr>
        <p:spPr>
          <a:xfrm>
            <a:off x="829999" y="758952"/>
            <a:ext cx="10532001" cy="50284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F115F9-6CA1-49D8-B34C-B4E46E9C7685}"/>
              </a:ext>
            </a:extLst>
          </p:cNvPr>
          <p:cNvGrpSpPr/>
          <p:nvPr/>
        </p:nvGrpSpPr>
        <p:grpSpPr>
          <a:xfrm>
            <a:off x="8400288" y="1048511"/>
            <a:ext cx="2639568" cy="307777"/>
            <a:chOff x="8327136" y="1060703"/>
            <a:chExt cx="2639568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C6024-3119-4AFC-B754-5C00B5CDA132}"/>
                </a:ext>
              </a:extLst>
            </p:cNvPr>
            <p:cNvSpPr txBox="1"/>
            <p:nvPr/>
          </p:nvSpPr>
          <p:spPr>
            <a:xfrm>
              <a:off x="8327136" y="1060703"/>
              <a:ext cx="2194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Welcome, Deepu Xavier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CA654-3D1B-4B7B-B1A2-AB69F3BE4902}"/>
                </a:ext>
              </a:extLst>
            </p:cNvPr>
            <p:cNvSpPr/>
            <p:nvPr/>
          </p:nvSpPr>
          <p:spPr>
            <a:xfrm>
              <a:off x="10314432" y="1082782"/>
              <a:ext cx="652272" cy="263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Logout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C4BA1-0BC2-4DA1-960F-189BA6B75424}"/>
              </a:ext>
            </a:extLst>
          </p:cNvPr>
          <p:cNvSpPr/>
          <p:nvPr/>
        </p:nvSpPr>
        <p:spPr>
          <a:xfrm>
            <a:off x="829998" y="758952"/>
            <a:ext cx="1852241" cy="5028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Home">
            <a:extLst>
              <a:ext uri="{FF2B5EF4-FFF2-40B4-BE49-F238E27FC236}">
                <a16:creationId xmlns:a16="http://schemas.microsoft.com/office/drawing/2014/main" id="{AD5CE70E-C5F2-4931-8E83-60E3E4695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549" y="1236163"/>
            <a:ext cx="580997" cy="389125"/>
          </a:xfrm>
          <a:prstGeom prst="rect">
            <a:avLst/>
          </a:prstGeom>
        </p:spPr>
      </p:pic>
      <p:pic>
        <p:nvPicPr>
          <p:cNvPr id="67" name="Graphic 66" descr="Employee Badge">
            <a:extLst>
              <a:ext uri="{FF2B5EF4-FFF2-40B4-BE49-F238E27FC236}">
                <a16:creationId xmlns:a16="http://schemas.microsoft.com/office/drawing/2014/main" id="{964A8981-2EBD-4EA2-8834-DD500D525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32" y="3241459"/>
            <a:ext cx="492329" cy="394630"/>
          </a:xfrm>
          <a:prstGeom prst="rect">
            <a:avLst/>
          </a:prstGeom>
        </p:spPr>
      </p:pic>
      <p:pic>
        <p:nvPicPr>
          <p:cNvPr id="68" name="Graphic 67" descr="Bar chart">
            <a:extLst>
              <a:ext uri="{FF2B5EF4-FFF2-40B4-BE49-F238E27FC236}">
                <a16:creationId xmlns:a16="http://schemas.microsoft.com/office/drawing/2014/main" id="{A8121EE4-6D3F-4A9C-884B-241984B89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231" y="4157509"/>
            <a:ext cx="492330" cy="492330"/>
          </a:xfrm>
          <a:prstGeom prst="rect">
            <a:avLst/>
          </a:prstGeom>
        </p:spPr>
      </p:pic>
      <p:pic>
        <p:nvPicPr>
          <p:cNvPr id="69" name="Graphic 68" descr="Bank">
            <a:extLst>
              <a:ext uri="{FF2B5EF4-FFF2-40B4-BE49-F238E27FC236}">
                <a16:creationId xmlns:a16="http://schemas.microsoft.com/office/drawing/2014/main" id="{13F8DB18-8263-4980-9541-5DD929D69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252" y="2185648"/>
            <a:ext cx="492330" cy="4923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5A3A48-5724-4CD0-8987-C470E0EB55BE}"/>
              </a:ext>
            </a:extLst>
          </p:cNvPr>
          <p:cNvSpPr/>
          <p:nvPr/>
        </p:nvSpPr>
        <p:spPr>
          <a:xfrm>
            <a:off x="1456582" y="136668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224BF2-A967-4D85-9313-142BE0BE851A}"/>
              </a:ext>
            </a:extLst>
          </p:cNvPr>
          <p:cNvSpPr/>
          <p:nvPr/>
        </p:nvSpPr>
        <p:spPr>
          <a:xfrm>
            <a:off x="1447778" y="2355706"/>
            <a:ext cx="1112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FE6C12-9AA8-492E-98FA-E519F1746DB0}"/>
              </a:ext>
            </a:extLst>
          </p:cNvPr>
          <p:cNvSpPr/>
          <p:nvPr/>
        </p:nvSpPr>
        <p:spPr>
          <a:xfrm>
            <a:off x="1446430" y="3308227"/>
            <a:ext cx="820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6F3112-87C7-41FD-9263-A51BBE3BBE97}"/>
              </a:ext>
            </a:extLst>
          </p:cNvPr>
          <p:cNvSpPr/>
          <p:nvPr/>
        </p:nvSpPr>
        <p:spPr>
          <a:xfrm>
            <a:off x="1439504" y="4280833"/>
            <a:ext cx="842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Analytics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B18D3B-BA2F-47D2-A332-FBB079F6C836}"/>
              </a:ext>
            </a:extLst>
          </p:cNvPr>
          <p:cNvSpPr/>
          <p:nvPr/>
        </p:nvSpPr>
        <p:spPr>
          <a:xfrm>
            <a:off x="869820" y="3925414"/>
            <a:ext cx="1772595" cy="9269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BD144-0EFF-4E3F-98D8-21AD961D25F1}"/>
              </a:ext>
            </a:extLst>
          </p:cNvPr>
          <p:cNvCxnSpPr>
            <a:cxnSpLocks/>
          </p:cNvCxnSpPr>
          <p:nvPr/>
        </p:nvCxnSpPr>
        <p:spPr>
          <a:xfrm>
            <a:off x="2954907" y="1713374"/>
            <a:ext cx="8084949" cy="2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5F373-52EF-46C4-B265-858BEDC32BA9}"/>
              </a:ext>
            </a:extLst>
          </p:cNvPr>
          <p:cNvSpPr/>
          <p:nvPr/>
        </p:nvSpPr>
        <p:spPr>
          <a:xfrm>
            <a:off x="10335352" y="1715504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334 </a:t>
            </a:r>
            <a:r>
              <a:rPr lang="en-US" sz="1100" b="1" dirty="0"/>
              <a:t>Records</a:t>
            </a:r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45CFF4D-47E6-4B6E-9522-DB460A593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698304"/>
              </p:ext>
            </p:extLst>
          </p:nvPr>
        </p:nvGraphicFramePr>
        <p:xfrm>
          <a:off x="2739222" y="1874374"/>
          <a:ext cx="3276189" cy="203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AAF7764A-1A99-40A8-AA48-F458B81E5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410920"/>
              </p:ext>
            </p:extLst>
          </p:nvPr>
        </p:nvGraphicFramePr>
        <p:xfrm>
          <a:off x="7000327" y="2370331"/>
          <a:ext cx="3046246" cy="194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C5F0FA29-BC20-42AB-A6CC-A652368C5DE9}"/>
              </a:ext>
            </a:extLst>
          </p:cNvPr>
          <p:cNvSpPr/>
          <p:nvPr/>
        </p:nvSpPr>
        <p:spPr>
          <a:xfrm>
            <a:off x="2954907" y="927928"/>
            <a:ext cx="1627632" cy="63398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16 Organizations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AA8BF-C687-48AD-B84B-F8F288BACA14}"/>
              </a:ext>
            </a:extLst>
          </p:cNvPr>
          <p:cNvSpPr/>
          <p:nvPr/>
        </p:nvSpPr>
        <p:spPr>
          <a:xfrm>
            <a:off x="4669535" y="927928"/>
            <a:ext cx="1627632" cy="63398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198 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786513-1329-4543-8057-DA4715C0444B}"/>
              </a:ext>
            </a:extLst>
          </p:cNvPr>
          <p:cNvSpPr/>
          <p:nvPr/>
        </p:nvSpPr>
        <p:spPr>
          <a:xfrm>
            <a:off x="7601442" y="1946336"/>
            <a:ext cx="117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4546A"/>
                </a:solidFill>
              </a:rPr>
              <a:t>Decision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E6040-4F12-4156-B6C5-943E5E5DCEAC}"/>
              </a:ext>
            </a:extLst>
          </p:cNvPr>
          <p:cNvSpPr/>
          <p:nvPr/>
        </p:nvSpPr>
        <p:spPr>
          <a:xfrm>
            <a:off x="5335769" y="4900426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 be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14568</TotalTime>
  <Words>287</Words>
  <Application>Microsoft Office PowerPoint</Application>
  <PresentationFormat>Widescreen</PresentationFormat>
  <Paragraphs>145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Deepu Xavier</dc:creator>
  <cp:lastModifiedBy>Deepu Xavier</cp:lastModifiedBy>
  <cp:revision>348</cp:revision>
  <dcterms:created xsi:type="dcterms:W3CDTF">2018-05-22T07:40:41Z</dcterms:created>
  <dcterms:modified xsi:type="dcterms:W3CDTF">2018-07-02T11:46:25Z</dcterms:modified>
</cp:coreProperties>
</file>