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8906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8464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34723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98593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1191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115641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86965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44684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31750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76523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49B4E6-02FC-4FEE-BB5A-7AD00D3E17E3}"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09303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9B4E6-02FC-4FEE-BB5A-7AD00D3E17E3}"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48473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49B4E6-02FC-4FEE-BB5A-7AD00D3E17E3}"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54527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9B4E6-02FC-4FEE-BB5A-7AD00D3E17E3}"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05131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9B4E6-02FC-4FEE-BB5A-7AD00D3E17E3}"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90834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49B4E6-02FC-4FEE-BB5A-7AD00D3E17E3}"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09747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49B4E6-02FC-4FEE-BB5A-7AD00D3E17E3}" type="datetimeFigureOut">
              <a:rPr lang="en-US" smtClean="0"/>
              <a:pPr/>
              <a:t>4/1/2024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873672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225143" y="1750422"/>
            <a:ext cx="5995852" cy="2246769"/>
          </a:xfrm>
          <a:prstGeom prst="rect">
            <a:avLst/>
          </a:prstGeom>
          <a:noFill/>
        </p:spPr>
        <p:txBody>
          <a:bodyPr wrap="square" rtlCol="0">
            <a:spAutoFit/>
          </a:bodyPr>
          <a:lstStyle/>
          <a:p>
            <a:r>
              <a:rPr lang="en-US" sz="2800" dirty="0" smtClean="0">
                <a:solidFill>
                  <a:schemeClr val="accent1"/>
                </a:solidFill>
              </a:rPr>
              <a:t>ROOPINI PV</a:t>
            </a:r>
          </a:p>
          <a:p>
            <a:r>
              <a:rPr lang="en-US" sz="2800" dirty="0" smtClean="0">
                <a:solidFill>
                  <a:schemeClr val="accent1"/>
                </a:solidFill>
              </a:rPr>
              <a:t>(311521104041)</a:t>
            </a:r>
          </a:p>
          <a:p>
            <a:endParaRPr lang="en-US" sz="2800" dirty="0" smtClean="0">
              <a:solidFill>
                <a:schemeClr val="accent1"/>
              </a:solidFill>
            </a:endParaRPr>
          </a:p>
          <a:p>
            <a:r>
              <a:rPr lang="en-US" sz="2800" dirty="0" smtClean="0">
                <a:solidFill>
                  <a:schemeClr val="accent1"/>
                </a:solidFill>
              </a:rPr>
              <a:t>FINAL PROJECT </a:t>
            </a:r>
          </a:p>
          <a:p>
            <a:r>
              <a:rPr lang="en-US" sz="2800" dirty="0" smtClean="0">
                <a:solidFill>
                  <a:schemeClr val="accent1"/>
                </a:solidFill>
              </a:rPr>
              <a:t>GEN AI</a:t>
            </a:r>
            <a:endParaRPr lang="en-US" sz="2800" dirty="0">
              <a:solidFill>
                <a:schemeClr val="accent1"/>
              </a:solidFill>
            </a:endParaRPr>
          </a:p>
        </p:txBody>
      </p:sp>
      <p:grpSp>
        <p:nvGrpSpPr>
          <p:cNvPr id="7" name="object 2"/>
          <p:cNvGrpSpPr/>
          <p:nvPr/>
        </p:nvGrpSpPr>
        <p:grpSpPr>
          <a:xfrm>
            <a:off x="573133" y="1405346"/>
            <a:ext cx="1743075" cy="1333500"/>
            <a:chOff x="742950" y="1104900"/>
            <a:chExt cx="1743075" cy="1333500"/>
          </a:xfrm>
        </p:grpSpPr>
        <p:sp>
          <p:nvSpPr>
            <p:cNvPr id="8"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9"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 name="object 5"/>
          <p:cNvSpPr/>
          <p:nvPr/>
        </p:nvSpPr>
        <p:spPr>
          <a:xfrm>
            <a:off x="2342062" y="266672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1"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xmlns="" val="422806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28" y="104503"/>
            <a:ext cx="6703181" cy="1071154"/>
          </a:xfrm>
        </p:spPr>
        <p:txBody>
          <a:bodyPr>
            <a:normAutofit fontScale="90000"/>
          </a:bodyPr>
          <a:lstStyle/>
          <a:p>
            <a:r>
              <a:rPr lang="en-US" dirty="0" smtClean="0"/>
              <a:t/>
            </a:r>
            <a:br>
              <a:rPr lang="en-US" dirty="0" smtClean="0"/>
            </a:br>
            <a:r>
              <a:rPr lang="en-US" dirty="0" smtClean="0"/>
              <a:t>RESULTS</a:t>
            </a:r>
            <a:endParaRPr lang="en-US" dirty="0"/>
          </a:p>
        </p:txBody>
      </p:sp>
      <p:pic>
        <p:nvPicPr>
          <p:cNvPr id="4" name="Picture 3"/>
          <p:cNvPicPr>
            <a:picLocks noChangeAspect="1"/>
          </p:cNvPicPr>
          <p:nvPr/>
        </p:nvPicPr>
        <p:blipFill>
          <a:blip r:embed="rId2"/>
          <a:stretch>
            <a:fillRect/>
          </a:stretch>
        </p:blipFill>
        <p:spPr>
          <a:xfrm>
            <a:off x="611777" y="1564957"/>
            <a:ext cx="9296400" cy="42767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34155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2654" y="871674"/>
            <a:ext cx="9629775" cy="5010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329387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4290" y="1201511"/>
            <a:ext cx="9429750" cy="43243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xmlns="" val="392180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cs typeface="Times New Roman" pitchFamily="18" charset="0"/>
              </a:rPr>
              <a:t>PROJECT</a:t>
            </a:r>
            <a:r>
              <a:rPr lang="en-US" dirty="0" smtClean="0">
                <a:latin typeface="Times New Roman" pitchFamily="18" charset="0"/>
                <a:cs typeface="Times New Roman" pitchFamily="18" charset="0"/>
              </a:rPr>
              <a:t> TITLE</a:t>
            </a: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167882" y="2252029"/>
            <a:ext cx="10504472" cy="3978954"/>
          </a:xfrm>
        </p:spPr>
        <p:txBody>
          <a:bodyPr/>
          <a:lstStyle/>
          <a:p>
            <a:pPr>
              <a:buNone/>
            </a:pPr>
            <a:r>
              <a:rPr lang="en-US" dirty="0" smtClean="0"/>
              <a:t> 		</a:t>
            </a:r>
            <a:r>
              <a:rPr lang="en-US" dirty="0" smtClean="0">
                <a:solidFill>
                  <a:schemeClr val="tx1"/>
                </a:solidFill>
              </a:rPr>
              <a:t>	</a:t>
            </a:r>
            <a:r>
              <a:rPr lang="en-US" sz="4400" b="1" dirty="0" smtClean="0">
                <a:solidFill>
                  <a:schemeClr val="tx1"/>
                </a:solidFill>
                <a:latin typeface="Times New Roman" pitchFamily="18" charset="0"/>
                <a:cs typeface="Times New Roman" pitchFamily="18" charset="0"/>
              </a:rPr>
              <a:t>MEETING SUMMARIZER USING 									TRANSFORMER</a:t>
            </a:r>
            <a:endParaRPr lang="en-US" sz="4400" b="1" dirty="0">
              <a:solidFill>
                <a:schemeClr val="tx1"/>
              </a:solidFill>
              <a:latin typeface="Times New Roman" pitchFamily="18" charset="0"/>
              <a:cs typeface="Times New Roman" pitchFamily="18" charset="0"/>
            </a:endParaRPr>
          </a:p>
        </p:txBody>
      </p:sp>
      <p:grpSp>
        <p:nvGrpSpPr>
          <p:cNvPr id="13" name="object 2"/>
          <p:cNvGrpSpPr/>
          <p:nvPr/>
        </p:nvGrpSpPr>
        <p:grpSpPr>
          <a:xfrm>
            <a:off x="8280219" y="752203"/>
            <a:ext cx="1743075" cy="1333500"/>
            <a:chOff x="742950" y="1104900"/>
            <a:chExt cx="1743075" cy="1333500"/>
          </a:xfrm>
        </p:grpSpPr>
        <p:sp>
          <p:nvSpPr>
            <p:cNvPr id="1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xmlns="" val="206801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518160"/>
            <a:ext cx="8596668" cy="1320800"/>
          </a:xfrm>
        </p:spPr>
        <p:txBody>
          <a:bodyPr/>
          <a:lstStyle/>
          <a:p>
            <a:r>
              <a:rPr lang="en-US" dirty="0" smtClean="0"/>
              <a:t/>
            </a:r>
            <a:br>
              <a:rPr lang="en-US" dirty="0" smtClean="0"/>
            </a:br>
            <a:r>
              <a:rPr lang="en-US" dirty="0" smtClean="0"/>
              <a:t>AGENDA</a:t>
            </a:r>
            <a:endParaRPr lang="en-US" dirty="0"/>
          </a:p>
        </p:txBody>
      </p:sp>
      <p:sp>
        <p:nvSpPr>
          <p:cNvPr id="3" name="Content Placeholder 2"/>
          <p:cNvSpPr>
            <a:spLocks noGrp="1"/>
          </p:cNvSpPr>
          <p:nvPr>
            <p:ph idx="1"/>
          </p:nvPr>
        </p:nvSpPr>
        <p:spPr>
          <a:xfrm>
            <a:off x="1657049" y="1886269"/>
            <a:ext cx="8596668" cy="3880773"/>
          </a:xfrm>
        </p:spPr>
        <p:txBody>
          <a:bodyPr>
            <a:normAutofit/>
          </a:bodyPr>
          <a:lstStyle/>
          <a:p>
            <a:r>
              <a:rPr lang="en-US" sz="2400" spc="-20" dirty="0" smtClean="0"/>
              <a:t>P</a:t>
            </a:r>
            <a:r>
              <a:rPr lang="en-US" sz="2400" spc="15" dirty="0" smtClean="0"/>
              <a:t>ROB</a:t>
            </a:r>
            <a:r>
              <a:rPr lang="en-US" sz="2400" spc="55" dirty="0" smtClean="0"/>
              <a:t>L</a:t>
            </a:r>
            <a:r>
              <a:rPr lang="en-US" sz="2400" spc="-20" dirty="0" smtClean="0"/>
              <a:t>E</a:t>
            </a:r>
            <a:r>
              <a:rPr lang="en-US" sz="2400" spc="20" dirty="0" smtClean="0"/>
              <a:t>M </a:t>
            </a:r>
            <a:r>
              <a:rPr lang="en-US" sz="2400" spc="10" dirty="0" smtClean="0"/>
              <a:t> STATEMENT</a:t>
            </a:r>
          </a:p>
          <a:p>
            <a:r>
              <a:rPr lang="en-US" sz="2400" spc="5" dirty="0" smtClean="0"/>
              <a:t>PROJECT	</a:t>
            </a:r>
            <a:r>
              <a:rPr lang="en-US" sz="2400" spc="-20" dirty="0" smtClean="0"/>
              <a:t>OVERVIEW</a:t>
            </a:r>
          </a:p>
          <a:p>
            <a:r>
              <a:rPr lang="en-US" sz="2400" dirty="0" smtClean="0"/>
              <a:t>WHO ARE THE END USERS?</a:t>
            </a:r>
          </a:p>
          <a:p>
            <a:r>
              <a:rPr lang="en-US" sz="2400" dirty="0" smtClean="0"/>
              <a:t>YOUR SOLUTION AND ITS VALUE PROPOSITION</a:t>
            </a:r>
          </a:p>
          <a:p>
            <a:r>
              <a:rPr lang="en-US" sz="2400" dirty="0" smtClean="0"/>
              <a:t>THE WOW IN YOUR SOLUTION</a:t>
            </a:r>
          </a:p>
          <a:p>
            <a:r>
              <a:rPr lang="en-US" sz="2400" dirty="0" smtClean="0"/>
              <a:t>MODELLING</a:t>
            </a:r>
          </a:p>
          <a:p>
            <a:r>
              <a:rPr lang="en-US" sz="2400" dirty="0" smtClean="0"/>
              <a:t>RESULTS</a:t>
            </a:r>
          </a:p>
          <a:p>
            <a:pPr marL="0" indent="0">
              <a:buNone/>
            </a:pPr>
            <a:endParaRPr lang="en-US" sz="2400" dirty="0"/>
          </a:p>
        </p:txBody>
      </p:sp>
      <p:grpSp>
        <p:nvGrpSpPr>
          <p:cNvPr id="4" name="object 18"/>
          <p:cNvGrpSpPr/>
          <p:nvPr/>
        </p:nvGrpSpPr>
        <p:grpSpPr>
          <a:xfrm>
            <a:off x="502920" y="4396740"/>
            <a:ext cx="2775858" cy="2461260"/>
            <a:chOff x="47625" y="3819523"/>
            <a:chExt cx="4124325" cy="3009900"/>
          </a:xfrm>
        </p:grpSpPr>
        <p:pic>
          <p:nvPicPr>
            <p:cNvPr id="5" name="object 19"/>
            <p:cNvPicPr/>
            <p:nvPr/>
          </p:nvPicPr>
          <p:blipFill>
            <a:blip r:embed="rId2" cstate="print"/>
            <a:stretch>
              <a:fillRect/>
            </a:stretch>
          </p:blipFill>
          <p:spPr>
            <a:xfrm>
              <a:off x="466725" y="6410325"/>
              <a:ext cx="3705225" cy="295275"/>
            </a:xfrm>
            <a:prstGeom prst="rect">
              <a:avLst/>
            </a:prstGeom>
          </p:spPr>
        </p:pic>
        <p:pic>
          <p:nvPicPr>
            <p:cNvPr id="6"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xmlns="" val="122584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PROBLEM STATEMENT</a:t>
            </a:r>
            <a:endParaRPr lang="en-US" dirty="0"/>
          </a:p>
        </p:txBody>
      </p:sp>
      <p:sp>
        <p:nvSpPr>
          <p:cNvPr id="3" name="Content Placeholder 2"/>
          <p:cNvSpPr>
            <a:spLocks noGrp="1"/>
          </p:cNvSpPr>
          <p:nvPr>
            <p:ph idx="1"/>
          </p:nvPr>
        </p:nvSpPr>
        <p:spPr>
          <a:xfrm>
            <a:off x="677334" y="1930400"/>
            <a:ext cx="8596668" cy="4735076"/>
          </a:xfrm>
        </p:spPr>
        <p:txBody>
          <a:bodyPr>
            <a:normAutofit/>
          </a:bodyPr>
          <a:lstStyle/>
          <a:p>
            <a:pPr marL="0" indent="0">
              <a:buNone/>
            </a:pPr>
            <a:r>
              <a:rPr lang="en-US" sz="2400" dirty="0"/>
              <a:t>Traditional manual summarization of meeting discussions is time-consuming and prone to human error, hindering productivity and decision-making. The need for an automated solution that efficiently extracts key insights from meeting transcripts to generate concise summaries, enhancing organizational efficiency and collaboration, is evident.</a:t>
            </a:r>
          </a:p>
        </p:txBody>
      </p:sp>
      <p:grpSp>
        <p:nvGrpSpPr>
          <p:cNvPr id="4" name="object 2"/>
          <p:cNvGrpSpPr/>
          <p:nvPr/>
        </p:nvGrpSpPr>
        <p:grpSpPr>
          <a:xfrm>
            <a:off x="8856617" y="3150326"/>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xmlns="" val="178683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OVERVIEW</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AI Meeting Summarizer aims to streamline the meeting process by automating the extraction of key insights from meeting transcripts. Leveraging advanced natural language processing (NLP) techniques, the system generates concise summaries, enhancing productivity, collaboration, and decision-making within organizations</a:t>
            </a:r>
          </a:p>
        </p:txBody>
      </p:sp>
      <p:grpSp>
        <p:nvGrpSpPr>
          <p:cNvPr id="4" name="object 2"/>
          <p:cNvGrpSpPr/>
          <p:nvPr/>
        </p:nvGrpSpPr>
        <p:grpSpPr>
          <a:xfrm>
            <a:off x="8658225" y="264795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xmlns="" val="186790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END USERS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Organizational stakeholders such as executives, managers, team leads, and project members who regularly participate in meetings and require efficient access to summarized meeting insights. Additionally, administrative staff responsible for scheduling and organizing meetings may also benefit from the system.</a:t>
            </a:r>
          </a:p>
        </p:txBody>
      </p:sp>
    </p:spTree>
    <p:extLst>
      <p:ext uri="{BB962C8B-B14F-4D97-AF65-F5344CB8AC3E}">
        <p14:creationId xmlns:p14="http://schemas.microsoft.com/office/powerpoint/2010/main" xmlns="" val="27174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SOLUTION AND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solution offered by the AI Meeting Summarizer lies in its ability to automate the summarization of meeting discussions, leveraging advanced NLP techniques to generate concise summaries. Its value proposition includes saving time and enhancing productivity by efficiently extracting key insights from meeting transcripts, improving decision-making, collaboration, and knowledge retention within organizations.</a:t>
            </a:r>
          </a:p>
        </p:txBody>
      </p:sp>
      <p:pic>
        <p:nvPicPr>
          <p:cNvPr id="4" name="object 2"/>
          <p:cNvPicPr/>
          <p:nvPr/>
        </p:nvPicPr>
        <p:blipFill>
          <a:blip r:embed="rId2" cstate="print"/>
          <a:srcRect r="28269"/>
          <a:stretch>
            <a:fillRect/>
          </a:stretch>
        </p:blipFill>
        <p:spPr>
          <a:xfrm>
            <a:off x="10258426" y="1371600"/>
            <a:ext cx="1933574" cy="5181600"/>
          </a:xfrm>
          <a:prstGeom prst="rect">
            <a:avLst/>
          </a:prstGeom>
        </p:spPr>
      </p:pic>
    </p:spTree>
    <p:extLst>
      <p:ext uri="{BB962C8B-B14F-4D97-AF65-F5344CB8AC3E}">
        <p14:creationId xmlns:p14="http://schemas.microsoft.com/office/powerpoint/2010/main" xmlns="" val="4204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WOWS IN THE SOLUTION</a:t>
            </a:r>
            <a:endParaRPr lang="en-US" dirty="0"/>
          </a:p>
        </p:txBody>
      </p:sp>
      <p:sp>
        <p:nvSpPr>
          <p:cNvPr id="3" name="Content Placeholder 2"/>
          <p:cNvSpPr>
            <a:spLocks noGrp="1"/>
          </p:cNvSpPr>
          <p:nvPr>
            <p:ph idx="1"/>
          </p:nvPr>
        </p:nvSpPr>
        <p:spPr>
          <a:xfrm>
            <a:off x="677334" y="2186715"/>
            <a:ext cx="8858552" cy="4174896"/>
          </a:xfrm>
        </p:spPr>
        <p:txBody>
          <a:bodyPr>
            <a:normAutofit/>
          </a:bodyPr>
          <a:lstStyle/>
          <a:p>
            <a:r>
              <a:rPr lang="en-US" b="1" dirty="0"/>
              <a:t>Efficiency:</a:t>
            </a:r>
            <a:r>
              <a:rPr lang="en-US" dirty="0"/>
              <a:t> Automation streamlines the summarization process, saving time and effort.</a:t>
            </a:r>
          </a:p>
          <a:p>
            <a:r>
              <a:rPr lang="en-US" b="1" dirty="0"/>
              <a:t>Accuracy:</a:t>
            </a:r>
            <a:r>
              <a:rPr lang="en-US" dirty="0"/>
              <a:t> Advanced NLP techniques ensure accurate extraction of key insights from meeting discussions.</a:t>
            </a:r>
          </a:p>
          <a:p>
            <a:r>
              <a:rPr lang="en-US" b="1" dirty="0"/>
              <a:t>Productivity:</a:t>
            </a:r>
            <a:r>
              <a:rPr lang="en-US" dirty="0"/>
              <a:t> Concise summaries facilitate better decision-making and collaboration among team members.</a:t>
            </a:r>
          </a:p>
          <a:p>
            <a:r>
              <a:rPr lang="en-US" b="1" dirty="0"/>
              <a:t>Accessibility:</a:t>
            </a:r>
            <a:r>
              <a:rPr lang="en-US" dirty="0"/>
              <a:t> User-friendly interface allows easy input and access to summarized meeting insights.</a:t>
            </a:r>
          </a:p>
          <a:p>
            <a:r>
              <a:rPr lang="en-US" b="1" dirty="0"/>
              <a:t>Scalability:</a:t>
            </a:r>
            <a:r>
              <a:rPr lang="en-US" dirty="0"/>
              <a:t> System can handle meetings of varying sizes and complexities, accommodating organizational needs.</a:t>
            </a:r>
          </a:p>
          <a:p>
            <a:r>
              <a:rPr lang="en-US" b="1" dirty="0"/>
              <a:t>Innovation:</a:t>
            </a:r>
            <a:r>
              <a:rPr lang="en-US" dirty="0"/>
              <a:t> Leveraging cutting-edge technology revolutionizes traditional meeting processes, improving overall efficiency.</a:t>
            </a:r>
          </a:p>
          <a:p>
            <a:endParaRPr lang="en-US" dirty="0"/>
          </a:p>
        </p:txBody>
      </p:sp>
      <p:pic>
        <p:nvPicPr>
          <p:cNvPr id="4" name="object 6"/>
          <p:cNvPicPr/>
          <p:nvPr/>
        </p:nvPicPr>
        <p:blipFill>
          <a:blip r:embed="rId2" cstate="print"/>
          <a:stretch>
            <a:fillRect/>
          </a:stretch>
        </p:blipFill>
        <p:spPr>
          <a:xfrm>
            <a:off x="9448800" y="2819400"/>
            <a:ext cx="2466975" cy="3419475"/>
          </a:xfrm>
          <a:prstGeom prst="rect">
            <a:avLst/>
          </a:prstGeom>
        </p:spPr>
      </p:pic>
    </p:spTree>
    <p:extLst>
      <p:ext uri="{BB962C8B-B14F-4D97-AF65-F5344CB8AC3E}">
        <p14:creationId xmlns:p14="http://schemas.microsoft.com/office/powerpoint/2010/main" xmlns="" val="303069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0"/>
            <a:ext cx="8596668" cy="1320800"/>
          </a:xfrm>
        </p:spPr>
        <p:txBody>
          <a:bodyPr/>
          <a:lstStyle/>
          <a:p>
            <a:r>
              <a:rPr lang="en-US" dirty="0" smtClean="0"/>
              <a:t/>
            </a:r>
            <a:br>
              <a:rPr lang="en-US" dirty="0" smtClean="0"/>
            </a:br>
            <a:r>
              <a:rPr lang="en-US" dirty="0" smtClean="0"/>
              <a:t>MODELLING</a:t>
            </a:r>
            <a:endParaRPr lang="en-US" dirty="0"/>
          </a:p>
        </p:txBody>
      </p:sp>
      <p:sp>
        <p:nvSpPr>
          <p:cNvPr id="3" name="Content Placeholder 2"/>
          <p:cNvSpPr>
            <a:spLocks noGrp="1"/>
          </p:cNvSpPr>
          <p:nvPr>
            <p:ph idx="1"/>
          </p:nvPr>
        </p:nvSpPr>
        <p:spPr>
          <a:xfrm>
            <a:off x="324322" y="1225006"/>
            <a:ext cx="9459757" cy="4344714"/>
          </a:xfrm>
        </p:spPr>
        <p:txBody>
          <a:bodyPr>
            <a:noAutofit/>
          </a:bodyPr>
          <a:lstStyle/>
          <a:p>
            <a:r>
              <a:rPr lang="en-US" sz="1600" b="1" dirty="0"/>
              <a:t>Input Meeting </a:t>
            </a:r>
            <a:r>
              <a:rPr lang="en-US" sz="1600" b="1" dirty="0" smtClean="0"/>
              <a:t>Transcript:</a:t>
            </a:r>
            <a:endParaRPr lang="en-US" sz="1600" dirty="0" smtClean="0"/>
          </a:p>
          <a:p>
            <a:pPr marL="457200" lvl="1" indent="0">
              <a:buNone/>
            </a:pPr>
            <a:r>
              <a:rPr lang="en-US" sz="1400" dirty="0" smtClean="0"/>
              <a:t>Start with the input of meeting transcripts, which serve as the raw data for the summarization process.</a:t>
            </a:r>
          </a:p>
          <a:p>
            <a:r>
              <a:rPr lang="en-US" sz="1600" b="1" dirty="0" smtClean="0"/>
              <a:t>Data </a:t>
            </a:r>
            <a:r>
              <a:rPr lang="en-US" sz="1600" b="1" dirty="0"/>
              <a:t>Preprocessing:</a:t>
            </a:r>
            <a:endParaRPr lang="en-US" sz="1600" dirty="0"/>
          </a:p>
          <a:p>
            <a:pPr marL="457200" lvl="1" indent="0">
              <a:buNone/>
            </a:pPr>
            <a:r>
              <a:rPr lang="en-US" sz="1400" dirty="0"/>
              <a:t>Preprocess the meeting transcripts to clean and standardize the text, including tasks such as tokenization, normalization, and data augmentation.</a:t>
            </a:r>
          </a:p>
          <a:p>
            <a:r>
              <a:rPr lang="en-US" sz="1600" b="1" dirty="0"/>
              <a:t>Model Selection:</a:t>
            </a:r>
            <a:endParaRPr lang="en-US" sz="1600" dirty="0"/>
          </a:p>
          <a:p>
            <a:pPr marL="457200" lvl="1" indent="0">
              <a:buNone/>
            </a:pPr>
            <a:r>
              <a:rPr lang="en-US" sz="1400" dirty="0"/>
              <a:t>Choose an appropriate Transformer-based NLP model (e.g., BART, GPT) for summarization, based on factors such as performance and computational requirements.</a:t>
            </a:r>
          </a:p>
          <a:p>
            <a:r>
              <a:rPr lang="en-US" sz="1600" b="1" dirty="0"/>
              <a:t>Model Fine-Tuning:</a:t>
            </a:r>
            <a:endParaRPr lang="en-US" sz="1600" dirty="0"/>
          </a:p>
          <a:p>
            <a:pPr marL="457200" lvl="1" indent="0">
              <a:buNone/>
            </a:pPr>
            <a:r>
              <a:rPr lang="en-US" sz="1400" dirty="0"/>
              <a:t>Fine-tune the selected model on a dataset of meeting transcripts to adapt it to the specific task of summarization, optimizing parameters for improved performance.</a:t>
            </a:r>
          </a:p>
          <a:p>
            <a:r>
              <a:rPr lang="en-US" sz="1600" b="1" dirty="0"/>
              <a:t>Summarization Process:</a:t>
            </a:r>
            <a:endParaRPr lang="en-US" sz="1600" dirty="0"/>
          </a:p>
          <a:p>
            <a:pPr marL="457200" lvl="1" indent="0">
              <a:buNone/>
            </a:pPr>
            <a:r>
              <a:rPr lang="en-US" sz="1400" dirty="0"/>
              <a:t>Process the preprocessed meeting transcripts using the fine-tuned model to generate concise summaries of meeting discussions.</a:t>
            </a:r>
          </a:p>
          <a:p>
            <a:r>
              <a:rPr lang="en-US" sz="1600" b="1" dirty="0"/>
              <a:t>Output Summary:</a:t>
            </a:r>
            <a:endParaRPr lang="en-US" sz="1600" dirty="0"/>
          </a:p>
          <a:p>
            <a:pPr marL="457200" lvl="1" indent="0">
              <a:buNone/>
            </a:pPr>
            <a:r>
              <a:rPr lang="en-US" sz="1400" dirty="0"/>
              <a:t>Output the generated summaries, which capture the key insights and important points discussed during the meeting.</a:t>
            </a:r>
          </a:p>
          <a:p>
            <a:endParaRPr lang="en-US" sz="1600" dirty="0"/>
          </a:p>
        </p:txBody>
      </p:sp>
    </p:spTree>
    <p:extLst>
      <p:ext uri="{BB962C8B-B14F-4D97-AF65-F5344CB8AC3E}">
        <p14:creationId xmlns:p14="http://schemas.microsoft.com/office/powerpoint/2010/main" xmlns="" val="998014088"/>
      </p:ext>
    </p:extLst>
  </p:cSld>
  <p:clrMapOvr>
    <a:masterClrMapping/>
  </p:clrMapOvr>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443</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Slide 1</vt:lpstr>
      <vt:lpstr>PROJECT TITLE</vt:lpstr>
      <vt:lpstr> AGENDA</vt:lpstr>
      <vt:lpstr> PROBLEM STATEMENT</vt:lpstr>
      <vt:lpstr> PROJECT OVERVIEW</vt:lpstr>
      <vt:lpstr> END USERS</vt:lpstr>
      <vt:lpstr> SOLUTION AND VALUE PROPOSITION</vt:lpstr>
      <vt:lpstr> WOWS IN THE SOLUTION</vt:lpstr>
      <vt:lpstr> MODELLING</vt:lpstr>
      <vt:lpstr> RESULTS</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DELL</cp:lastModifiedBy>
  <cp:revision>6</cp:revision>
  <dcterms:created xsi:type="dcterms:W3CDTF">2024-04-01T04:13:31Z</dcterms:created>
  <dcterms:modified xsi:type="dcterms:W3CDTF">2024-04-01T14:34:07Z</dcterms:modified>
</cp:coreProperties>
</file>