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32" r:id="rId5"/>
    <p:sldId id="400" r:id="rId6"/>
    <p:sldId id="402" r:id="rId7"/>
    <p:sldId id="405" r:id="rId8"/>
    <p:sldId id="401" r:id="rId9"/>
    <p:sldId id="409" r:id="rId10"/>
    <p:sldId id="410" r:id="rId11"/>
    <p:sldId id="260" r:id="rId12"/>
  </p:sldIdLst>
  <p:sldSz cx="9144000" cy="5143500" type="screen16x9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3673" autoAdjust="0"/>
  </p:normalViewPr>
  <p:slideViewPr>
    <p:cSldViewPr snapToGrid="0">
      <p:cViewPr varScale="1">
        <p:scale>
          <a:sx n="85" d="100"/>
          <a:sy n="85" d="100"/>
        </p:scale>
        <p:origin x="948" y="90"/>
      </p:cViewPr>
      <p:guideLst>
        <p:guide orient="horz" pos="1658"/>
        <p:guide pos="2879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分三个部分</a:t>
            </a:r>
            <a:r>
              <a:rPr lang="en-US" altLang="zh-CN"/>
              <a:t>:</a:t>
            </a:r>
            <a:r>
              <a:rPr lang="zh-CN" altLang="en-US"/>
              <a:t>分别是</a:t>
            </a:r>
            <a:endParaRPr lang="zh-CN" altLang="en-US"/>
          </a:p>
          <a:p>
            <a:r>
              <a:rPr lang="zh-CN" altLang="en-US"/>
              <a:t>讲解作业第一题</a:t>
            </a:r>
            <a:r>
              <a:rPr lang="en-US" altLang="zh-CN"/>
              <a:t>,MATLAB</a:t>
            </a:r>
            <a:r>
              <a:rPr lang="zh-CN" altLang="en-US"/>
              <a:t>实现</a:t>
            </a:r>
            <a:r>
              <a:rPr lang="en-US" altLang="zh-CN"/>
              <a:t>RRT,</a:t>
            </a:r>
            <a:r>
              <a:rPr lang="zh-CN" altLang="en-US"/>
              <a:t>然后是拓展</a:t>
            </a:r>
            <a:r>
              <a:rPr lang="en-US" altLang="zh-CN"/>
              <a:t>MATLAB</a:t>
            </a:r>
            <a:r>
              <a:rPr lang="zh-CN" altLang="en-US"/>
              <a:t>实现</a:t>
            </a:r>
            <a:r>
              <a:rPr lang="en-US" altLang="zh-CN"/>
              <a:t>RRT*</a:t>
            </a:r>
            <a:r>
              <a:rPr lang="zh-CN" altLang="en-US"/>
              <a:t>和</a:t>
            </a:r>
            <a:r>
              <a:rPr lang="en-US" altLang="zh-CN"/>
              <a:t>informed-RRT*.</a:t>
            </a:r>
            <a:endParaRPr lang="en-US" altLang="zh-CN"/>
          </a:p>
          <a:p>
            <a:r>
              <a:rPr lang="zh-CN" altLang="en-US"/>
              <a:t>再给出</a:t>
            </a:r>
            <a:r>
              <a:rPr lang="en-US" altLang="zh-CN"/>
              <a:t>ROS</a:t>
            </a:r>
            <a:r>
              <a:rPr lang="zh-CN" altLang="en-US"/>
              <a:t>实现</a:t>
            </a:r>
            <a:r>
              <a:rPr lang="en-US" altLang="zh-CN"/>
              <a:t>RRT*</a:t>
            </a:r>
            <a:endParaRPr lang="en-US" altLang="zh-CN"/>
          </a:p>
          <a:p>
            <a:r>
              <a:rPr lang="zh-CN" altLang="en-US"/>
              <a:t>最后是优秀作业展示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MATLAB</a:t>
            </a:r>
            <a:r>
              <a:rPr lang="zh-CN" altLang="en-US"/>
              <a:t>实现</a:t>
            </a:r>
            <a:r>
              <a:rPr lang="en-US" altLang="zh-CN"/>
              <a:t>RRT</a:t>
            </a:r>
            <a:r>
              <a:rPr lang="zh-CN" altLang="en-US"/>
              <a:t>先简单讲一下流程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第一步</a:t>
            </a:r>
            <a:r>
              <a:rPr lang="en-US" altLang="zh-CN"/>
              <a:t>:</a:t>
            </a:r>
            <a:r>
              <a:rPr lang="zh-CN" altLang="en-US"/>
              <a:t>采样</a:t>
            </a:r>
            <a:endParaRPr lang="zh-CN" altLang="en-US"/>
          </a:p>
          <a:p>
            <a:r>
              <a:rPr lang="zh-CN" altLang="en-US"/>
              <a:t>第二步</a:t>
            </a:r>
            <a:r>
              <a:rPr lang="en-US" altLang="zh-CN"/>
              <a:t>:</a:t>
            </a:r>
            <a:r>
              <a:rPr lang="zh-CN" altLang="en-US"/>
              <a:t>寻找</a:t>
            </a:r>
            <a:r>
              <a:rPr lang="en-US" altLang="zh-CN"/>
              <a:t>x_near</a:t>
            </a:r>
            <a:endParaRPr lang="en-US" altLang="zh-CN"/>
          </a:p>
          <a:p>
            <a:r>
              <a:rPr lang="zh-CN" altLang="en-US"/>
              <a:t>第三步</a:t>
            </a:r>
            <a:r>
              <a:rPr lang="en-US" altLang="zh-CN"/>
              <a:t>:</a:t>
            </a:r>
            <a:r>
              <a:rPr lang="zh-CN" altLang="en-US"/>
              <a:t>获取</a:t>
            </a:r>
            <a:r>
              <a:rPr lang="en-US" altLang="zh-CN"/>
              <a:t>x_new,</a:t>
            </a:r>
            <a:r>
              <a:rPr lang="zh-CN" altLang="en-US"/>
              <a:t>然后障碍检测</a:t>
            </a:r>
            <a:endParaRPr lang="zh-CN" altLang="en-US"/>
          </a:p>
          <a:p>
            <a:r>
              <a:rPr lang="zh-CN" altLang="en-US"/>
              <a:t>第四部</a:t>
            </a:r>
            <a:r>
              <a:rPr lang="en-US" altLang="zh-CN"/>
              <a:t>:x_new</a:t>
            </a:r>
            <a:r>
              <a:rPr lang="zh-CN" altLang="en-US"/>
              <a:t>插到树中</a:t>
            </a:r>
            <a:endParaRPr lang="en-US" altLang="zh-CN"/>
          </a:p>
          <a:p>
            <a:r>
              <a:rPr lang="zh-CN" altLang="en-US"/>
              <a:t>第五步</a:t>
            </a:r>
            <a:r>
              <a:rPr lang="en-US" altLang="zh-CN"/>
              <a:t>:</a:t>
            </a:r>
            <a:r>
              <a:rPr lang="zh-CN" altLang="en-US"/>
              <a:t>检查是否到达目标点</a:t>
            </a:r>
            <a:endParaRPr lang="zh-CN" altLang="en-US"/>
          </a:p>
          <a:p>
            <a:r>
              <a:rPr lang="zh-CN" altLang="en-US"/>
              <a:t>第六步</a:t>
            </a:r>
            <a:r>
              <a:rPr lang="en-US" altLang="zh-CN"/>
              <a:t>:</a:t>
            </a:r>
            <a:r>
              <a:rPr lang="zh-CN" altLang="en-US"/>
              <a:t>路径绘制</a:t>
            </a:r>
            <a:endParaRPr lang="zh-CN" altLang="en-US"/>
          </a:p>
          <a:p>
            <a:r>
              <a:rPr lang="zh-CN" altLang="en-US"/>
              <a:t>右图是</a:t>
            </a:r>
            <a:r>
              <a:rPr lang="en-US" altLang="zh-CN"/>
              <a:t>RRT</a:t>
            </a:r>
            <a:r>
              <a:rPr lang="zh-CN" altLang="en-US"/>
              <a:t>的代码流程</a:t>
            </a:r>
            <a:r>
              <a:rPr lang="en-US" altLang="zh-CN"/>
              <a:t>,</a:t>
            </a:r>
            <a:r>
              <a:rPr lang="zh-CN" altLang="en-US"/>
              <a:t>大家可以参考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RRT*</a:t>
            </a:r>
            <a:r>
              <a:rPr lang="zh-CN" altLang="en-US"/>
              <a:t>和</a:t>
            </a:r>
            <a:r>
              <a:rPr lang="en-US" altLang="zh-CN"/>
              <a:t>RRT</a:t>
            </a:r>
            <a:r>
              <a:rPr lang="zh-CN" altLang="en-US"/>
              <a:t>不同的有两处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1.x_near</a:t>
            </a:r>
            <a:r>
              <a:rPr lang="zh-CN" altLang="en-US"/>
              <a:t>查找</a:t>
            </a:r>
            <a:r>
              <a:rPr lang="en-US" altLang="zh-CN"/>
              <a:t>,RRT</a:t>
            </a:r>
            <a:r>
              <a:rPr lang="zh-CN" altLang="en-US"/>
              <a:t>是在树中遍历</a:t>
            </a:r>
            <a:r>
              <a:rPr lang="en-US" altLang="zh-CN"/>
              <a:t>,</a:t>
            </a:r>
            <a:r>
              <a:rPr lang="zh-CN" altLang="en-US"/>
              <a:t>寻找</a:t>
            </a:r>
            <a:r>
              <a:rPr lang="en-US" altLang="zh-CN"/>
              <a:t>x_near,RRT*</a:t>
            </a:r>
            <a:r>
              <a:rPr lang="zh-CN" altLang="en-US"/>
              <a:t>是在</a:t>
            </a:r>
            <a:r>
              <a:rPr lang="en-US" altLang="zh-CN"/>
              <a:t>x_new</a:t>
            </a:r>
            <a:r>
              <a:rPr lang="zh-CN" altLang="en-US"/>
              <a:t>一定范围内查找</a:t>
            </a:r>
            <a:r>
              <a:rPr lang="en-US" altLang="zh-CN"/>
              <a:t>x_near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剪枝</a:t>
            </a:r>
            <a:r>
              <a:rPr lang="en-US" altLang="zh-CN"/>
              <a:t>,</a:t>
            </a:r>
            <a:r>
              <a:rPr lang="zh-CN" altLang="en-US"/>
              <a:t>在</a:t>
            </a:r>
            <a:r>
              <a:rPr lang="en-US" altLang="zh-CN"/>
              <a:t>x_new</a:t>
            </a:r>
            <a:r>
              <a:rPr lang="zh-CN" altLang="en-US"/>
              <a:t>范围内的节点</a:t>
            </a:r>
            <a:r>
              <a:rPr lang="en-US" altLang="zh-CN"/>
              <a:t>,</a:t>
            </a:r>
            <a:r>
              <a:rPr lang="zh-CN" altLang="en-US"/>
              <a:t>如果在插入</a:t>
            </a:r>
            <a:r>
              <a:rPr lang="en-US" altLang="zh-CN"/>
              <a:t>x_new</a:t>
            </a:r>
            <a:r>
              <a:rPr lang="zh-CN" altLang="en-US"/>
              <a:t>之后到起点距离变小了</a:t>
            </a:r>
            <a:r>
              <a:rPr lang="en-US" altLang="zh-CN"/>
              <a:t>,</a:t>
            </a:r>
            <a:r>
              <a:rPr lang="zh-CN" altLang="en-US"/>
              <a:t>那么这些节点的父节点应该改为</a:t>
            </a:r>
            <a:r>
              <a:rPr lang="en-US" altLang="zh-CN"/>
              <a:t>x_new</a:t>
            </a:r>
            <a:endParaRPr lang="zh-CN" altLang="en-US"/>
          </a:p>
          <a:p>
            <a:r>
              <a:rPr lang="zh-CN" altLang="en-US"/>
              <a:t>具体实现代码贴出来了</a:t>
            </a:r>
            <a:r>
              <a:rPr lang="en-US" altLang="zh-CN"/>
              <a:t>,</a:t>
            </a:r>
            <a:r>
              <a:rPr lang="zh-CN" altLang="en-US"/>
              <a:t>右侧是实现结果</a:t>
            </a:r>
            <a:r>
              <a:rPr lang="en-US" altLang="zh-CN"/>
              <a:t>,</a:t>
            </a:r>
            <a:r>
              <a:rPr lang="zh-CN" altLang="en-US"/>
              <a:t>红色是原始点和点之间的路径</a:t>
            </a:r>
            <a:r>
              <a:rPr lang="en-US" altLang="zh-CN"/>
              <a:t>,</a:t>
            </a:r>
            <a:r>
              <a:rPr lang="zh-CN" altLang="en-US"/>
              <a:t>绿色是剪枝后的新路径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/>
              <a:t>informed-RRT*</a:t>
            </a:r>
            <a:r>
              <a:rPr lang="zh-CN" altLang="en-US"/>
              <a:t>是在搜索到路径之后增加一个椭圆的采样范围限制</a:t>
            </a:r>
            <a:r>
              <a:rPr lang="en-US" altLang="zh-CN"/>
              <a:t>,</a:t>
            </a:r>
            <a:endParaRPr lang="en-US" altLang="zh-CN"/>
          </a:p>
          <a:p>
            <a:r>
              <a:rPr lang="zh-CN" altLang="en-US"/>
              <a:t>椭圆焦点是起点和终点</a:t>
            </a:r>
            <a:r>
              <a:rPr lang="en-US" altLang="zh-CN"/>
              <a:t>,2</a:t>
            </a:r>
            <a:r>
              <a:rPr lang="zh-CN" altLang="en-US"/>
              <a:t>倍长半轴是路径长度</a:t>
            </a:r>
            <a:r>
              <a:rPr lang="en-US" altLang="zh-CN"/>
              <a:t>,</a:t>
            </a:r>
            <a:r>
              <a:rPr lang="zh-CN" altLang="en-US"/>
              <a:t>在这样的椭圆范围内采样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关于</a:t>
            </a:r>
            <a:r>
              <a:rPr lang="en-US" altLang="zh-CN"/>
              <a:t>infromed-RRT*</a:t>
            </a:r>
            <a:r>
              <a:rPr lang="zh-CN" altLang="en-US"/>
              <a:t>的代码仅供参考</a:t>
            </a:r>
            <a:r>
              <a:rPr lang="en-US" altLang="zh-CN"/>
              <a:t>.</a:t>
            </a:r>
            <a:r>
              <a:rPr lang="zh-CN" altLang="en-US"/>
              <a:t>然后给大家放一个我跑这个程序的运行视频</a:t>
            </a:r>
            <a:r>
              <a:rPr lang="en-US" altLang="zh-CN"/>
              <a:t>,</a:t>
            </a:r>
            <a:r>
              <a:rPr lang="zh-CN" altLang="en-US"/>
              <a:t>为了看出算法效果</a:t>
            </a:r>
            <a:r>
              <a:rPr lang="en-US" altLang="zh-CN"/>
              <a:t>,</a:t>
            </a:r>
            <a:r>
              <a:rPr lang="zh-CN" altLang="en-US"/>
              <a:t>我把目标点从</a:t>
            </a:r>
            <a:r>
              <a:rPr lang="en-US" altLang="zh-CN"/>
              <a:t>(700,700)</a:t>
            </a:r>
            <a:r>
              <a:rPr lang="zh-CN" altLang="en-US"/>
              <a:t>改到了</a:t>
            </a:r>
            <a:r>
              <a:rPr lang="en-US" altLang="zh-CN"/>
              <a:t>(350,350).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代码主要是调用</a:t>
            </a:r>
            <a:r>
              <a:rPr lang="en-US" altLang="zh-CN"/>
              <a:t>ompl</a:t>
            </a:r>
            <a:r>
              <a:rPr lang="zh-CN" altLang="en-US"/>
              <a:t>库函数接口</a:t>
            </a:r>
            <a:r>
              <a:rPr lang="en-US" altLang="zh-CN"/>
              <a:t>,</a:t>
            </a:r>
            <a:r>
              <a:rPr lang="zh-CN" altLang="en-US"/>
              <a:t>官方文档地址贴出来了</a:t>
            </a:r>
            <a:r>
              <a:rPr lang="en-US" altLang="zh-CN"/>
              <a:t>,</a:t>
            </a:r>
            <a:r>
              <a:rPr lang="zh-CN" altLang="en-US"/>
              <a:t>不会用的可以查文档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最后是优秀作业展示</a:t>
            </a:r>
            <a:r>
              <a:rPr lang="en-US" altLang="zh-CN"/>
              <a:t>,</a:t>
            </a:r>
            <a:endParaRPr lang="en-US" altLang="zh-CN"/>
          </a:p>
          <a:p>
            <a:r>
              <a:rPr lang="zh-CN" altLang="en-US"/>
              <a:t>我把</a:t>
            </a:r>
            <a:r>
              <a:rPr lang="en-US" altLang="zh-CN"/>
              <a:t>GZHHH</a:t>
            </a:r>
            <a:r>
              <a:rPr lang="zh-CN" altLang="en-US"/>
              <a:t>的作业放上来给大家参考</a:t>
            </a:r>
            <a:r>
              <a:rPr lang="en-US" altLang="zh-CN"/>
              <a:t>,</a:t>
            </a:r>
            <a:endParaRPr lang="en-US" altLang="zh-CN"/>
          </a:p>
          <a:p>
            <a:r>
              <a:rPr lang="zh-CN" altLang="en-US"/>
              <a:t>运行结果对比</a:t>
            </a:r>
            <a:r>
              <a:rPr lang="en-US" altLang="zh-CN"/>
              <a:t>,</a:t>
            </a:r>
            <a:r>
              <a:rPr lang="zh-CN" altLang="en-US"/>
              <a:t>算法分析都写的很清楚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我的分享完毕</a:t>
            </a:r>
            <a:r>
              <a:rPr lang="en-US" altLang="zh-CN"/>
              <a:t>,</a:t>
            </a:r>
            <a:r>
              <a:rPr lang="zh-CN" altLang="en-US"/>
              <a:t>感谢各位聆听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第三章作业讲评</a:t>
            </a:r>
            <a:endParaRPr lang="zh-CN" altLang="en-US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62000" y="3223260"/>
            <a:ext cx="695325" cy="695325"/>
          </a:xfrm>
          <a:prstGeom prst="ellipse">
            <a:avLst/>
          </a:prstGeom>
          <a:blipFill rotWithShape="1"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135" y="3408680"/>
            <a:ext cx="973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李笑莹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205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纲要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11705" y="1390015"/>
            <a:ext cx="5561330" cy="2911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ea"/>
                <a:cs typeface="Times New Roman" panose="02020603050405020304" pitchFamily="18" charset="0"/>
              </a:rPr>
              <a:t>第一题</a:t>
            </a:r>
            <a:r>
              <a:rPr lang="en-US" altLang="zh-CN" sz="3200" dirty="0">
                <a:latin typeface="+mn-ea"/>
                <a:cs typeface="Times New Roman" panose="02020603050405020304" pitchFamily="18" charset="0"/>
              </a:rPr>
              <a:t>:MATLAB</a:t>
            </a:r>
            <a:endParaRPr lang="en-US" altLang="zh-CN" sz="320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740" dirty="0">
                <a:latin typeface="+mn-ea"/>
                <a:cs typeface="Times New Roman" panose="02020603050405020304" pitchFamily="18" charset="0"/>
                <a:sym typeface="+mn-ea"/>
              </a:rPr>
              <a:t>拓展</a:t>
            </a:r>
            <a:r>
              <a:rPr lang="en-US" altLang="zh-CN" sz="2740" dirty="0">
                <a:latin typeface="+mn-ea"/>
                <a:cs typeface="Times New Roman" panose="02020603050405020304" pitchFamily="18" charset="0"/>
                <a:sym typeface="+mn-ea"/>
              </a:rPr>
              <a:t>:RRT*</a:t>
            </a:r>
            <a:endParaRPr lang="en-US" altLang="zh-CN" sz="274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740" dirty="0">
                <a:latin typeface="+mn-ea"/>
                <a:cs typeface="Times New Roman" panose="02020603050405020304" pitchFamily="18" charset="0"/>
                <a:sym typeface="+mn-ea"/>
              </a:rPr>
              <a:t>拓展</a:t>
            </a:r>
            <a:r>
              <a:rPr lang="en-US" altLang="zh-CN" sz="2740" dirty="0">
                <a:latin typeface="+mn-ea"/>
                <a:cs typeface="Times New Roman" panose="02020603050405020304" pitchFamily="18" charset="0"/>
                <a:sym typeface="+mn-ea"/>
              </a:rPr>
              <a:t>:informed-RRT*</a:t>
            </a:r>
            <a:endParaRPr lang="zh-CN" altLang="en-US" sz="274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ea"/>
                <a:cs typeface="Times New Roman" panose="02020603050405020304" pitchFamily="18" charset="0"/>
              </a:rPr>
              <a:t>第二题</a:t>
            </a:r>
            <a:r>
              <a:rPr lang="en-US" altLang="zh-CN" sz="3200" dirty="0">
                <a:latin typeface="+mn-ea"/>
                <a:cs typeface="Times New Roman" panose="02020603050405020304" pitchFamily="18" charset="0"/>
              </a:rPr>
              <a:t>:ROS</a:t>
            </a:r>
            <a:endParaRPr lang="en-US" altLang="zh-CN" sz="32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ea"/>
                <a:cs typeface="Times New Roman" panose="02020603050405020304" pitchFamily="18" charset="0"/>
              </a:rPr>
              <a:t>优秀作业展示</a:t>
            </a:r>
            <a:endParaRPr lang="zh-CN" altLang="en-US" sz="171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171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ea"/>
                <a:cs typeface="Times New Roman" panose="02020603050405020304" pitchFamily="18" charset="0"/>
                <a:sym typeface="+mn-ea"/>
              </a:rPr>
              <a:t>第一题</a:t>
            </a:r>
            <a:r>
              <a:rPr lang="en-US" altLang="zh-CN" sz="3600" dirty="0">
                <a:latin typeface="+mn-ea"/>
                <a:cs typeface="Times New Roman" panose="02020603050405020304" pitchFamily="18" charset="0"/>
                <a:sym typeface="+mn-ea"/>
              </a:rPr>
              <a:t>:MATLAB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265" y="1151255"/>
            <a:ext cx="5520690" cy="378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Step 1: 在地图中随机采样一个点x_rand</a:t>
            </a:r>
            <a:endParaRPr lang="en-US" altLang="zh-CN" sz="18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Step 2: 遍历树，从树中找到最近邻近点x_near</a:t>
            </a:r>
            <a:endParaRPr lang="en-US" altLang="zh-CN" sz="18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Step 3: 扩展得到x_new节点 ,检查collision-free</a:t>
            </a:r>
            <a:endParaRPr lang="en-US" altLang="zh-CN" sz="18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Step 4: 将x_new插入树T </a:t>
            </a:r>
            <a:endParaRPr lang="en-US" altLang="zh-CN" sz="18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Step 5:检查是否到达目标点附近 </a:t>
            </a:r>
            <a:endParaRPr lang="en-US" altLang="zh-CN" sz="18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Step 6:将x_near和x_new之间的路径画出来</a:t>
            </a:r>
            <a:endParaRPr lang="en-US" altLang="zh-CN" sz="18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955" y="1081405"/>
            <a:ext cx="2728595" cy="3925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ea"/>
                <a:cs typeface="Times New Roman" panose="02020603050405020304" pitchFamily="18" charset="0"/>
                <a:sym typeface="+mn-ea"/>
              </a:rPr>
              <a:t>拓展</a:t>
            </a:r>
            <a:r>
              <a:rPr lang="en-US" altLang="zh-CN" sz="3600" dirty="0">
                <a:latin typeface="+mn-ea"/>
                <a:cs typeface="Times New Roman" panose="02020603050405020304" pitchFamily="18" charset="0"/>
                <a:sym typeface="+mn-ea"/>
              </a:rPr>
              <a:t>:RRT*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1488" y="1151174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171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" y="1151255"/>
            <a:ext cx="3846830" cy="3823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040" y="1151255"/>
            <a:ext cx="4410075" cy="3823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320" y="1055370"/>
            <a:ext cx="1819910" cy="180086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78320" y="3052445"/>
            <a:ext cx="1794510" cy="919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710" dirty="0">
                <a:latin typeface="+mn-ea"/>
                <a:cs typeface="Times New Roman" panose="02020603050405020304" pitchFamily="18" charset="0"/>
              </a:rPr>
              <a:t>STEP1:</a:t>
            </a:r>
            <a:r>
              <a:rPr lang="zh-CN" altLang="en-US" sz="1710" dirty="0">
                <a:latin typeface="+mn-ea"/>
                <a:cs typeface="Times New Roman" panose="02020603050405020304" pitchFamily="18" charset="0"/>
              </a:rPr>
              <a:t>查找</a:t>
            </a:r>
            <a:endParaRPr lang="zh-CN" altLang="en-US" sz="171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710" dirty="0">
                <a:latin typeface="+mn-ea"/>
                <a:cs typeface="Times New Roman" panose="02020603050405020304" pitchFamily="18" charset="0"/>
              </a:rPr>
              <a:t>STEP2:</a:t>
            </a:r>
            <a:r>
              <a:rPr lang="zh-CN" altLang="en-US" sz="1710" dirty="0">
                <a:latin typeface="+mn-ea"/>
                <a:cs typeface="Times New Roman" panose="02020603050405020304" pitchFamily="18" charset="0"/>
              </a:rPr>
              <a:t>剪枝</a:t>
            </a:r>
            <a:endParaRPr lang="en-US" altLang="zh-CN" sz="171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ea"/>
                <a:cs typeface="Times New Roman" panose="02020603050405020304" pitchFamily="18" charset="0"/>
                <a:sym typeface="+mn-ea"/>
              </a:rPr>
              <a:t>拓展</a:t>
            </a:r>
            <a:r>
              <a:rPr lang="en-US" altLang="zh-CN" sz="3600" dirty="0">
                <a:latin typeface="+mn-ea"/>
                <a:cs typeface="Times New Roman" panose="02020603050405020304" pitchFamily="18" charset="0"/>
                <a:sym typeface="+mn-ea"/>
              </a:rPr>
              <a:t>:informed-RRT*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1488" y="1151174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710" dirty="0">
                <a:latin typeface="+mn-ea"/>
                <a:cs typeface="Times New Roman" panose="02020603050405020304" pitchFamily="18" charset="0"/>
              </a:rPr>
              <a:t>main.m</a:t>
            </a:r>
            <a:endParaRPr lang="en-US" altLang="zh-CN" sz="171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171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171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710" dirty="0">
                <a:latin typeface="+mn-ea"/>
                <a:cs typeface="Times New Roman" panose="02020603050405020304" pitchFamily="18" charset="0"/>
              </a:rPr>
              <a:t>new_node</a:t>
            </a:r>
            <a:endParaRPr lang="en-US" altLang="zh-CN" sz="171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2861310"/>
            <a:ext cx="5344795" cy="1984375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35700" y="3143885"/>
            <a:ext cx="2491105" cy="179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710" dirty="0">
                <a:latin typeface="+mn-ea"/>
                <a:cs typeface="Times New Roman" panose="02020603050405020304" pitchFamily="18" charset="0"/>
              </a:rPr>
              <a:t>tips:</a:t>
            </a:r>
            <a:r>
              <a:rPr lang="zh-CN" altLang="en-US" sz="1710" dirty="0">
                <a:latin typeface="+mn-ea"/>
                <a:cs typeface="Times New Roman" panose="02020603050405020304" pitchFamily="18" charset="0"/>
              </a:rPr>
              <a:t>仅供参考</a:t>
            </a:r>
            <a:endParaRPr lang="zh-CN" altLang="en-US" sz="171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710" dirty="0">
                <a:latin typeface="+mn-ea"/>
                <a:cs typeface="Times New Roman" panose="02020603050405020304" pitchFamily="18" charset="0"/>
              </a:rPr>
              <a:t>椭圆范围</a:t>
            </a:r>
            <a:r>
              <a:rPr lang="en-US" altLang="zh-CN" sz="1710" dirty="0">
                <a:latin typeface="+mn-ea"/>
                <a:cs typeface="Times New Roman" panose="02020603050405020304" pitchFamily="18" charset="0"/>
              </a:rPr>
              <a:t>:</a:t>
            </a:r>
            <a:endParaRPr lang="en-US" altLang="zh-CN" sz="171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465" dirty="0">
                <a:latin typeface="+mn-ea"/>
                <a:cs typeface="Times New Roman" panose="02020603050405020304" pitchFamily="18" charset="0"/>
              </a:rPr>
              <a:t>焦点</a:t>
            </a:r>
            <a:r>
              <a:rPr lang="en-US" altLang="zh-CN" sz="1465" dirty="0">
                <a:latin typeface="+mn-ea"/>
                <a:cs typeface="Times New Roman" panose="02020603050405020304" pitchFamily="18" charset="0"/>
              </a:rPr>
              <a:t>:</a:t>
            </a:r>
            <a:r>
              <a:rPr lang="zh-CN" altLang="en-US" sz="1465" dirty="0">
                <a:latin typeface="+mn-ea"/>
                <a:cs typeface="Times New Roman" panose="02020603050405020304" pitchFamily="18" charset="0"/>
              </a:rPr>
              <a:t>起点终点</a:t>
            </a:r>
            <a:endParaRPr lang="zh-CN" altLang="en-US" sz="1465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465" dirty="0">
                <a:latin typeface="+mn-ea"/>
                <a:cs typeface="Times New Roman" panose="02020603050405020304" pitchFamily="18" charset="0"/>
              </a:rPr>
              <a:t>长半轴</a:t>
            </a:r>
            <a:r>
              <a:rPr lang="en-US" altLang="zh-CN" sz="1465" dirty="0">
                <a:latin typeface="+mn-ea"/>
                <a:cs typeface="Times New Roman" panose="02020603050405020304" pitchFamily="18" charset="0"/>
              </a:rPr>
              <a:t>:</a:t>
            </a:r>
            <a:r>
              <a:rPr lang="zh-CN" altLang="en-US" sz="1465" dirty="0">
                <a:latin typeface="+mn-ea"/>
                <a:cs typeface="Times New Roman" panose="02020603050405020304" pitchFamily="18" charset="0"/>
              </a:rPr>
              <a:t>路径长度</a:t>
            </a:r>
            <a:r>
              <a:rPr lang="en-US" altLang="zh-CN" sz="1465" dirty="0">
                <a:latin typeface="+mn-ea"/>
                <a:cs typeface="Times New Roman" panose="02020603050405020304" pitchFamily="18" charset="0"/>
              </a:rPr>
              <a:t>/2</a:t>
            </a:r>
            <a:endParaRPr lang="en-US" altLang="zh-CN" sz="1465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0" y="1018540"/>
            <a:ext cx="2121535" cy="20535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705" y="1151255"/>
            <a:ext cx="3284855" cy="14344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ea"/>
                <a:cs typeface="Times New Roman" panose="02020603050405020304" pitchFamily="18" charset="0"/>
                <a:sym typeface="+mn-ea"/>
              </a:rPr>
              <a:t>第二题</a:t>
            </a:r>
            <a:r>
              <a:rPr lang="en-US" altLang="zh-CN" sz="3600" dirty="0">
                <a:latin typeface="+mn-ea"/>
                <a:cs typeface="Times New Roman" panose="02020603050405020304" pitchFamily="18" charset="0"/>
                <a:sym typeface="+mn-ea"/>
              </a:rPr>
              <a:t>:ROS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51174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" y="1151255"/>
            <a:ext cx="5522595" cy="3853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165" y="1151255"/>
            <a:ext cx="3321050" cy="126365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41165" y="2538095"/>
            <a:ext cx="4680585" cy="1545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200" dirty="0">
                <a:latin typeface="+mn-ea"/>
                <a:cs typeface="Times New Roman" panose="02020603050405020304" pitchFamily="18" charset="0"/>
              </a:rPr>
              <a:t>官方文档详见</a:t>
            </a:r>
            <a:r>
              <a:rPr lang="en-US" altLang="zh-CN" sz="1200" dirty="0">
                <a:latin typeface="+mn-ea"/>
                <a:cs typeface="Times New Roman" panose="02020603050405020304" pitchFamily="18" charset="0"/>
              </a:rPr>
              <a:t>http://ompl.kavrakilab.org/geometricPlanningSE3.html</a:t>
            </a:r>
            <a:endParaRPr lang="en-US" altLang="zh-CN" sz="12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ea"/>
                <a:cs typeface="Times New Roman" panose="02020603050405020304" pitchFamily="18" charset="0"/>
                <a:sym typeface="+mn-ea"/>
              </a:rPr>
              <a:t>优秀作业展示</a:t>
            </a:r>
            <a:endParaRPr lang="zh-CN" altLang="en-US" sz="3600" b="1" dirty="0">
              <a:latin typeface="+mn-ea"/>
              <a:ea typeface="隶书" panose="020105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1488" y="1151174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GZHHH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的作业</a:t>
            </a:r>
            <a:endParaRPr lang="zh-CN" altLang="en-US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845" y="1151255"/>
            <a:ext cx="2074545" cy="27247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630" y="3919220"/>
            <a:ext cx="5252720" cy="1017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ea"/>
                <a:cs typeface="Times New Roman" panose="02020603050405020304" pitchFamily="18" charset="0"/>
                <a:sym typeface="+mn-ea"/>
              </a:rPr>
              <a:t>优秀作业展示</a:t>
            </a:r>
            <a:endParaRPr lang="zh-CN" altLang="en-US" sz="3600" b="1" dirty="0">
              <a:latin typeface="+mn-ea"/>
              <a:ea typeface="隶书" panose="020105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1488" y="1151174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GZHHH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的作业</a:t>
            </a:r>
            <a:endParaRPr lang="zh-CN" altLang="en-US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" y="1621155"/>
            <a:ext cx="3680460" cy="33159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1501775"/>
            <a:ext cx="4985385" cy="33077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  <a:endParaRPr lang="zh-CN" altLang="en-US" sz="3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464646"/>
                </a:solidFill>
                <a:latin typeface="Arial" panose="02080604020202020204" pitchFamily="34" charset="0"/>
              </a:rPr>
              <a:t>Thanks for Listening</a:t>
            </a:r>
            <a:endParaRPr lang="en-US" altLang="zh-CN" sz="2000" b="1">
              <a:solidFill>
                <a:srgbClr val="464646"/>
              </a:solidFill>
              <a:latin typeface="Arial" panose="0208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altLang="en-US" sz="8000" b="1" dirty="0">
              <a:solidFill>
                <a:srgbClr val="005BA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WPS 演示</Application>
  <PresentationFormat>全屏显示(16:9)</PresentationFormat>
  <Paragraphs>65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DejaVu Sans</vt:lpstr>
      <vt:lpstr>微软雅黑</vt:lpstr>
      <vt:lpstr>Droid Sans Fallback</vt:lpstr>
      <vt:lpstr>黑体</vt:lpstr>
      <vt:lpstr>隶书</vt:lpstr>
      <vt:lpstr>Times New Roman</vt:lpstr>
      <vt:lpstr>Calibri</vt:lpstr>
      <vt:lpstr>宋体</vt:lpstr>
      <vt:lpstr>Arial Unicode MS</vt:lpstr>
      <vt:lpstr>Calibri Light</vt:lpstr>
      <vt:lpstr>MT Extra</vt:lpstr>
      <vt:lpstr>Office 主题</vt:lpstr>
      <vt:lpstr>PowerPoint 演示文稿</vt:lpstr>
      <vt:lpstr>纲要</vt:lpstr>
      <vt:lpstr>第一题:MATLAB</vt:lpstr>
      <vt:lpstr>拓展:RRT*</vt:lpstr>
      <vt:lpstr>拓展:informed-RRT*</vt:lpstr>
      <vt:lpstr>第二题:ROS</vt:lpstr>
      <vt:lpstr>优秀作业展示</vt:lpstr>
      <vt:lpstr>优秀作业展示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pv0847</cp:lastModifiedBy>
  <cp:revision>964</cp:revision>
  <dcterms:created xsi:type="dcterms:W3CDTF">2020-07-08T10:51:48Z</dcterms:created>
  <dcterms:modified xsi:type="dcterms:W3CDTF">2020-07-08T10:51:48Z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