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1" r:id="rId3"/>
    <p:sldId id="271" r:id="rId4"/>
    <p:sldId id="272" r:id="rId5"/>
    <p:sldId id="273" r:id="rId6"/>
    <p:sldId id="274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2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66" d="100"/>
          <a:sy n="66" d="100"/>
        </p:scale>
        <p:origin x="16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EDE937-1B48-41B2-BF28-AD469DF13B8C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632C20CC-2796-49A0-B4C4-8893FFF45ABC}">
      <dgm:prSet phldrT="[Text]" custT="1"/>
      <dgm:spPr/>
      <dgm:t>
        <a:bodyPr/>
        <a:lstStyle/>
        <a:p>
          <a:r>
            <a:rPr lang="de-DE" sz="2200" b="1" dirty="0" err="1" smtClean="0"/>
            <a:t>Unittests</a:t>
          </a:r>
          <a:endParaRPr lang="de-DE" sz="2200" b="1" dirty="0"/>
        </a:p>
      </dgm:t>
    </dgm:pt>
    <dgm:pt modelId="{8EB6CE98-3322-4E8D-A984-0277932AFC08}" type="parTrans" cxnId="{7CF5A4E9-C3AB-4EAD-B590-72B27F9DFC23}">
      <dgm:prSet/>
      <dgm:spPr/>
      <dgm:t>
        <a:bodyPr/>
        <a:lstStyle/>
        <a:p>
          <a:endParaRPr lang="de-DE"/>
        </a:p>
      </dgm:t>
    </dgm:pt>
    <dgm:pt modelId="{D63F3C10-2E5C-4061-8327-B9CC96A523FF}" type="sibTrans" cxnId="{7CF5A4E9-C3AB-4EAD-B590-72B27F9DFC23}">
      <dgm:prSet/>
      <dgm:spPr/>
      <dgm:t>
        <a:bodyPr/>
        <a:lstStyle/>
        <a:p>
          <a:endParaRPr lang="de-DE"/>
        </a:p>
      </dgm:t>
    </dgm:pt>
    <dgm:pt modelId="{884A6EDC-BF8E-45AD-8114-6ABBB6E78C79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dirty="0">
            <a:latin typeface="Calibri" panose="020F0502020204030204" pitchFamily="34" charset="0"/>
          </a:endParaRPr>
        </a:p>
      </dgm:t>
    </dgm:pt>
    <dgm:pt modelId="{D75BC201-FEE2-4050-8569-B69C0F6DCAF3}" type="parTrans" cxnId="{BE30A4F9-5BA4-42BB-B7C8-1A70EE60FEC3}">
      <dgm:prSet/>
      <dgm:spPr/>
      <dgm:t>
        <a:bodyPr/>
        <a:lstStyle/>
        <a:p>
          <a:endParaRPr lang="de-DE"/>
        </a:p>
      </dgm:t>
    </dgm:pt>
    <dgm:pt modelId="{B3EC1082-379B-457B-A63D-F3617AA85E68}" type="sibTrans" cxnId="{BE30A4F9-5BA4-42BB-B7C8-1A70EE60FEC3}">
      <dgm:prSet/>
      <dgm:spPr/>
      <dgm:t>
        <a:bodyPr/>
        <a:lstStyle/>
        <a:p>
          <a:endParaRPr lang="de-DE"/>
        </a:p>
      </dgm:t>
    </dgm:pt>
    <dgm:pt modelId="{ECA0B6BB-25B2-4239-BE39-F5E25E778B31}">
      <dgm:prSet phldrT="[Text]" custT="1"/>
      <dgm:spPr/>
      <dgm:t>
        <a:bodyPr/>
        <a:lstStyle/>
        <a:p>
          <a:r>
            <a:rPr lang="de-DE" sz="2200" b="1" i="0" dirty="0" smtClean="0"/>
            <a:t>Integrationstests</a:t>
          </a:r>
          <a:endParaRPr lang="de-DE" sz="2200" b="1" i="0" dirty="0"/>
        </a:p>
      </dgm:t>
    </dgm:pt>
    <dgm:pt modelId="{646C2F6E-5BA3-4620-B2EA-F37E69B76A6B}" type="parTrans" cxnId="{C9C2BE5D-9F11-439B-B5C1-E5BC1803D31C}">
      <dgm:prSet/>
      <dgm:spPr/>
      <dgm:t>
        <a:bodyPr/>
        <a:lstStyle/>
        <a:p>
          <a:endParaRPr lang="de-DE"/>
        </a:p>
      </dgm:t>
    </dgm:pt>
    <dgm:pt modelId="{EF7DD201-5B4C-42D8-A9CF-7F28196E93E4}" type="sibTrans" cxnId="{C9C2BE5D-9F11-439B-B5C1-E5BC1803D31C}">
      <dgm:prSet/>
      <dgm:spPr/>
      <dgm:t>
        <a:bodyPr/>
        <a:lstStyle/>
        <a:p>
          <a:endParaRPr lang="de-DE"/>
        </a:p>
      </dgm:t>
    </dgm:pt>
    <dgm:pt modelId="{C5255B20-5F56-4EF3-8EAA-97C8EDBDC8D4}">
      <dgm:prSet phldrT="[Text]" custT="1"/>
      <dgm:spPr/>
      <dgm:t>
        <a:bodyPr/>
        <a:lstStyle/>
        <a:p>
          <a:r>
            <a:rPr lang="de-DE" sz="2000" dirty="0" smtClean="0">
              <a:latin typeface="Calibri" panose="020F0502020204030204" pitchFamily="34" charset="0"/>
            </a:rPr>
            <a:t>5 umfangreiche Integrationstests simulieren unterschiedliche Situation und testen die Reaktion von ARNI</a:t>
          </a:r>
          <a:endParaRPr lang="de-DE" sz="2000" dirty="0">
            <a:latin typeface="Calibri" panose="020F0502020204030204" pitchFamily="34" charset="0"/>
          </a:endParaRPr>
        </a:p>
      </dgm:t>
    </dgm:pt>
    <dgm:pt modelId="{202FC689-4D6F-4CFF-AF0E-7149F122CE78}" type="parTrans" cxnId="{5AE3B0B1-D095-4784-B6FE-4CEEE75FC54A}">
      <dgm:prSet/>
      <dgm:spPr/>
      <dgm:t>
        <a:bodyPr/>
        <a:lstStyle/>
        <a:p>
          <a:endParaRPr lang="de-DE"/>
        </a:p>
      </dgm:t>
    </dgm:pt>
    <dgm:pt modelId="{6CA7653B-AAA2-4611-BC75-AAF14B3CBCF7}" type="sibTrans" cxnId="{5AE3B0B1-D095-4784-B6FE-4CEEE75FC54A}">
      <dgm:prSet/>
      <dgm:spPr/>
      <dgm:t>
        <a:bodyPr/>
        <a:lstStyle/>
        <a:p>
          <a:endParaRPr lang="de-DE"/>
        </a:p>
      </dgm:t>
    </dgm:pt>
    <dgm:pt modelId="{5A6CA812-D5C4-4569-8781-33B968646D42}">
      <dgm:prSet phldrT="[Text]"/>
      <dgm:spPr/>
      <dgm:t>
        <a:bodyPr/>
        <a:lstStyle/>
        <a:p>
          <a:r>
            <a:rPr lang="de-DE" b="1" dirty="0" smtClean="0"/>
            <a:t>Produktiveinsatz am IPR</a:t>
          </a:r>
          <a:endParaRPr lang="de-DE" b="1" dirty="0"/>
        </a:p>
      </dgm:t>
    </dgm:pt>
    <dgm:pt modelId="{542F1A0F-E82D-430D-BF12-B061F6FE3C27}" type="parTrans" cxnId="{ED20FBB9-7ACD-49F0-8A20-2A5EDF26B6DB}">
      <dgm:prSet/>
      <dgm:spPr/>
      <dgm:t>
        <a:bodyPr/>
        <a:lstStyle/>
        <a:p>
          <a:endParaRPr lang="de-DE"/>
        </a:p>
      </dgm:t>
    </dgm:pt>
    <dgm:pt modelId="{5C9D0CD5-B7FE-4282-A4BE-189B940B88EC}" type="sibTrans" cxnId="{ED20FBB9-7ACD-49F0-8A20-2A5EDF26B6DB}">
      <dgm:prSet/>
      <dgm:spPr/>
      <dgm:t>
        <a:bodyPr/>
        <a:lstStyle/>
        <a:p>
          <a:endParaRPr lang="de-DE"/>
        </a:p>
      </dgm:t>
    </dgm:pt>
    <dgm:pt modelId="{3D5BCB20-E9B9-4540-83C5-106CCE43F577}">
      <dgm:prSet phldrT="[Text]"/>
      <dgm:spPr/>
      <dgm:t>
        <a:bodyPr/>
        <a:lstStyle/>
        <a:p>
          <a:r>
            <a:rPr lang="de-DE" dirty="0" smtClean="0">
              <a:latin typeface="Calibri" panose="020F0502020204030204" pitchFamily="34" charset="0"/>
            </a:rPr>
            <a:t>2 Wochen Betrieb an laufenden Systemen inkl. Tests bei hoher Last und bei wechselnden Bedingungen</a:t>
          </a:r>
          <a:endParaRPr lang="de-DE" dirty="0">
            <a:latin typeface="Calibri" panose="020F0502020204030204" pitchFamily="34" charset="0"/>
          </a:endParaRPr>
        </a:p>
      </dgm:t>
    </dgm:pt>
    <dgm:pt modelId="{BA344A48-B2AB-4043-BB55-7A9B5A8420D9}" type="parTrans" cxnId="{6CEE436B-DAB3-471F-B2CF-97AFB0004625}">
      <dgm:prSet/>
      <dgm:spPr/>
      <dgm:t>
        <a:bodyPr/>
        <a:lstStyle/>
        <a:p>
          <a:endParaRPr lang="de-DE"/>
        </a:p>
      </dgm:t>
    </dgm:pt>
    <dgm:pt modelId="{F3649771-0FF9-4F32-BE81-3BA01DCFA0FC}" type="sibTrans" cxnId="{6CEE436B-DAB3-471F-B2CF-97AFB0004625}">
      <dgm:prSet/>
      <dgm:spPr/>
      <dgm:t>
        <a:bodyPr/>
        <a:lstStyle/>
        <a:p>
          <a:endParaRPr lang="de-DE"/>
        </a:p>
      </dgm:t>
    </dgm:pt>
    <dgm:pt modelId="{DBFEC673-2395-4CB8-8A9F-CC1C19A7D6D5}" type="pres">
      <dgm:prSet presAssocID="{2DEDE937-1B48-41B2-BF28-AD469DF13B8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1F50340C-14F6-4354-8495-EDF950C4DE19}" type="pres">
      <dgm:prSet presAssocID="{632C20CC-2796-49A0-B4C4-8893FFF45ABC}" presName="parentText1" presStyleLbl="node1" presStyleIdx="0" presStyleCnt="3" custLinFactNeighborX="180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60094E-AFD1-48C2-A725-6CADFF010833}" type="pres">
      <dgm:prSet presAssocID="{632C20CC-2796-49A0-B4C4-8893FFF45ABC}" presName="childText1" presStyleLbl="solidAlignAcc1" presStyleIdx="0" presStyleCnt="3" custScaleX="89899" custScaleY="140774" custLinFactNeighborX="-515" custLinFactNeighborY="213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009BEF-9AE1-44F8-9498-086E41BE914F}" type="pres">
      <dgm:prSet presAssocID="{ECA0B6BB-25B2-4239-BE39-F5E25E778B31}" presName="parentText2" presStyleLbl="node1" presStyleIdx="1" presStyleCnt="3" custScaleX="103560" custLinFactNeighborX="83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4D26449-79F3-4D82-99BB-08373A2D32AE}" type="pres">
      <dgm:prSet presAssocID="{ECA0B6BB-25B2-4239-BE39-F5E25E778B31}" presName="childText2" presStyleLbl="solidAlignAcc1" presStyleIdx="1" presStyleCnt="3" custScaleX="82101" custScaleY="119522" custLinFactNeighborX="-12538" custLinFactNeighborY="138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52B32A-5CA3-48FB-90D3-149C86DD28E1}" type="pres">
      <dgm:prSet presAssocID="{5A6CA812-D5C4-4569-8781-33B968646D42}" presName="parentText3" presStyleLbl="node1" presStyleIdx="2" presStyleCnt="3" custScaleX="115740" custScaleY="120884" custLinFactNeighborX="-7915" custLinFactNeighborY="5757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E1234-9DA3-44BA-A34F-9DD574CC60AC}" type="pres">
      <dgm:prSet presAssocID="{5A6CA812-D5C4-4569-8781-33B968646D42}" presName="childText3" presStyleLbl="solidAlignAcc1" presStyleIdx="2" presStyleCnt="3" custScaleX="106592" custLinFactNeighborX="-16489" custLinFactNeighborY="79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6AC9D23-24CF-4C45-A5F5-1188A7416FEC}" type="presOf" srcId="{2DEDE937-1B48-41B2-BF28-AD469DF13B8C}" destId="{DBFEC673-2395-4CB8-8A9F-CC1C19A7D6D5}" srcOrd="0" destOrd="0" presId="urn:microsoft.com/office/officeart/2009/3/layout/IncreasingArrowsProcess"/>
    <dgm:cxn modelId="{ED20FBB9-7ACD-49F0-8A20-2A5EDF26B6DB}" srcId="{2DEDE937-1B48-41B2-BF28-AD469DF13B8C}" destId="{5A6CA812-D5C4-4569-8781-33B968646D42}" srcOrd="2" destOrd="0" parTransId="{542F1A0F-E82D-430D-BF12-B061F6FE3C27}" sibTransId="{5C9D0CD5-B7FE-4282-A4BE-189B940B88EC}"/>
    <dgm:cxn modelId="{C213F9AC-C0DF-4DB5-8C6B-18BD8C912013}" type="presOf" srcId="{3D5BCB20-E9B9-4540-83C5-106CCE43F577}" destId="{EADE1234-9DA3-44BA-A34F-9DD574CC60AC}" srcOrd="0" destOrd="0" presId="urn:microsoft.com/office/officeart/2009/3/layout/IncreasingArrowsProcess"/>
    <dgm:cxn modelId="{C9C2BE5D-9F11-439B-B5C1-E5BC1803D31C}" srcId="{2DEDE937-1B48-41B2-BF28-AD469DF13B8C}" destId="{ECA0B6BB-25B2-4239-BE39-F5E25E778B31}" srcOrd="1" destOrd="0" parTransId="{646C2F6E-5BA3-4620-B2EA-F37E69B76A6B}" sibTransId="{EF7DD201-5B4C-42D8-A9CF-7F28196E93E4}"/>
    <dgm:cxn modelId="{800B9D88-54AD-4073-A07A-0E14023806BF}" type="presOf" srcId="{C5255B20-5F56-4EF3-8EAA-97C8EDBDC8D4}" destId="{84D26449-79F3-4D82-99BB-08373A2D32AE}" srcOrd="0" destOrd="0" presId="urn:microsoft.com/office/officeart/2009/3/layout/IncreasingArrowsProcess"/>
    <dgm:cxn modelId="{7CF5A4E9-C3AB-4EAD-B590-72B27F9DFC23}" srcId="{2DEDE937-1B48-41B2-BF28-AD469DF13B8C}" destId="{632C20CC-2796-49A0-B4C4-8893FFF45ABC}" srcOrd="0" destOrd="0" parTransId="{8EB6CE98-3322-4E8D-A984-0277932AFC08}" sibTransId="{D63F3C10-2E5C-4061-8327-B9CC96A523FF}"/>
    <dgm:cxn modelId="{5AE3B0B1-D095-4784-B6FE-4CEEE75FC54A}" srcId="{ECA0B6BB-25B2-4239-BE39-F5E25E778B31}" destId="{C5255B20-5F56-4EF3-8EAA-97C8EDBDC8D4}" srcOrd="0" destOrd="0" parTransId="{202FC689-4D6F-4CFF-AF0E-7149F122CE78}" sibTransId="{6CA7653B-AAA2-4611-BC75-AAF14B3CBCF7}"/>
    <dgm:cxn modelId="{A45B32FB-DD5E-45C4-8FBC-BDF5512E94B3}" type="presOf" srcId="{884A6EDC-BF8E-45AD-8114-6ABBB6E78C79}" destId="{FB60094E-AFD1-48C2-A725-6CADFF010833}" srcOrd="0" destOrd="0" presId="urn:microsoft.com/office/officeart/2009/3/layout/IncreasingArrowsProcess"/>
    <dgm:cxn modelId="{1348311A-C2B2-4759-ABD9-90EFF320FAAD}" type="presOf" srcId="{632C20CC-2796-49A0-B4C4-8893FFF45ABC}" destId="{1F50340C-14F6-4354-8495-EDF950C4DE19}" srcOrd="0" destOrd="0" presId="urn:microsoft.com/office/officeart/2009/3/layout/IncreasingArrowsProcess"/>
    <dgm:cxn modelId="{3BFD4704-FF6A-439B-BD09-2AAF27E15B4E}" type="presOf" srcId="{5A6CA812-D5C4-4569-8781-33B968646D42}" destId="{D952B32A-5CA3-48FB-90D3-149C86DD28E1}" srcOrd="0" destOrd="0" presId="urn:microsoft.com/office/officeart/2009/3/layout/IncreasingArrowsProcess"/>
    <dgm:cxn modelId="{BE30A4F9-5BA4-42BB-B7C8-1A70EE60FEC3}" srcId="{632C20CC-2796-49A0-B4C4-8893FFF45ABC}" destId="{884A6EDC-BF8E-45AD-8114-6ABBB6E78C79}" srcOrd="0" destOrd="0" parTransId="{D75BC201-FEE2-4050-8569-B69C0F6DCAF3}" sibTransId="{B3EC1082-379B-457B-A63D-F3617AA85E68}"/>
    <dgm:cxn modelId="{6CEE436B-DAB3-471F-B2CF-97AFB0004625}" srcId="{5A6CA812-D5C4-4569-8781-33B968646D42}" destId="{3D5BCB20-E9B9-4540-83C5-106CCE43F577}" srcOrd="0" destOrd="0" parTransId="{BA344A48-B2AB-4043-BB55-7A9B5A8420D9}" sibTransId="{F3649771-0FF9-4F32-BE81-3BA01DCFA0FC}"/>
    <dgm:cxn modelId="{615709A2-9790-4EBA-8D32-4CA810E1A7A9}" type="presOf" srcId="{ECA0B6BB-25B2-4239-BE39-F5E25E778B31}" destId="{5C009BEF-9AE1-44F8-9498-086E41BE914F}" srcOrd="0" destOrd="0" presId="urn:microsoft.com/office/officeart/2009/3/layout/IncreasingArrowsProcess"/>
    <dgm:cxn modelId="{B38DFA54-3251-41D3-8DBC-F5EA9E268C4F}" type="presParOf" srcId="{DBFEC673-2395-4CB8-8A9F-CC1C19A7D6D5}" destId="{1F50340C-14F6-4354-8495-EDF950C4DE19}" srcOrd="0" destOrd="0" presId="urn:microsoft.com/office/officeart/2009/3/layout/IncreasingArrowsProcess"/>
    <dgm:cxn modelId="{7FC6050C-06D7-42DD-A403-AFF62CF5BEA5}" type="presParOf" srcId="{DBFEC673-2395-4CB8-8A9F-CC1C19A7D6D5}" destId="{FB60094E-AFD1-48C2-A725-6CADFF010833}" srcOrd="1" destOrd="0" presId="urn:microsoft.com/office/officeart/2009/3/layout/IncreasingArrowsProcess"/>
    <dgm:cxn modelId="{C22D3556-CF3C-4BAA-8FAC-3AE71E49BE7F}" type="presParOf" srcId="{DBFEC673-2395-4CB8-8A9F-CC1C19A7D6D5}" destId="{5C009BEF-9AE1-44F8-9498-086E41BE914F}" srcOrd="2" destOrd="0" presId="urn:microsoft.com/office/officeart/2009/3/layout/IncreasingArrowsProcess"/>
    <dgm:cxn modelId="{EFF32EC6-12CD-49AD-A50D-F194D39F0373}" type="presParOf" srcId="{DBFEC673-2395-4CB8-8A9F-CC1C19A7D6D5}" destId="{84D26449-79F3-4D82-99BB-08373A2D32AE}" srcOrd="3" destOrd="0" presId="urn:microsoft.com/office/officeart/2009/3/layout/IncreasingArrowsProcess"/>
    <dgm:cxn modelId="{1F36E1B2-5C73-4CF0-A477-6C7FC7B3CE2E}" type="presParOf" srcId="{DBFEC673-2395-4CB8-8A9F-CC1C19A7D6D5}" destId="{D952B32A-5CA3-48FB-90D3-149C86DD28E1}" srcOrd="4" destOrd="0" presId="urn:microsoft.com/office/officeart/2009/3/layout/IncreasingArrowsProcess"/>
    <dgm:cxn modelId="{A7554D94-A569-417D-9C28-0EAE81FEB208}" type="presParOf" srcId="{DBFEC673-2395-4CB8-8A9F-CC1C19A7D6D5}" destId="{EADE1234-9DA3-44BA-A34F-9DD574CC60A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0340C-14F6-4354-8495-EDF950C4DE19}">
      <dsp:nvSpPr>
        <dsp:cNvPr id="0" name=""/>
        <dsp:cNvSpPr/>
      </dsp:nvSpPr>
      <dsp:spPr>
        <a:xfrm>
          <a:off x="0" y="590557"/>
          <a:ext cx="8347641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err="1" smtClean="0"/>
            <a:t>Unittests</a:t>
          </a:r>
          <a:endParaRPr lang="de-DE" sz="2200" b="1" kern="1200" dirty="0"/>
        </a:p>
      </dsp:txBody>
      <dsp:txXfrm>
        <a:off x="0" y="894491"/>
        <a:ext cx="8043708" cy="607867"/>
      </dsp:txXfrm>
    </dsp:sp>
    <dsp:sp modelId="{FB60094E-AFD1-48C2-A725-6CADFF010833}">
      <dsp:nvSpPr>
        <dsp:cNvPr id="0" name=""/>
        <dsp:cNvSpPr/>
      </dsp:nvSpPr>
      <dsp:spPr>
        <a:xfrm>
          <a:off x="0" y="1551366"/>
          <a:ext cx="2311369" cy="32968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64 Tests decken weite Teile des Codes ab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0" y="1551366"/>
        <a:ext cx="2311369" cy="3296860"/>
      </dsp:txXfrm>
    </dsp:sp>
    <dsp:sp modelId="{5C009BEF-9AE1-44F8-9498-086E41BE914F}">
      <dsp:nvSpPr>
        <dsp:cNvPr id="0" name=""/>
        <dsp:cNvSpPr/>
      </dsp:nvSpPr>
      <dsp:spPr>
        <a:xfrm>
          <a:off x="2365427" y="995802"/>
          <a:ext cx="5982213" cy="1215734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730475"/>
                <a:satOff val="9816"/>
                <a:lumOff val="-15098"/>
                <a:alphaOff val="0"/>
                <a:tint val="50000"/>
                <a:satMod val="300000"/>
              </a:schemeClr>
            </a:gs>
            <a:gs pos="35000">
              <a:schemeClr val="accent5">
                <a:hueOff val="1730475"/>
                <a:satOff val="9816"/>
                <a:lumOff val="-15098"/>
                <a:alphaOff val="0"/>
                <a:tint val="37000"/>
                <a:satMod val="300000"/>
              </a:schemeClr>
            </a:gs>
            <a:gs pos="100000">
              <a:schemeClr val="accent5">
                <a:hueOff val="1730475"/>
                <a:satOff val="9816"/>
                <a:lumOff val="-1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254000" bIns="192998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i="0" kern="1200" dirty="0" smtClean="0"/>
            <a:t>Integrationstests</a:t>
          </a:r>
          <a:endParaRPr lang="de-DE" sz="2200" b="1" i="0" kern="1200" dirty="0"/>
        </a:p>
      </dsp:txBody>
      <dsp:txXfrm>
        <a:off x="2365427" y="1299736"/>
        <a:ext cx="5678280" cy="607867"/>
      </dsp:txXfrm>
    </dsp:sp>
    <dsp:sp modelId="{84D26449-79F3-4D82-99BB-08373A2D32AE}">
      <dsp:nvSpPr>
        <dsp:cNvPr id="0" name=""/>
        <dsp:cNvSpPr/>
      </dsp:nvSpPr>
      <dsp:spPr>
        <a:xfrm>
          <a:off x="2352674" y="2028814"/>
          <a:ext cx="2110876" cy="27991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730475"/>
              <a:satOff val="9816"/>
              <a:lumOff val="-150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5 umfangreiche Integrationstests simulieren unterschiedliche Situation und testen die Reaktion von ARNI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2352674" y="2028814"/>
        <a:ext cx="2110876" cy="2799148"/>
      </dsp:txXfrm>
    </dsp:sp>
    <dsp:sp modelId="{D952B32A-5CA3-48FB-90D3-149C86DD28E1}">
      <dsp:nvSpPr>
        <dsp:cNvPr id="0" name=""/>
        <dsp:cNvSpPr/>
      </dsp:nvSpPr>
      <dsp:spPr>
        <a:xfrm>
          <a:off x="4510023" y="1344090"/>
          <a:ext cx="3710038" cy="1469628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3460950"/>
                <a:satOff val="19632"/>
                <a:lumOff val="-30196"/>
                <a:alphaOff val="0"/>
                <a:tint val="50000"/>
                <a:satMod val="300000"/>
              </a:schemeClr>
            </a:gs>
            <a:gs pos="35000">
              <a:schemeClr val="accent5">
                <a:hueOff val="3460950"/>
                <a:satOff val="19632"/>
                <a:lumOff val="-30196"/>
                <a:alphaOff val="0"/>
                <a:tint val="37000"/>
                <a:satMod val="300000"/>
              </a:schemeClr>
            </a:gs>
            <a:gs pos="100000">
              <a:schemeClr val="accent5">
                <a:hueOff val="3460950"/>
                <a:satOff val="19632"/>
                <a:lumOff val="-301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92998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Produktiveinsatz am IPR</a:t>
          </a:r>
          <a:endParaRPr lang="de-DE" sz="2000" b="1" kern="1200" dirty="0"/>
        </a:p>
      </dsp:txBody>
      <dsp:txXfrm>
        <a:off x="4510023" y="1711497"/>
        <a:ext cx="3342631" cy="734814"/>
      </dsp:txXfrm>
    </dsp:sp>
    <dsp:sp modelId="{EADE1234-9DA3-44BA-A34F-9DD574CC60AC}">
      <dsp:nvSpPr>
        <dsp:cNvPr id="0" name=""/>
        <dsp:cNvSpPr/>
      </dsp:nvSpPr>
      <dsp:spPr>
        <a:xfrm>
          <a:off x="4507323" y="2521737"/>
          <a:ext cx="2740558" cy="2307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460950"/>
              <a:satOff val="19632"/>
              <a:lumOff val="-30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>
              <a:latin typeface="Calibri" panose="020F0502020204030204" pitchFamily="34" charset="0"/>
            </a:rPr>
            <a:t>2 Wochen Betrieb an laufenden Systemen inkl. Tests bei hoher Last und bei wechselnden Bedingungen</a:t>
          </a:r>
          <a:endParaRPr lang="de-DE" sz="2000" kern="1200" dirty="0">
            <a:latin typeface="Calibri" panose="020F0502020204030204" pitchFamily="34" charset="0"/>
          </a:endParaRPr>
        </a:p>
      </dsp:txBody>
      <dsp:txXfrm>
        <a:off x="4507323" y="2521737"/>
        <a:ext cx="2740558" cy="230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20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54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9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07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16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56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>
                <a:solidFill>
                  <a:prstClr val="black"/>
                </a:solidFill>
              </a:rPr>
              <a:pPr/>
              <a:t>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9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24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98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6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7313" y="3505554"/>
            <a:ext cx="9056687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Praxis der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Softwareentwicklung SS 2014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</a:rPr>
              <a:t>Advanced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 ROS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Network </a:t>
            </a:r>
            <a:r>
              <a:rPr lang="de-DE" sz="1000" baseline="0" dirty="0" err="1" smtClean="0">
                <a:solidFill>
                  <a:schemeClr val="bg1"/>
                </a:solidFill>
                <a:latin typeface="Arial" pitchFamily="34" charset="0"/>
              </a:rPr>
              <a:t>Introspection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dirty="0" smtClean="0">
                <a:latin typeface="Arial" pitchFamily="34" charset="0"/>
              </a:rPr>
              <a:t>Praxis der Softwareentwicklung SS 2014</a:t>
            </a:r>
            <a:br>
              <a:rPr lang="de-DE" sz="1000" noProof="0" dirty="0" smtClean="0">
                <a:latin typeface="Arial" pitchFamily="34" charset="0"/>
              </a:rPr>
            </a:br>
            <a:endParaRPr lang="de-DE" sz="1000" noProof="0" dirty="0" smtClean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r>
              <a:rPr lang="de-DE" sz="1000" dirty="0" smtClean="0">
                <a:latin typeface="Arial" pitchFamily="34" charset="0"/>
              </a:rPr>
              <a:t>30.09.2014</a:t>
            </a:r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dirty="0" err="1" smtClean="0"/>
              <a:t>Advanced</a:t>
            </a:r>
            <a:r>
              <a:rPr lang="de-DE" dirty="0" smtClean="0"/>
              <a:t> ROS Network </a:t>
            </a:r>
            <a:r>
              <a:rPr lang="de-DE" dirty="0" err="1" smtClean="0"/>
              <a:t>Introspection</a:t>
            </a:r>
            <a:endParaRPr lang="de-DE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/ros_comm/issues/50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1"/>
            <a:ext cx="8389937" cy="355600"/>
          </a:xfrm>
        </p:spPr>
        <p:txBody>
          <a:bodyPr/>
          <a:lstStyle/>
          <a:p>
            <a:r>
              <a:rPr lang="de-DE" sz="2200" noProof="0" dirty="0" smtClean="0"/>
              <a:t>ARNI – </a:t>
            </a:r>
            <a:r>
              <a:rPr lang="de-DE" sz="2200" noProof="0" dirty="0" err="1" smtClean="0"/>
              <a:t>Advanced</a:t>
            </a:r>
            <a:r>
              <a:rPr lang="de-DE" sz="2200" noProof="0" dirty="0" smtClean="0"/>
              <a:t> ROS Network </a:t>
            </a:r>
            <a:r>
              <a:rPr lang="de-DE" sz="2200" noProof="0" dirty="0" err="1" smtClean="0"/>
              <a:t>Introspection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0524" y="2133600"/>
            <a:ext cx="8370887" cy="914400"/>
          </a:xfrm>
        </p:spPr>
        <p:txBody>
          <a:bodyPr/>
          <a:lstStyle/>
          <a:p>
            <a:pPr marL="0" indent="0">
              <a:buNone/>
            </a:pPr>
            <a:r>
              <a:rPr lang="de-DE" sz="1800" b="1" noProof="0" dirty="0" smtClean="0"/>
              <a:t>Abschlusspräsentation</a:t>
            </a:r>
          </a:p>
          <a:p>
            <a:pPr marL="0" indent="0">
              <a:buNone/>
            </a:pPr>
            <a:endParaRPr lang="de-DE" sz="1800" noProof="0" dirty="0" smtClean="0"/>
          </a:p>
          <a:p>
            <a:pPr marL="0" indent="0">
              <a:buNone/>
            </a:pPr>
            <a:r>
              <a:rPr lang="de-DE" sz="1800" noProof="0" dirty="0" smtClean="0"/>
              <a:t>Alex Weber, Matthias Hadlich, Matthias Klatte, Micha Wetzel, Sebastian Kneipp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Datenerfassung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20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der </a:t>
            </a:r>
            <a:r>
              <a:rPr lang="de-DE" dirty="0" err="1" smtClean="0"/>
              <a:t>Publish</a:t>
            </a:r>
            <a:r>
              <a:rPr lang="de-DE" dirty="0" smtClean="0"/>
              <a:t>/</a:t>
            </a:r>
            <a:r>
              <a:rPr lang="de-DE" dirty="0" err="1" smtClean="0"/>
              <a:t>Subscribe</a:t>
            </a:r>
            <a:r>
              <a:rPr lang="de-DE" dirty="0" smtClean="0"/>
              <a:t>-Funktionalität:</a:t>
            </a:r>
            <a:br>
              <a:rPr lang="de-DE" dirty="0" smtClean="0"/>
            </a:br>
            <a:r>
              <a:rPr lang="de-DE" dirty="0" smtClean="0"/>
              <a:t>Statistiken zum Sendeverhalten erheben</a:t>
            </a:r>
          </a:p>
          <a:p>
            <a:pPr lvl="1"/>
            <a:r>
              <a:rPr lang="de-DE" dirty="0" smtClean="0"/>
              <a:t>Nachrichtengröße</a:t>
            </a:r>
          </a:p>
          <a:p>
            <a:pPr lvl="1"/>
            <a:r>
              <a:rPr lang="de-DE" dirty="0" smtClean="0"/>
              <a:t>Sendezeit, Sendeverzögerung</a:t>
            </a:r>
          </a:p>
          <a:p>
            <a:r>
              <a:rPr lang="de-DE" dirty="0" smtClean="0"/>
              <a:t>Neuer Knoten für Systemstatistiken</a:t>
            </a:r>
          </a:p>
          <a:p>
            <a:pPr lvl="1"/>
            <a:r>
              <a:rPr lang="de-DE" dirty="0" smtClean="0"/>
              <a:t>Läuft auf jedem Host</a:t>
            </a:r>
          </a:p>
          <a:p>
            <a:pPr lvl="1"/>
            <a:r>
              <a:rPr lang="de-DE" dirty="0" smtClean="0"/>
              <a:t>Ressourcenverbrauch durch einzelne</a:t>
            </a:r>
            <a:br>
              <a:rPr lang="de-DE" dirty="0" smtClean="0"/>
            </a:br>
            <a:r>
              <a:rPr lang="de-DE" dirty="0" smtClean="0"/>
              <a:t> Nodes</a:t>
            </a:r>
          </a:p>
          <a:p>
            <a:pPr lvl="1"/>
            <a:r>
              <a:rPr lang="de-DE" dirty="0" smtClean="0"/>
              <a:t>Hardwareauslastung des </a:t>
            </a:r>
            <a:r>
              <a:rPr lang="de-DE" dirty="0" smtClean="0"/>
              <a:t>Systems</a:t>
            </a:r>
          </a:p>
          <a:p>
            <a:r>
              <a:rPr lang="de-DE" dirty="0" smtClean="0"/>
              <a:t>Funktioniert ohne Modifikationen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01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Datenverarbeitung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Spezifikationen auf den Parameterserver</a:t>
            </a:r>
          </a:p>
          <a:p>
            <a:r>
              <a:rPr lang="de-DE" dirty="0" smtClean="0"/>
              <a:t>Aggregierung von eingehenden Daten</a:t>
            </a:r>
          </a:p>
          <a:p>
            <a:r>
              <a:rPr lang="de-DE" dirty="0" smtClean="0"/>
              <a:t>Bewertung anhand der Spezifikationen</a:t>
            </a:r>
          </a:p>
          <a:p>
            <a:pPr lvl="1"/>
            <a:r>
              <a:rPr lang="de-DE" dirty="0" smtClean="0"/>
              <a:t>Low, High, Ok, </a:t>
            </a:r>
            <a:r>
              <a:rPr lang="de-DE" dirty="0" err="1" smtClean="0"/>
              <a:t>Unknown</a:t>
            </a:r>
            <a:endParaRPr lang="de-DE" dirty="0" smtClean="0"/>
          </a:p>
          <a:p>
            <a:r>
              <a:rPr lang="de-DE" dirty="0" smtClean="0"/>
              <a:t>Publizieren auf ein Topic</a:t>
            </a:r>
          </a:p>
        </p:txBody>
      </p:sp>
    </p:spTree>
    <p:extLst>
      <p:ext uri="{BB962C8B-B14F-4D97-AF65-F5344CB8AC3E}">
        <p14:creationId xmlns:p14="http://schemas.microsoft.com/office/powerpoint/2010/main" val="7312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Gegenmaßnahmen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200" y="4060399"/>
            <a:ext cx="3169519" cy="189428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Laden von „</a:t>
            </a:r>
            <a:r>
              <a:rPr lang="de-DE" dirty="0" err="1" smtClean="0"/>
              <a:t>Constraints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Logische Verknüpfungen von Bedingungen</a:t>
            </a:r>
          </a:p>
          <a:p>
            <a:r>
              <a:rPr lang="de-DE" dirty="0" smtClean="0"/>
              <a:t>Ausführen von Gegenmaßnahmen</a:t>
            </a:r>
          </a:p>
          <a:p>
            <a:pPr lvl="1"/>
            <a:r>
              <a:rPr lang="de-DE" dirty="0" err="1" smtClean="0"/>
              <a:t>Debug</a:t>
            </a:r>
            <a:r>
              <a:rPr lang="de-DE" dirty="0" smtClean="0"/>
              <a:t>-Ausgaben</a:t>
            </a:r>
          </a:p>
          <a:p>
            <a:pPr lvl="1"/>
            <a:r>
              <a:rPr lang="de-DE" dirty="0" smtClean="0"/>
              <a:t>Neustarten von Knoten</a:t>
            </a:r>
          </a:p>
          <a:p>
            <a:pPr lvl="1"/>
            <a:r>
              <a:rPr lang="de-DE" dirty="0" smtClean="0"/>
              <a:t>Ausführen von Befehlen</a:t>
            </a:r>
          </a:p>
        </p:txBody>
      </p:sp>
    </p:spTree>
    <p:extLst>
      <p:ext uri="{BB962C8B-B14F-4D97-AF65-F5344CB8AC3E}">
        <p14:creationId xmlns:p14="http://schemas.microsoft.com/office/powerpoint/2010/main" val="40698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Visualisierung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Auflistung verfügbarer Verbindungen und Host-Systeme</a:t>
            </a:r>
          </a:p>
          <a:p>
            <a:r>
              <a:rPr lang="de-DE" dirty="0" smtClean="0"/>
              <a:t>Darstellung aller erhobener Werte</a:t>
            </a:r>
          </a:p>
          <a:p>
            <a:pPr lvl="1"/>
            <a:r>
              <a:rPr lang="de-DE" dirty="0" smtClean="0"/>
              <a:t>Als lokalisierbarer Text</a:t>
            </a:r>
          </a:p>
          <a:p>
            <a:pPr lvl="1"/>
            <a:r>
              <a:rPr lang="de-DE" dirty="0" smtClean="0"/>
              <a:t>Als Graphen über Zeit</a:t>
            </a:r>
          </a:p>
          <a:p>
            <a:r>
              <a:rPr lang="de-DE" dirty="0" smtClean="0"/>
              <a:t>Farbliche Hervorhebung der Bewertungsergebnisse</a:t>
            </a:r>
          </a:p>
        </p:txBody>
      </p:sp>
    </p:spTree>
    <p:extLst>
      <p:ext uri="{BB962C8B-B14F-4D97-AF65-F5344CB8AC3E}">
        <p14:creationId xmlns:p14="http://schemas.microsoft.com/office/powerpoint/2010/main" val="38675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839200" cy="4876800"/>
          </a:xfrm>
        </p:spPr>
        <p:txBody>
          <a:bodyPr anchor="ctr"/>
          <a:lstStyle/>
          <a:p>
            <a:pPr algn="ctr"/>
            <a:r>
              <a:rPr lang="de-DE" sz="5400" dirty="0" smtClean="0"/>
              <a:t>Live Demo</a:t>
            </a:r>
            <a:endParaRPr lang="de-DE" sz="5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1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2113" y="1198563"/>
            <a:ext cx="8356600" cy="3449637"/>
          </a:xfrm>
        </p:spPr>
        <p:txBody>
          <a:bodyPr/>
          <a:lstStyle/>
          <a:p>
            <a:r>
              <a:rPr lang="de-DE" dirty="0" smtClean="0"/>
              <a:t>2 Bugs in </a:t>
            </a:r>
            <a:r>
              <a:rPr lang="de-DE" dirty="0" err="1" smtClean="0"/>
              <a:t>ros_comm</a:t>
            </a:r>
            <a:r>
              <a:rPr lang="de-DE" dirty="0" smtClean="0"/>
              <a:t> gefunden </a:t>
            </a:r>
            <a:r>
              <a:rPr lang="de-DE" baseline="30000" dirty="0" smtClean="0"/>
              <a:t>1</a:t>
            </a:r>
          </a:p>
          <a:p>
            <a:r>
              <a:rPr lang="de-DE" dirty="0"/>
              <a:t>Segmentation </a:t>
            </a:r>
            <a:r>
              <a:rPr lang="de-DE" dirty="0" err="1"/>
              <a:t>Faults</a:t>
            </a:r>
            <a:r>
              <a:rPr lang="de-DE" dirty="0"/>
              <a:t> mit </a:t>
            </a:r>
            <a:r>
              <a:rPr lang="de-DE" dirty="0" err="1"/>
              <a:t>PySide</a:t>
            </a:r>
            <a:r>
              <a:rPr lang="de-DE" dirty="0"/>
              <a:t>/</a:t>
            </a:r>
            <a:r>
              <a:rPr lang="de-DE" dirty="0" err="1"/>
              <a:t>PyQt</a:t>
            </a:r>
            <a:r>
              <a:rPr lang="de-DE" dirty="0"/>
              <a:t> (ein Bug gefunden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Schlecht dokumentierte </a:t>
            </a:r>
            <a:r>
              <a:rPr lang="de-DE" dirty="0" err="1" smtClean="0"/>
              <a:t>API‘s</a:t>
            </a:r>
            <a:r>
              <a:rPr lang="de-DE" dirty="0" smtClean="0"/>
              <a:t> z.B. </a:t>
            </a:r>
            <a:r>
              <a:rPr lang="de-DE" dirty="0" err="1" smtClean="0"/>
              <a:t>pyqtgraph</a:t>
            </a:r>
            <a:r>
              <a:rPr lang="de-DE" dirty="0" smtClean="0"/>
              <a:t> </a:t>
            </a:r>
            <a:r>
              <a:rPr lang="de-DE" sz="1800" dirty="0" smtClean="0"/>
              <a:t>(Funktionen nicht aufgeführt oder Funktionsweise unzureichend erklärt)</a:t>
            </a:r>
          </a:p>
          <a:p>
            <a:r>
              <a:rPr lang="de-DE" dirty="0" smtClean="0"/>
              <a:t>Python 3 Features benötigt, aber Python 2 verwendet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8517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Probleme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6" name="Textfeld 5"/>
          <p:cNvSpPr txBox="1"/>
          <p:nvPr/>
        </p:nvSpPr>
        <p:spPr>
          <a:xfrm>
            <a:off x="560270" y="5388878"/>
            <a:ext cx="835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aseline="30000" dirty="0">
                <a:solidFill>
                  <a:srgbClr val="000000"/>
                </a:solidFill>
              </a:rPr>
              <a:t>1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u.A.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de-DE" dirty="0" smtClean="0">
                <a:solidFill>
                  <a:srgbClr val="000000"/>
                </a:solidFill>
                <a:hlinkClick r:id="rId3"/>
              </a:rPr>
              <a:t>github.com/ros/ros_comm/issues/501</a:t>
            </a:r>
            <a:endParaRPr lang="de-DE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Statistiken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5895 Lines </a:t>
            </a:r>
            <a:r>
              <a:rPr lang="de-DE" dirty="0" err="1" smtClean="0"/>
              <a:t>of</a:t>
            </a:r>
            <a:r>
              <a:rPr lang="de-DE" dirty="0" smtClean="0"/>
              <a:t> Python Code </a:t>
            </a:r>
            <a:r>
              <a:rPr lang="de-DE" sz="2400" dirty="0" smtClean="0"/>
              <a:t>(11239 Zeilen mit Kommentaren und allen Sprachen)</a:t>
            </a:r>
          </a:p>
          <a:p>
            <a:r>
              <a:rPr lang="de-DE" dirty="0" smtClean="0"/>
              <a:t>56 Klassen</a:t>
            </a:r>
            <a:endParaRPr lang="de-DE" dirty="0"/>
          </a:p>
          <a:p>
            <a:r>
              <a:rPr lang="de-DE" dirty="0" smtClean="0"/>
              <a:t>Über 135 Seiten Dokumente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Codeabdeckung von über 75%, in manchen Bereichen über 90% </a:t>
            </a:r>
            <a:r>
              <a:rPr lang="de-DE" sz="1800" dirty="0" smtClean="0"/>
              <a:t>(gemessen mit coverage.py)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7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376854121"/>
              </p:ext>
            </p:extLst>
          </p:nvPr>
        </p:nvGraphicFramePr>
        <p:xfrm>
          <a:off x="390525" y="333376"/>
          <a:ext cx="8347641" cy="523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80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Frameworks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525" y="2286000"/>
            <a:ext cx="8356600" cy="297180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Und mehr:</a:t>
            </a:r>
          </a:p>
          <a:p>
            <a:r>
              <a:rPr lang="de-DE" dirty="0" err="1" smtClean="0"/>
              <a:t>psutil</a:t>
            </a:r>
            <a:endParaRPr lang="de-DE" dirty="0" smtClean="0"/>
          </a:p>
          <a:p>
            <a:r>
              <a:rPr lang="de-DE" dirty="0" err="1" smtClean="0"/>
              <a:t>pyqtgraph</a:t>
            </a:r>
            <a:endParaRPr lang="de-DE" dirty="0" smtClean="0"/>
          </a:p>
          <a:p>
            <a:r>
              <a:rPr lang="de-DE" dirty="0" err="1" smtClean="0"/>
              <a:t>pysensors</a:t>
            </a:r>
            <a:endParaRPr lang="de-DE" dirty="0" smtClean="0"/>
          </a:p>
          <a:p>
            <a:r>
              <a:rPr lang="de-DE" dirty="0" err="1" smtClean="0"/>
              <a:t>Yaml</a:t>
            </a:r>
            <a:endParaRPr lang="de-DE" dirty="0" smtClean="0"/>
          </a:p>
          <a:p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atex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96212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Fazit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4925" y="1137778"/>
            <a:ext cx="1895475" cy="971550"/>
          </a:xfrm>
          <a:prstGeom prst="rect">
            <a:avLst/>
          </a:prstGeom>
        </p:spPr>
      </p:pic>
      <p:pic>
        <p:nvPicPr>
          <p:cNvPr id="1026" name="Picture 2" descr="home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356" y="1275891"/>
            <a:ext cx="20097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uckduckgo.com/i/c5682d4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1371600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S.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3650" y="1275891"/>
            <a:ext cx="24193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Spannendes Projekt</a:t>
            </a:r>
          </a:p>
          <a:p>
            <a:r>
              <a:rPr lang="de-DE" dirty="0" smtClean="0"/>
              <a:t>Viel Arbeit, aber auch viel gelernt</a:t>
            </a:r>
          </a:p>
          <a:p>
            <a:r>
              <a:rPr lang="de-DE" dirty="0" smtClean="0"/>
              <a:t>Geplante Aufnahme in ROS</a:t>
            </a:r>
          </a:p>
          <a:p>
            <a:r>
              <a:rPr lang="de-DE" dirty="0" smtClean="0"/>
              <a:t>Spaß: 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Fazit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899" y="3397806"/>
            <a:ext cx="4424557" cy="2285051"/>
          </a:xfrm>
          <a:prstGeom prst="rect">
            <a:avLst/>
          </a:prstGeom>
        </p:spPr>
      </p:pic>
      <p:pic>
        <p:nvPicPr>
          <p:cNvPr id="1026" name="Picture 2" descr="http://puu.sh/bNPgn/6c03a72c5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6352" y="2796648"/>
            <a:ext cx="5237731" cy="174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Funktionsweise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Statistiken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04800" y="3810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smtClean="0"/>
              <a:t>Gliederung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03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Funktionsweise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Statistiken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35724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000000"/>
                  </a:solidFill>
                </a:rPr>
                <a:t>Fazit</a:t>
              </a:r>
              <a:endParaRPr lang="en-US" sz="1200" b="1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000000"/>
                  </a:solidFill>
                </a:rPr>
                <a:t>Probleme</a:t>
              </a: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16143" y="2180666"/>
            <a:ext cx="8290514" cy="692477"/>
          </a:xfrm>
        </p:spPr>
        <p:txBody>
          <a:bodyPr/>
          <a:lstStyle/>
          <a:p>
            <a:pPr marL="0" indent="0">
              <a:buNone/>
            </a:pPr>
            <a:r>
              <a:rPr lang="de-DE" sz="3600" b="1" dirty="0" smtClean="0"/>
              <a:t>Vielen Dank für die Aufmerksamkeit!</a:t>
            </a:r>
          </a:p>
          <a:p>
            <a:endParaRPr lang="de-DE" sz="3600" b="1" dirty="0"/>
          </a:p>
        </p:txBody>
      </p:sp>
      <p:sp>
        <p:nvSpPr>
          <p:cNvPr id="31" name="Inhaltsplatzhalter 4"/>
          <p:cNvSpPr txBox="1">
            <a:spLocks/>
          </p:cNvSpPr>
          <p:nvPr/>
        </p:nvSpPr>
        <p:spPr bwMode="auto">
          <a:xfrm>
            <a:off x="3178020" y="3969657"/>
            <a:ext cx="6181857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1950" indent="-36195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3"/>
              </a:buBlip>
              <a:tabLst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0575" indent="-396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209675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5735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5500" indent="-324000" algn="l" rtl="0" eaLnBrk="1" fontAlgn="base" hangingPunct="1">
              <a:spcBef>
                <a:spcPts val="7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6"/>
              </a:buBlip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de-DE" kern="0" dirty="0" smtClean="0">
                <a:solidFill>
                  <a:srgbClr val="000000"/>
                </a:solidFill>
              </a:rPr>
              <a:t>Noch Fragen?</a:t>
            </a:r>
          </a:p>
          <a:p>
            <a:endParaRPr lang="de-DE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Operating System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sp>
        <p:nvSpPr>
          <p:cNvPr id="31" name="Inhaltsplatzhalter 2"/>
          <p:cNvSpPr>
            <a:spLocks noGrp="1"/>
          </p:cNvSpPr>
          <p:nvPr>
            <p:ph idx="1"/>
          </p:nvPr>
        </p:nvSpPr>
        <p:spPr>
          <a:xfrm>
            <a:off x="392112" y="1198563"/>
            <a:ext cx="8428359" cy="3958629"/>
          </a:xfrm>
        </p:spPr>
        <p:txBody>
          <a:bodyPr/>
          <a:lstStyle/>
          <a:p>
            <a:r>
              <a:rPr lang="de-DE" dirty="0" smtClean="0"/>
              <a:t>Entwicklung 2007</a:t>
            </a:r>
          </a:p>
          <a:p>
            <a:r>
              <a:rPr lang="de-DE" dirty="0"/>
              <a:t>t</a:t>
            </a:r>
            <a:r>
              <a:rPr lang="de-DE" dirty="0" smtClean="0"/>
              <a:t>eilen von Funktionalität in Nodes</a:t>
            </a:r>
          </a:p>
          <a:p>
            <a:r>
              <a:rPr lang="de-DE" dirty="0"/>
              <a:t>h</a:t>
            </a:r>
            <a:r>
              <a:rPr lang="de-DE" dirty="0" smtClean="0"/>
              <a:t>auptsächlich Forschung</a:t>
            </a:r>
          </a:p>
          <a:p>
            <a:r>
              <a:rPr lang="de-DE" dirty="0"/>
              <a:t>b</a:t>
            </a:r>
            <a:r>
              <a:rPr lang="de-DE" dirty="0" smtClean="0"/>
              <a:t>ald: ROS-Industrial</a:t>
            </a:r>
          </a:p>
          <a:p>
            <a:endParaRPr lang="de-DE" dirty="0"/>
          </a:p>
        </p:txBody>
      </p:sp>
      <p:pic>
        <p:nvPicPr>
          <p:cNvPr id="1026" name="Picture 2" descr="C:\Users\AlexW\Documents\GitHub\Documents\pflichtenheft\bilder\Logo-R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4941" y="5085184"/>
            <a:ext cx="3846443" cy="90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3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3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Ausgangsproblem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824" y="1124744"/>
            <a:ext cx="7342764" cy="37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323528" y="5085184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3200" dirty="0" smtClean="0">
                <a:solidFill>
                  <a:srgbClr val="000000"/>
                </a:solidFill>
                <a:latin typeface="Arial"/>
                <a:sym typeface="Wingdings" pitchFamily="2" charset="2"/>
              </a:rPr>
              <a:t> Problem: Fehlersuche</a:t>
            </a:r>
            <a:endParaRPr lang="de-DE" sz="3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Gewitterblitz 11"/>
          <p:cNvSpPr/>
          <p:nvPr/>
        </p:nvSpPr>
        <p:spPr>
          <a:xfrm>
            <a:off x="2048622" y="1556792"/>
            <a:ext cx="229041" cy="720080"/>
          </a:xfrm>
          <a:prstGeom prst="lightningBol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>
                <a:solidFill>
                  <a:srgbClr val="000000"/>
                </a:solidFill>
              </a:rPr>
              <a:t>Advanced</a:t>
            </a:r>
            <a:r>
              <a:rPr lang="de-DE" dirty="0">
                <a:solidFill>
                  <a:srgbClr val="000000"/>
                </a:solidFill>
              </a:rPr>
              <a:t> ROS Network </a:t>
            </a:r>
            <a:r>
              <a:rPr lang="de-DE" dirty="0" err="1">
                <a:solidFill>
                  <a:srgbClr val="000000"/>
                </a:solidFill>
              </a:rPr>
              <a:t>Introspection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Funktionsweise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Statistiken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Fazit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</a:rPr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</a:rPr>
                <a:t>Probleme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00000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0596" y="1124744"/>
            <a:ext cx="4663374" cy="46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3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Dezentrale Erfassung </a:t>
            </a:r>
            <a:r>
              <a:rPr lang="de-DE" dirty="0" smtClean="0"/>
              <a:t>des Systemzustandes</a:t>
            </a:r>
          </a:p>
          <a:p>
            <a:r>
              <a:rPr lang="de-DE" dirty="0" smtClean="0"/>
              <a:t>Definition von Soll-Werten</a:t>
            </a:r>
          </a:p>
          <a:p>
            <a:r>
              <a:rPr lang="de-DE" dirty="0" smtClean="0"/>
              <a:t>Visualisierung der erhobenen Werte</a:t>
            </a:r>
            <a:br>
              <a:rPr lang="de-DE" dirty="0" smtClean="0"/>
            </a:br>
            <a:r>
              <a:rPr lang="de-DE" dirty="0" smtClean="0"/>
              <a:t>mit farblicher Darstellung von Fehlerzuständen</a:t>
            </a:r>
          </a:p>
          <a:p>
            <a:r>
              <a:rPr lang="de-DE" dirty="0" smtClean="0"/>
              <a:t>Definition von Maßnahmen für Fehlerfälle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24104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Funktionsweise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1)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09" y="1198563"/>
            <a:ext cx="7939408" cy="4745036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8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Funktionsschema (Teil 2)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10" y="1706406"/>
            <a:ext cx="7939406" cy="37293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1288027" y="6445250"/>
            <a:ext cx="4542502" cy="360363"/>
          </a:xfrm>
        </p:spPr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ROS Network </a:t>
            </a:r>
            <a:r>
              <a:rPr lang="de-DE" dirty="0" err="1"/>
              <a:t>Introspection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745265" y="6032322"/>
              <a:ext cx="1340432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err="1" smtClean="0"/>
                <a:t>Funktionsweise</a:t>
              </a:r>
              <a:endParaRPr lang="en-US" sz="1200" b="1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573970" y="6032325"/>
              <a:ext cx="893193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Statistiken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3596352" y="6032323"/>
              <a:ext cx="917239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Live Demo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077200" y="6031376"/>
              <a:ext cx="518091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Fazit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88357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360996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3212083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739364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23633" y="6032324"/>
              <a:ext cx="84029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Probleme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692936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189701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6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1267</Words>
  <Application>Microsoft Office PowerPoint</Application>
  <PresentationFormat>Bildschirmpräsentation (4:3)</PresentationFormat>
  <Paragraphs>254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KIT-Masterslides-EN-SDQ</vt:lpstr>
      <vt:lpstr>ARNI – Advanced ROS Network Introspection</vt:lpstr>
      <vt:lpstr>PowerPoint-Präsentation</vt:lpstr>
      <vt:lpstr>Robot Operating System</vt:lpstr>
      <vt:lpstr>Ausgangsproblem</vt:lpstr>
      <vt:lpstr>Ausgangsproblem</vt:lpstr>
      <vt:lpstr>Aufgabenstellung</vt:lpstr>
      <vt:lpstr>Aufgabenstellung</vt:lpstr>
      <vt:lpstr>Funktionsschema (Teil 1)</vt:lpstr>
      <vt:lpstr>Funktionsschema (Teil 2)</vt:lpstr>
      <vt:lpstr>Datenerfassung</vt:lpstr>
      <vt:lpstr>Datenverarbeitung</vt:lpstr>
      <vt:lpstr>Gegenmaßnahmen</vt:lpstr>
      <vt:lpstr>Visualisierung</vt:lpstr>
      <vt:lpstr>Live Demo</vt:lpstr>
      <vt:lpstr>Probleme</vt:lpstr>
      <vt:lpstr>Statistiken</vt:lpstr>
      <vt:lpstr>Tests</vt:lpstr>
      <vt:lpstr>Verwendete Frameworks</vt:lpstr>
      <vt:lpstr>Fazit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Klatte Matthias</cp:lastModifiedBy>
  <cp:revision>1156</cp:revision>
  <cp:lastPrinted>1601-01-01T00:00:00Z</cp:lastPrinted>
  <dcterms:created xsi:type="dcterms:W3CDTF">1601-01-01T00:00:00Z</dcterms:created>
  <dcterms:modified xsi:type="dcterms:W3CDTF">2014-09-29T09:44:20Z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