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62" d="100"/>
          <a:sy n="62" d="100"/>
        </p:scale>
        <p:origin x="72"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CF4A44-507C-405F-8F42-2A19F062D32A}"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ACF4B-F711-43E8-AFBF-7C83D4E3FBFA}" type="slidenum">
              <a:rPr lang="en-US" smtClean="0"/>
              <a:t>‹#›</a:t>
            </a:fld>
            <a:endParaRPr lang="en-US"/>
          </a:p>
        </p:txBody>
      </p:sp>
    </p:spTree>
    <p:extLst>
      <p:ext uri="{BB962C8B-B14F-4D97-AF65-F5344CB8AC3E}">
        <p14:creationId xmlns:p14="http://schemas.microsoft.com/office/powerpoint/2010/main" val="38974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CF4A44-507C-405F-8F42-2A19F062D32A}"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ACF4B-F711-43E8-AFBF-7C83D4E3FBFA}" type="slidenum">
              <a:rPr lang="en-US" smtClean="0"/>
              <a:t>‹#›</a:t>
            </a:fld>
            <a:endParaRPr lang="en-US"/>
          </a:p>
        </p:txBody>
      </p:sp>
    </p:spTree>
    <p:extLst>
      <p:ext uri="{BB962C8B-B14F-4D97-AF65-F5344CB8AC3E}">
        <p14:creationId xmlns:p14="http://schemas.microsoft.com/office/powerpoint/2010/main" val="293963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CF4A44-507C-405F-8F42-2A19F062D32A}"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ACF4B-F711-43E8-AFBF-7C83D4E3FBFA}" type="slidenum">
              <a:rPr lang="en-US" smtClean="0"/>
              <a:t>‹#›</a:t>
            </a:fld>
            <a:endParaRPr lang="en-US"/>
          </a:p>
        </p:txBody>
      </p:sp>
    </p:spTree>
    <p:extLst>
      <p:ext uri="{BB962C8B-B14F-4D97-AF65-F5344CB8AC3E}">
        <p14:creationId xmlns:p14="http://schemas.microsoft.com/office/powerpoint/2010/main" val="907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CF4A44-507C-405F-8F42-2A19F062D32A}"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ACF4B-F711-43E8-AFBF-7C83D4E3FBFA}" type="slidenum">
              <a:rPr lang="en-US" smtClean="0"/>
              <a:t>‹#›</a:t>
            </a:fld>
            <a:endParaRPr lang="en-US"/>
          </a:p>
        </p:txBody>
      </p:sp>
    </p:spTree>
    <p:extLst>
      <p:ext uri="{BB962C8B-B14F-4D97-AF65-F5344CB8AC3E}">
        <p14:creationId xmlns:p14="http://schemas.microsoft.com/office/powerpoint/2010/main" val="18625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F4A44-507C-405F-8F42-2A19F062D32A}"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ACF4B-F711-43E8-AFBF-7C83D4E3FBFA}" type="slidenum">
              <a:rPr lang="en-US" smtClean="0"/>
              <a:t>‹#›</a:t>
            </a:fld>
            <a:endParaRPr lang="en-US"/>
          </a:p>
        </p:txBody>
      </p:sp>
    </p:spTree>
    <p:extLst>
      <p:ext uri="{BB962C8B-B14F-4D97-AF65-F5344CB8AC3E}">
        <p14:creationId xmlns:p14="http://schemas.microsoft.com/office/powerpoint/2010/main" val="338709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CF4A44-507C-405F-8F42-2A19F062D32A}"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ACF4B-F711-43E8-AFBF-7C83D4E3FBFA}" type="slidenum">
              <a:rPr lang="en-US" smtClean="0"/>
              <a:t>‹#›</a:t>
            </a:fld>
            <a:endParaRPr lang="en-US"/>
          </a:p>
        </p:txBody>
      </p:sp>
    </p:spTree>
    <p:extLst>
      <p:ext uri="{BB962C8B-B14F-4D97-AF65-F5344CB8AC3E}">
        <p14:creationId xmlns:p14="http://schemas.microsoft.com/office/powerpoint/2010/main" val="4193441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CF4A44-507C-405F-8F42-2A19F062D32A}" type="datetimeFigureOut">
              <a:rPr lang="en-US" smtClean="0"/>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8ACF4B-F711-43E8-AFBF-7C83D4E3FBFA}" type="slidenum">
              <a:rPr lang="en-US" smtClean="0"/>
              <a:t>‹#›</a:t>
            </a:fld>
            <a:endParaRPr lang="en-US"/>
          </a:p>
        </p:txBody>
      </p:sp>
    </p:spTree>
    <p:extLst>
      <p:ext uri="{BB962C8B-B14F-4D97-AF65-F5344CB8AC3E}">
        <p14:creationId xmlns:p14="http://schemas.microsoft.com/office/powerpoint/2010/main" val="169832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CF4A44-507C-405F-8F42-2A19F062D32A}" type="datetimeFigureOut">
              <a:rPr lang="en-US" smtClean="0"/>
              <a:t>8/23/2024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8ACF4B-F711-43E8-AFBF-7C83D4E3FBFA}" type="slidenum">
              <a:rPr lang="en-US" smtClean="0"/>
              <a:t>‹#›</a:t>
            </a:fld>
            <a:endParaRPr lang="en-US"/>
          </a:p>
        </p:txBody>
      </p:sp>
    </p:spTree>
    <p:extLst>
      <p:ext uri="{BB962C8B-B14F-4D97-AF65-F5344CB8AC3E}">
        <p14:creationId xmlns:p14="http://schemas.microsoft.com/office/powerpoint/2010/main" val="357115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F4A44-507C-405F-8F42-2A19F062D32A}" type="datetimeFigureOut">
              <a:rPr lang="en-US" smtClean="0"/>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8ACF4B-F711-43E8-AFBF-7C83D4E3FBFA}" type="slidenum">
              <a:rPr lang="en-US" smtClean="0"/>
              <a:t>‹#›</a:t>
            </a:fld>
            <a:endParaRPr lang="en-US"/>
          </a:p>
        </p:txBody>
      </p:sp>
    </p:spTree>
    <p:extLst>
      <p:ext uri="{BB962C8B-B14F-4D97-AF65-F5344CB8AC3E}">
        <p14:creationId xmlns:p14="http://schemas.microsoft.com/office/powerpoint/2010/main" val="324871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CF4A44-507C-405F-8F42-2A19F062D32A}"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ACF4B-F711-43E8-AFBF-7C83D4E3FBFA}" type="slidenum">
              <a:rPr lang="en-US" smtClean="0"/>
              <a:t>‹#›</a:t>
            </a:fld>
            <a:endParaRPr lang="en-US"/>
          </a:p>
        </p:txBody>
      </p:sp>
    </p:spTree>
    <p:extLst>
      <p:ext uri="{BB962C8B-B14F-4D97-AF65-F5344CB8AC3E}">
        <p14:creationId xmlns:p14="http://schemas.microsoft.com/office/powerpoint/2010/main" val="233843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CF4A44-507C-405F-8F42-2A19F062D32A}"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ACF4B-F711-43E8-AFBF-7C83D4E3FBFA}" type="slidenum">
              <a:rPr lang="en-US" smtClean="0"/>
              <a:t>‹#›</a:t>
            </a:fld>
            <a:endParaRPr lang="en-US"/>
          </a:p>
        </p:txBody>
      </p:sp>
    </p:spTree>
    <p:extLst>
      <p:ext uri="{BB962C8B-B14F-4D97-AF65-F5344CB8AC3E}">
        <p14:creationId xmlns:p14="http://schemas.microsoft.com/office/powerpoint/2010/main" val="423704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F4A44-507C-405F-8F42-2A19F062D32A}" type="datetimeFigureOut">
              <a:rPr lang="en-US" smtClean="0"/>
              <a:t>8/23/2024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ACF4B-F711-43E8-AFBF-7C83D4E3FBFA}" type="slidenum">
              <a:rPr lang="en-US" smtClean="0"/>
              <a:t>‹#›</a:t>
            </a:fld>
            <a:endParaRPr lang="en-US"/>
          </a:p>
        </p:txBody>
      </p:sp>
    </p:spTree>
    <p:extLst>
      <p:ext uri="{BB962C8B-B14F-4D97-AF65-F5344CB8AC3E}">
        <p14:creationId xmlns:p14="http://schemas.microsoft.com/office/powerpoint/2010/main" val="2130712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projects insights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92336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Predicting Teenage Pregnancies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r>
              <a:rPr lang="en-US" b="1" dirty="0" smtClean="0">
                <a:latin typeface="Times New Roman" panose="02020603050405020304" pitchFamily="18" charset="0"/>
                <a:cs typeface="Times New Roman" panose="02020603050405020304" pitchFamily="18" charset="0"/>
              </a:rPr>
              <a:t>Model Selection:</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Logistic Regression</a:t>
            </a:r>
            <a:r>
              <a:rPr lang="en-US" dirty="0" smtClean="0">
                <a:latin typeface="Times New Roman" panose="02020603050405020304" pitchFamily="18" charset="0"/>
                <a:cs typeface="Times New Roman" panose="02020603050405020304" pitchFamily="18" charset="0"/>
              </a:rPr>
              <a:t>: For binary classification (e.g., predicting whether a teenager will become pregnant).</a:t>
            </a:r>
          </a:p>
          <a:p>
            <a:pPr marL="0" indent="0">
              <a:buNone/>
            </a:pPr>
            <a:r>
              <a:rPr lang="en-US" b="1" dirty="0" smtClean="0">
                <a:latin typeface="Times New Roman" panose="02020603050405020304" pitchFamily="18" charset="0"/>
                <a:cs typeface="Times New Roman" panose="02020603050405020304" pitchFamily="18" charset="0"/>
              </a:rPr>
              <a:t>Data Collection</a:t>
            </a:r>
            <a:r>
              <a:rPr lang="en-US" dirty="0" smtClean="0">
                <a:latin typeface="Times New Roman" panose="02020603050405020304" pitchFamily="18" charset="0"/>
                <a:cs typeface="Times New Roman" panose="02020603050405020304" pitchFamily="18" charset="0"/>
              </a:rPr>
              <a:t>: Gather data on teenagers' age, poverty levels, cultural background, region, and education.</a:t>
            </a:r>
          </a:p>
          <a:p>
            <a:pPr marL="0" indent="0">
              <a:buNone/>
            </a:pPr>
            <a:r>
              <a:rPr lang="en-US" b="1" dirty="0" smtClean="0">
                <a:latin typeface="Times New Roman" panose="02020603050405020304" pitchFamily="18" charset="0"/>
                <a:cs typeface="Times New Roman" panose="02020603050405020304" pitchFamily="18" charset="0"/>
              </a:rPr>
              <a:t>Feature Engineering: </a:t>
            </a:r>
            <a:r>
              <a:rPr lang="en-US" dirty="0" smtClean="0">
                <a:latin typeface="Times New Roman" panose="02020603050405020304" pitchFamily="18" charset="0"/>
                <a:cs typeface="Times New Roman" panose="02020603050405020304" pitchFamily="18" charset="0"/>
              </a:rPr>
              <a:t>Create new features like poverty index, education level, etc.</a:t>
            </a:r>
          </a:p>
          <a:p>
            <a:pPr marL="0" indent="0">
              <a:buNone/>
            </a:pPr>
            <a:r>
              <a:rPr lang="en-US" b="1" dirty="0" smtClean="0">
                <a:latin typeface="Times New Roman" panose="02020603050405020304" pitchFamily="18" charset="0"/>
                <a:cs typeface="Times New Roman" panose="02020603050405020304" pitchFamily="18" charset="0"/>
              </a:rPr>
              <a:t>Training and Testing: </a:t>
            </a:r>
            <a:r>
              <a:rPr lang="en-US" dirty="0" smtClean="0">
                <a:latin typeface="Times New Roman" panose="02020603050405020304" pitchFamily="18" charset="0"/>
                <a:cs typeface="Times New Roman" panose="02020603050405020304" pitchFamily="18" charset="0"/>
              </a:rPr>
              <a:t>Split the data into training and testing sets.</a:t>
            </a:r>
          </a:p>
          <a:p>
            <a:pPr marL="0" indent="0">
              <a:buNone/>
            </a:pPr>
            <a:r>
              <a:rPr lang="en-US" b="1" dirty="0" smtClean="0">
                <a:latin typeface="Times New Roman" panose="02020603050405020304" pitchFamily="18" charset="0"/>
                <a:cs typeface="Times New Roman" panose="02020603050405020304" pitchFamily="18" charset="0"/>
              </a:rPr>
              <a:t>Model Evaluation: </a:t>
            </a:r>
            <a:r>
              <a:rPr lang="en-US" dirty="0" smtClean="0">
                <a:latin typeface="Times New Roman" panose="02020603050405020304" pitchFamily="18" charset="0"/>
                <a:cs typeface="Times New Roman" panose="02020603050405020304" pitchFamily="18" charset="0"/>
              </a:rPr>
              <a:t>Use metrics like accuracy, F1-score, and ROC-AUC to evaluate model performance.</a:t>
            </a:r>
          </a:p>
          <a:p>
            <a:pPr marL="0" indent="0">
              <a:buNone/>
            </a:pPr>
            <a:r>
              <a:rPr lang="en-US" b="1" dirty="0" smtClean="0">
                <a:latin typeface="Times New Roman" panose="02020603050405020304" pitchFamily="18" charset="0"/>
                <a:cs typeface="Times New Roman" panose="02020603050405020304" pitchFamily="18" charset="0"/>
              </a:rPr>
              <a:t>Explanation: </a:t>
            </a:r>
            <a:r>
              <a:rPr lang="en-US" dirty="0" smtClean="0">
                <a:latin typeface="Times New Roman" panose="02020603050405020304" pitchFamily="18" charset="0"/>
                <a:cs typeface="Times New Roman" panose="02020603050405020304" pitchFamily="18" charset="0"/>
              </a:rPr>
              <a:t>The model predicts whether a teenage girl is likely to become pregnant based on factors such as age, poverty level, religion, region, access to reproductive healthcare, and education level.</a:t>
            </a:r>
          </a:p>
          <a:p>
            <a:pPr marL="0" indent="0">
              <a:buNone/>
            </a:pPr>
            <a:r>
              <a:rPr lang="en-US" b="1" dirty="0" smtClean="0">
                <a:latin typeface="Times New Roman" panose="02020603050405020304" pitchFamily="18" charset="0"/>
                <a:cs typeface="Times New Roman" panose="02020603050405020304" pitchFamily="18" charset="0"/>
              </a:rPr>
              <a:t>How It's Achieved: </a:t>
            </a:r>
            <a:r>
              <a:rPr lang="en-US" dirty="0" smtClean="0">
                <a:latin typeface="Times New Roman" panose="02020603050405020304" pitchFamily="18" charset="0"/>
                <a:cs typeface="Times New Roman" panose="02020603050405020304" pitchFamily="18" charset="0"/>
              </a:rPr>
              <a:t>A logistic regression model is used, which calculates the probability of teenage pregnancy based on the input features. The model uses a logistic function to map the combined linear effects of these features to a probability between 0 and 1. If the probability exceeds a certain threshold (usually 0.5), the model predicts a pregnancy (1); otherwise, it predicts no pregnancy (0).</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0646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Predicting Female Fertility Rate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latin typeface="Times New Roman" panose="02020603050405020304" pitchFamily="18" charset="0"/>
                <a:cs typeface="Times New Roman" panose="02020603050405020304" pitchFamily="18" charset="0"/>
              </a:rPr>
              <a:t>Linear Regression</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multiple linear regression </a:t>
            </a:r>
            <a:r>
              <a:rPr lang="en-US"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Data Collection: </a:t>
            </a:r>
            <a:r>
              <a:rPr lang="en-US" dirty="0" smtClean="0">
                <a:latin typeface="Times New Roman" panose="02020603050405020304" pitchFamily="18" charset="0"/>
                <a:cs typeface="Times New Roman" panose="02020603050405020304" pitchFamily="18" charset="0"/>
              </a:rPr>
              <a:t>Obtain data on genetics, health-related factors, historical data, demographics, psychological, and behavioral data.</a:t>
            </a:r>
          </a:p>
          <a:p>
            <a:pPr marL="0" indent="0">
              <a:buNone/>
            </a:pPr>
            <a:r>
              <a:rPr lang="en-US" b="1" dirty="0" smtClean="0">
                <a:latin typeface="Times New Roman" panose="02020603050405020304" pitchFamily="18" charset="0"/>
                <a:cs typeface="Times New Roman" panose="02020603050405020304" pitchFamily="18" charset="0"/>
              </a:rPr>
              <a:t>Data Preprocessing: </a:t>
            </a:r>
            <a:r>
              <a:rPr lang="en-US" dirty="0" smtClean="0">
                <a:latin typeface="Times New Roman" panose="02020603050405020304" pitchFamily="18" charset="0"/>
                <a:cs typeface="Times New Roman" panose="02020603050405020304" pitchFamily="18" charset="0"/>
              </a:rPr>
              <a:t>Clean the data, normalize/standardize, and encode categorical features.</a:t>
            </a:r>
          </a:p>
          <a:p>
            <a:pPr marL="0" indent="0">
              <a:buNone/>
            </a:pPr>
            <a:r>
              <a:rPr lang="en-US" b="1" dirty="0" smtClean="0">
                <a:latin typeface="Times New Roman" panose="02020603050405020304" pitchFamily="18" charset="0"/>
                <a:cs typeface="Times New Roman" panose="02020603050405020304" pitchFamily="18" charset="0"/>
              </a:rPr>
              <a:t>Model Training</a:t>
            </a:r>
            <a:r>
              <a:rPr lang="en-US" dirty="0" smtClean="0">
                <a:latin typeface="Times New Roman" panose="02020603050405020304" pitchFamily="18" charset="0"/>
                <a:cs typeface="Times New Roman" panose="02020603050405020304" pitchFamily="18" charset="0"/>
              </a:rPr>
              <a:t>: Train your selected models and tune </a:t>
            </a:r>
            <a:r>
              <a:rPr lang="en-US" dirty="0" err="1" smtClean="0">
                <a:latin typeface="Times New Roman" panose="02020603050405020304" pitchFamily="18" charset="0"/>
                <a:cs typeface="Times New Roman" panose="02020603050405020304" pitchFamily="18" charset="0"/>
              </a:rPr>
              <a:t>hyperparameters</a:t>
            </a:r>
            <a:r>
              <a:rPr lang="en-US" dirty="0" smtClean="0">
                <a:latin typeface="Times New Roman" panose="02020603050405020304" pitchFamily="18" charset="0"/>
                <a:cs typeface="Times New Roman" panose="02020603050405020304" pitchFamily="18" charset="0"/>
              </a:rPr>
              <a:t> using techniques like Grid Search or Random Search.</a:t>
            </a:r>
          </a:p>
          <a:p>
            <a:pPr marL="0" indent="0">
              <a:buNone/>
            </a:pPr>
            <a:r>
              <a:rPr lang="en-US" b="1" dirty="0" smtClean="0">
                <a:latin typeface="Times New Roman" panose="02020603050405020304" pitchFamily="18" charset="0"/>
                <a:cs typeface="Times New Roman" panose="02020603050405020304" pitchFamily="18" charset="0"/>
              </a:rPr>
              <a:t>Model Evaluation: </a:t>
            </a:r>
            <a:r>
              <a:rPr lang="en-US" dirty="0" smtClean="0">
                <a:latin typeface="Times New Roman" panose="02020603050405020304" pitchFamily="18" charset="0"/>
                <a:cs typeface="Times New Roman" panose="02020603050405020304" pitchFamily="18" charset="0"/>
              </a:rPr>
              <a:t>Use metrics like R-squared, MAE, or RMSE for regression models.</a:t>
            </a:r>
          </a:p>
          <a:p>
            <a:pPr marL="0" indent="0">
              <a:buNone/>
            </a:pPr>
            <a:r>
              <a:rPr lang="en-US" b="1" dirty="0" smtClean="0">
                <a:latin typeface="Times New Roman" panose="02020603050405020304" pitchFamily="18" charset="0"/>
                <a:cs typeface="Times New Roman" panose="02020603050405020304" pitchFamily="18" charset="0"/>
              </a:rPr>
              <a:t>Explanation:</a:t>
            </a:r>
            <a:r>
              <a:rPr lang="en-US" dirty="0" smtClean="0">
                <a:latin typeface="Times New Roman" panose="02020603050405020304" pitchFamily="18" charset="0"/>
                <a:cs typeface="Times New Roman" panose="02020603050405020304" pitchFamily="18" charset="0"/>
              </a:rPr>
              <a:t> The model predicts the fertility rate of a woman based on factors such as age, genetics, health-related factors, historical factors (e.g., previous pregnancies), demographic factors, psychological factors, and behavioral factors.</a:t>
            </a:r>
          </a:p>
          <a:p>
            <a:pPr marL="0" indent="0">
              <a:buNone/>
            </a:pPr>
            <a:r>
              <a:rPr lang="en-US" b="1" dirty="0" smtClean="0">
                <a:latin typeface="Times New Roman" panose="02020603050405020304" pitchFamily="18" charset="0"/>
                <a:cs typeface="Times New Roman" panose="02020603050405020304" pitchFamily="18" charset="0"/>
              </a:rPr>
              <a:t>How It's Achieved</a:t>
            </a:r>
            <a:r>
              <a:rPr lang="en-US" dirty="0" smtClean="0">
                <a:latin typeface="Times New Roman" panose="02020603050405020304" pitchFamily="18" charset="0"/>
                <a:cs typeface="Times New Roman" panose="02020603050405020304" pitchFamily="18" charset="0"/>
              </a:rPr>
              <a:t>: A multiple linear regression model is used, which predicts a continuous numeric value for the fertility rate. The model calculates the linear combination of the input features, assigning weights to each based on their influence. The sum of these weighted features gives the predicted fertility rate, which can range from low to high depending on the input values.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0640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Predicting and Managing Rhesus Incompatibility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US" b="1" dirty="0" smtClean="0">
                <a:latin typeface="Times New Roman" panose="02020603050405020304" pitchFamily="18" charset="0"/>
                <a:cs typeface="Times New Roman" panose="02020603050405020304" pitchFamily="18" charset="0"/>
              </a:rPr>
              <a:t>Logistic Regression</a:t>
            </a:r>
            <a:r>
              <a:rPr lang="en-US" dirty="0" smtClean="0">
                <a:latin typeface="Times New Roman" panose="02020603050405020304" pitchFamily="18" charset="0"/>
                <a:cs typeface="Times New Roman" panose="02020603050405020304" pitchFamily="18" charset="0"/>
              </a:rPr>
              <a:t>: For binary classification (e.g., risk of incompatibility).</a:t>
            </a:r>
          </a:p>
          <a:p>
            <a:r>
              <a:rPr lang="en-US" b="1" dirty="0" smtClean="0">
                <a:latin typeface="Times New Roman" panose="02020603050405020304" pitchFamily="18" charset="0"/>
                <a:cs typeface="Times New Roman" panose="02020603050405020304" pitchFamily="18" charset="0"/>
              </a:rPr>
              <a:t>Data Collection: </a:t>
            </a:r>
            <a:r>
              <a:rPr lang="en-US" dirty="0" smtClean="0">
                <a:latin typeface="Times New Roman" panose="02020603050405020304" pitchFamily="18" charset="0"/>
                <a:cs typeface="Times New Roman" panose="02020603050405020304" pitchFamily="18" charset="0"/>
              </a:rPr>
              <a:t>Collect data on parent Rh, antibody levels, previous pregnancy outcomes, genetic markers, and demographic factors.</a:t>
            </a:r>
          </a:p>
          <a:p>
            <a:r>
              <a:rPr lang="en-US" b="1" dirty="0" smtClean="0">
                <a:latin typeface="Times New Roman" panose="02020603050405020304" pitchFamily="18" charset="0"/>
                <a:cs typeface="Times New Roman" panose="02020603050405020304" pitchFamily="18" charset="0"/>
              </a:rPr>
              <a:t>Data Preprocessing: </a:t>
            </a:r>
            <a:r>
              <a:rPr lang="en-US" dirty="0" smtClean="0">
                <a:latin typeface="Times New Roman" panose="02020603050405020304" pitchFamily="18" charset="0"/>
                <a:cs typeface="Times New Roman" panose="02020603050405020304" pitchFamily="18" charset="0"/>
              </a:rPr>
              <a:t>Clean and prepare the data, handle missing values, and encode categorical variables.</a:t>
            </a:r>
          </a:p>
          <a:p>
            <a:r>
              <a:rPr lang="en-US" b="1" dirty="0" smtClean="0">
                <a:latin typeface="Times New Roman" panose="02020603050405020304" pitchFamily="18" charset="0"/>
                <a:cs typeface="Times New Roman" panose="02020603050405020304" pitchFamily="18" charset="0"/>
              </a:rPr>
              <a:t>Feature Engineering: </a:t>
            </a:r>
            <a:r>
              <a:rPr lang="en-US" dirty="0" smtClean="0">
                <a:latin typeface="Times New Roman" panose="02020603050405020304" pitchFamily="18" charset="0"/>
                <a:cs typeface="Times New Roman" panose="02020603050405020304" pitchFamily="18" charset="0"/>
              </a:rPr>
              <a:t>Create new features, such as a risk score based on genetic markers.</a:t>
            </a:r>
          </a:p>
          <a:p>
            <a:r>
              <a:rPr lang="en-US" b="1" dirty="0" smtClean="0">
                <a:latin typeface="Times New Roman" panose="02020603050405020304" pitchFamily="18" charset="0"/>
                <a:cs typeface="Times New Roman" panose="02020603050405020304" pitchFamily="18" charset="0"/>
              </a:rPr>
              <a:t>Model Evaluation: </a:t>
            </a:r>
            <a:r>
              <a:rPr lang="en-US" dirty="0" smtClean="0">
                <a:latin typeface="Times New Roman" panose="02020603050405020304" pitchFamily="18" charset="0"/>
                <a:cs typeface="Times New Roman" panose="02020603050405020304" pitchFamily="18" charset="0"/>
              </a:rPr>
              <a:t>Use accuracy, precision, recall, F1-score, and ROC-AUC for classification tasks.</a:t>
            </a:r>
          </a:p>
          <a:p>
            <a:r>
              <a:rPr lang="en-US" b="1" dirty="0" smtClean="0">
                <a:latin typeface="Times New Roman" panose="02020603050405020304" pitchFamily="18" charset="0"/>
                <a:cs typeface="Times New Roman" panose="02020603050405020304" pitchFamily="18" charset="0"/>
              </a:rPr>
              <a:t>Explanation:</a:t>
            </a:r>
            <a:r>
              <a:rPr lang="en-US" dirty="0" smtClean="0">
                <a:latin typeface="Times New Roman" panose="02020603050405020304" pitchFamily="18" charset="0"/>
                <a:cs typeface="Times New Roman" panose="02020603050405020304" pitchFamily="18" charset="0"/>
              </a:rPr>
              <a:t> The model predicts the risk of Rhesus incompatibility in a pregnancy, which can lead to maternal and fetal complications. The prediction is based on factors such as the Rhesus (Rh) status of the parents, antibody presence, previous pregnancy outcomes, genetic markers, demographic factors, and blood group.</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How It's Achieved:</a:t>
            </a:r>
            <a:r>
              <a:rPr lang="en-US" dirty="0" smtClean="0">
                <a:latin typeface="Times New Roman" panose="02020603050405020304" pitchFamily="18" charset="0"/>
                <a:cs typeface="Times New Roman" panose="02020603050405020304" pitchFamily="18" charset="0"/>
              </a:rPr>
              <a:t> A logistic regression model is used to estimate the probability of Rhesus incompatibility. The input features are combined linearly, and the logistic function is applied to predict whether the pregnancy is at high risk (1) or low risk (0). This prediction helps in managing and reducing the risk of maternal mortality due to Rhesus incompatibility.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6175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Mental Health Prediction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Explanation: </a:t>
            </a:r>
            <a:r>
              <a:rPr lang="en-US" dirty="0" smtClean="0">
                <a:latin typeface="Times New Roman" panose="02020603050405020304" pitchFamily="18" charset="0"/>
                <a:cs typeface="Times New Roman" panose="02020603050405020304" pitchFamily="18" charset="0"/>
              </a:rPr>
              <a:t>The model predicts the mental health status of an individual based on demographic factors, income, education, employment status, gender, behavioral data, social factors (e.g., media exposure), and drug exposure.</a:t>
            </a:r>
          </a:p>
          <a:p>
            <a:r>
              <a:rPr lang="en-US" b="1" dirty="0" smtClean="0">
                <a:latin typeface="Times New Roman" panose="02020603050405020304" pitchFamily="18" charset="0"/>
                <a:cs typeface="Times New Roman" panose="02020603050405020304" pitchFamily="18" charset="0"/>
              </a:rPr>
              <a:t>How It's Achieved: </a:t>
            </a:r>
            <a:r>
              <a:rPr lang="en-US" dirty="0" smtClean="0">
                <a:latin typeface="Times New Roman" panose="02020603050405020304" pitchFamily="18" charset="0"/>
                <a:cs typeface="Times New Roman" panose="02020603050405020304" pitchFamily="18" charset="0"/>
              </a:rPr>
              <a:t>A multinomial logistic regression model is used, which extends logistic regression to handle multiple classes. The model estimates the probability of each possible mental health status category by calculating the linear combination of the input features for each class and applying the </a:t>
            </a:r>
            <a:r>
              <a:rPr lang="en-US" dirty="0" err="1" smtClean="0">
                <a:latin typeface="Times New Roman" panose="02020603050405020304" pitchFamily="18" charset="0"/>
                <a:cs typeface="Times New Roman" panose="02020603050405020304" pitchFamily="18" charset="0"/>
              </a:rPr>
              <a:t>softmax</a:t>
            </a:r>
            <a:r>
              <a:rPr lang="en-US" dirty="0" smtClean="0">
                <a:latin typeface="Times New Roman" panose="02020603050405020304" pitchFamily="18" charset="0"/>
                <a:cs typeface="Times New Roman" panose="02020603050405020304" pitchFamily="18" charset="0"/>
              </a:rPr>
              <a:t> function. The class with the highest probability is selected as the predicted mental health status.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07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Predicting Potential Drug Users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marL="0" indent="0">
              <a:buNone/>
            </a:pPr>
            <a:r>
              <a:rPr lang="en-US" b="1" dirty="0" smtClean="0">
                <a:latin typeface="Times New Roman" panose="02020603050405020304" pitchFamily="18" charset="0"/>
                <a:cs typeface="Times New Roman" panose="02020603050405020304" pitchFamily="18" charset="0"/>
              </a:rPr>
              <a:t>Predicted Output</a:t>
            </a:r>
            <a:r>
              <a:rPr lang="en-US" dirty="0" smtClean="0">
                <a:latin typeface="Times New Roman" panose="02020603050405020304" pitchFamily="18" charset="0"/>
                <a:cs typeface="Times New Roman" panose="02020603050405020304" pitchFamily="18" charset="0"/>
              </a:rPr>
              <a:t>: Drug User Status (0 = No, 1 = Yes)</a:t>
            </a:r>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Explanation: </a:t>
            </a:r>
            <a:r>
              <a:rPr lang="en-US" dirty="0" smtClean="0">
                <a:latin typeface="Times New Roman" panose="02020603050405020304" pitchFamily="18" charset="0"/>
                <a:cs typeface="Times New Roman" panose="02020603050405020304" pitchFamily="18" charset="0"/>
              </a:rPr>
              <a:t>The model predicts whether an individual is likely to become a drug user based on factors such as age, gender, education level, socioeconomic status, type of substance, frequency and duration of use, quantity used, self-esteem, mental health, employment status, and income level.</a:t>
            </a:r>
          </a:p>
          <a:p>
            <a:pPr marL="0" indent="0">
              <a:buNone/>
            </a:pPr>
            <a:r>
              <a:rPr lang="en-US" b="1" dirty="0" smtClean="0">
                <a:latin typeface="Times New Roman" panose="02020603050405020304" pitchFamily="18" charset="0"/>
                <a:cs typeface="Times New Roman" panose="02020603050405020304" pitchFamily="18" charset="0"/>
              </a:rPr>
              <a:t>    How It's Achieved: </a:t>
            </a:r>
            <a:r>
              <a:rPr lang="en-US" dirty="0" smtClean="0">
                <a:latin typeface="Times New Roman" panose="02020603050405020304" pitchFamily="18" charset="0"/>
                <a:cs typeface="Times New Roman" panose="02020603050405020304" pitchFamily="18" charset="0"/>
              </a:rPr>
              <a:t>A logistic regression model is used, similar to Group 1's model. It calculates the probability that an individual is a drug user by combining the input features and applying the logistic function. The model outputs a probability, and if it exceeds the threshold, the model predicts that the person is a drug user (1); otherwise, it predicts they are not (0).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922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3332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78665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2255</TotalTime>
  <Words>874</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Capstone projects insights</vt:lpstr>
      <vt:lpstr>Predicting Teenage Pregnancies</vt:lpstr>
      <vt:lpstr>Predicting Female Fertility Rate</vt:lpstr>
      <vt:lpstr>Predicting and Managing Rhesus Incompatibility</vt:lpstr>
      <vt:lpstr>Mental Health Prediction</vt:lpstr>
      <vt:lpstr>Predicting Potential Drug Users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cp:revision>
  <dcterms:created xsi:type="dcterms:W3CDTF">2024-08-23T05:32:43Z</dcterms:created>
  <dcterms:modified xsi:type="dcterms:W3CDTF">2024-08-24T19:08:21Z</dcterms:modified>
</cp:coreProperties>
</file>