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6019800" cx="10693400"/>
  <p:notesSz cx="10693400" cy="60198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8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9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0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1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2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3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4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5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6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7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808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809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2" name="bg object 2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81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ah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ah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ah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13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14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3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83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4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4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6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7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8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9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0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1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2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3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4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5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6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ah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7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8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ah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49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ah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0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752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3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5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4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/>
        </p:spPr>
      </p:pic>
      <p:sp>
        <p:nvSpPr>
          <p:cNvPr id="1048688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89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0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1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2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ah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3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ah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5" name="bg object 3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24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24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1048594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ah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ah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ah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ah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21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104859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ah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/>
          </p:spPr>
        </p:pic>
        <p:sp>
          <p:nvSpPr>
            <p:cNvPr id="1048599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ah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/>
          </p:spPr>
        </p:pic>
        <p:pic>
          <p:nvPicPr>
            <p:cNvPr id="2097154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/>
          </p:spPr>
        </p:pic>
      </p:grpSp>
      <p:grpSp>
        <p:nvGrpSpPr>
          <p:cNvPr id="22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048600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ah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/>
          </p:spPr>
        </p:pic>
      </p:grpSp>
      <p:grpSp>
        <p:nvGrpSpPr>
          <p:cNvPr id="23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048601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ah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/>
          </p:spPr>
        </p:pic>
        <p:sp>
          <p:nvSpPr>
            <p:cNvPr id="1048602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ah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2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/>
          </p:spPr>
        </p:pic>
        <p:sp>
          <p:nvSpPr>
            <p:cNvPr id="1048603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23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/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097160" name="object 2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/>
          </p:spPr>
        </p:pic>
        <p:pic>
          <p:nvPicPr>
            <p:cNvPr id="2097161" name="object 2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/>
          </p:spPr>
        </p:pic>
        <p:sp>
          <p:nvSpPr>
            <p:cNvPr id="1048604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2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/>
          </p:spPr>
        </p:pic>
        <p:sp>
          <p:nvSpPr>
            <p:cNvPr id="1048605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ah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5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1048606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ah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3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/>
          </p:spPr>
        </p:pic>
        <p:sp>
          <p:nvSpPr>
            <p:cNvPr id="1048607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ah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64" name="object 34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08" name="object 35"/>
          <p:cNvSpPr txBox="1"/>
          <p:nvPr/>
        </p:nvSpPr>
        <p:spPr>
          <a:xfrm>
            <a:off x="1084754" y="2648721"/>
            <a:ext cx="7086355" cy="1586585"/>
          </a:xfrm>
          <a:prstGeom prst="rect"/>
        </p:spPr>
        <p:txBody>
          <a:bodyPr bIns="0" lIns="0" rIns="0" rtlCol="0" tIns="26670" vert="horz" wrap="square">
            <a:spAutoFit/>
          </a:bodyPr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>
                <a:latin typeface="Roboto Bk"/>
                <a:cs typeface="Roboto Bk"/>
              </a:rPr>
              <a:t>STUDENT</a:t>
            </a:r>
            <a:r>
              <a:rPr b="1" dirty="0" sz="1750" spc="-20">
                <a:latin typeface="Roboto Bk"/>
                <a:cs typeface="Roboto Bk"/>
              </a:rPr>
              <a:t>NAME:</a:t>
            </a:r>
            <a:r>
              <a:rPr b="1" dirty="0" sz="1750" lang="en-IN" spc="-20">
                <a:latin typeface="Roboto Bk"/>
                <a:cs typeface="Roboto Bk"/>
              </a:rPr>
              <a:t> </a:t>
            </a:r>
            <a:r>
              <a:rPr b="1" dirty="0" sz="1750" lang="en-US" spc="-20" err="1">
                <a:latin typeface="Roboto Bk"/>
                <a:cs typeface="Roboto Bk"/>
              </a:rPr>
              <a:t>R</a:t>
            </a:r>
            <a:r>
              <a:rPr b="1" dirty="0" sz="1750" lang="en-US" spc="-20" err="1">
                <a:latin typeface="Roboto Bk"/>
                <a:cs typeface="Roboto Bk"/>
              </a:rPr>
              <a:t>O</a:t>
            </a:r>
            <a:r>
              <a:rPr b="1" dirty="0" sz="1750" lang="en-US" spc="-20" err="1">
                <a:latin typeface="Roboto Bk"/>
                <a:cs typeface="Roboto Bk"/>
              </a:rPr>
              <a:t>S</a:t>
            </a:r>
            <a:r>
              <a:rPr b="1" dirty="0" sz="1750" lang="en-US" spc="-20" err="1">
                <a:latin typeface="Roboto Bk"/>
                <a:cs typeface="Roboto Bk"/>
              </a:rPr>
              <a:t>H</a:t>
            </a:r>
            <a:r>
              <a:rPr b="1" dirty="0" sz="1750" lang="en-US" spc="-20" err="1">
                <a:latin typeface="Roboto Bk"/>
                <a:cs typeface="Roboto Bk"/>
              </a:rPr>
              <a:t>A</a:t>
            </a:r>
            <a:r>
              <a:rPr b="1" dirty="0" sz="1750" lang="en-US" spc="-20" err="1">
                <a:latin typeface="Roboto Bk"/>
                <a:cs typeface="Roboto Bk"/>
              </a:rPr>
              <a:t>N</a:t>
            </a:r>
            <a:r>
              <a:rPr b="1" dirty="0" sz="1750" lang="en-US" spc="-20" err="1">
                <a:latin typeface="Roboto Bk"/>
                <a:cs typeface="Roboto Bk"/>
              </a:rPr>
              <a:t> </a:t>
            </a:r>
            <a:r>
              <a:rPr b="1" dirty="0" sz="1750" lang="en-US" spc="-20" err="1">
                <a:latin typeface="Roboto Bk"/>
                <a:cs typeface="Roboto Bk"/>
              </a:rPr>
              <a:t>S</a:t>
            </a:r>
            <a:r>
              <a:rPr b="1" dirty="0" sz="1750" lang="en-US" spc="-20" err="1">
                <a:latin typeface="Roboto Bk"/>
                <a:cs typeface="Roboto Bk"/>
              </a:rPr>
              <a:t> </a:t>
            </a:r>
            <a:endParaRPr b="1" dirty="0" sz="1750" lang="en-IN" spc="-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10">
                <a:latin typeface="Roboto Bk"/>
                <a:cs typeface="Roboto Bk"/>
              </a:rPr>
              <a:t>REGISTER</a:t>
            </a:r>
            <a:r>
              <a:rPr b="1" dirty="0" sz="1750" spc="-10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NO:4222001</a:t>
            </a:r>
            <a:r>
              <a:rPr b="1" dirty="0" sz="1750" lang="en-US" spc="-10">
                <a:latin typeface="Roboto Bk"/>
                <a:cs typeface="Roboto Bk"/>
              </a:rPr>
              <a:t>3</a:t>
            </a:r>
            <a:r>
              <a:rPr b="1" dirty="0" sz="1750" lang="en-US" spc="-10">
                <a:latin typeface="Roboto Bk"/>
                <a:cs typeface="Roboto Bk"/>
              </a:rPr>
              <a:t>8</a:t>
            </a:r>
            <a:endParaRPr dirty="0" sz="17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25">
                <a:latin typeface="Roboto Bk"/>
                <a:cs typeface="Roboto Bk"/>
              </a:rPr>
              <a:t>DEPARTMENT:</a:t>
            </a:r>
            <a:r>
              <a:rPr b="1" dirty="0" sz="1750" spc="-60">
                <a:latin typeface="Roboto Bk"/>
                <a:cs typeface="Roboto Bk"/>
              </a:rPr>
              <a:t> </a:t>
            </a:r>
            <a:r>
              <a:rPr b="1" dirty="0" sz="1750" spc="-20">
                <a:latin typeface="Roboto Bk"/>
                <a:cs typeface="Roboto Bk"/>
              </a:rPr>
              <a:t>B.com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 spc="-30">
                <a:latin typeface="Roboto Bk"/>
                <a:cs typeface="Roboto Bk"/>
              </a:rPr>
              <a:t>(ISM)</a:t>
            </a:r>
            <a:endParaRPr dirty="0" sz="17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 sz="1750">
                <a:latin typeface="Roboto Bk"/>
                <a:cs typeface="Roboto Bk"/>
              </a:rPr>
              <a:t>COLLEGE:</a:t>
            </a:r>
            <a:r>
              <a:rPr b="1" dirty="0" sz="1750" spc="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mohammed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sathak</a:t>
            </a:r>
            <a:r>
              <a:rPr b="1" dirty="0" sz="1750" spc="-1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college</a:t>
            </a:r>
            <a:r>
              <a:rPr b="1" dirty="0" sz="1750" spc="2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of arts</a:t>
            </a:r>
            <a:r>
              <a:rPr b="1" dirty="0" sz="1750" spc="-40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and</a:t>
            </a:r>
            <a:r>
              <a:rPr b="1" dirty="0" sz="1750" spc="-3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science</a:t>
            </a:r>
            <a:endParaRPr dirty="0" sz="1750">
              <a:latin typeface="Roboto Bk"/>
              <a:cs typeface="Roboto Bk"/>
            </a:endParaRPr>
          </a:p>
        </p:txBody>
      </p:sp>
      <p:sp>
        <p:nvSpPr>
          <p:cNvPr id="1048609" name="object 3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0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88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ah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89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ah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0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1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ah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2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ah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3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ah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4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ah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95" name="object 11"/>
          <p:cNvSpPr txBox="1"/>
          <p:nvPr/>
        </p:nvSpPr>
        <p:spPr>
          <a:xfrm>
            <a:off x="716344" y="1840001"/>
            <a:ext cx="7298530" cy="2979674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Modeling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Analysis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refers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creating mathematical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representations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algn="l" pos="391160"/>
              </a:tabLst>
            </a:pPr>
            <a:r>
              <a:rPr b="1" dirty="0" sz="2800" spc="-10">
                <a:latin typeface="Roboto Bk"/>
                <a:cs typeface="Roboto Bk"/>
              </a:rPr>
              <a:t>Predict</a:t>
            </a:r>
            <a:r>
              <a:rPr b="1" dirty="0" sz="2800" spc="-16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future</a:t>
            </a:r>
            <a:r>
              <a:rPr b="1" dirty="0" sz="2800" spc="-13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35"/>
              </a:lnSpc>
              <a:buAutoNum type="arabicPeriod"/>
              <a:tabLst>
                <a:tab algn="l" pos="391160"/>
              </a:tabLst>
            </a:pPr>
            <a:r>
              <a:rPr b="1" dirty="0" sz="2800" spc="-35">
                <a:latin typeface="Roboto Bk"/>
                <a:cs typeface="Roboto Bk"/>
              </a:rPr>
              <a:t>Identify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drivers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buAutoNum type="arabicPeriod"/>
              <a:tabLst>
                <a:tab algn="l" pos="391160"/>
              </a:tabLst>
            </a:pPr>
            <a:r>
              <a:rPr b="1" dirty="0" sz="2800">
                <a:latin typeface="Roboto Bk"/>
                <a:cs typeface="Roboto Bk"/>
              </a:rPr>
              <a:t>Develop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targeted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</a:t>
            </a:r>
            <a:r>
              <a:rPr b="1" dirty="0" sz="2800" spc="-15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96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object 2"/>
          <p:cNvSpPr txBox="1">
            <a:spLocks noGrp="1"/>
          </p:cNvSpPr>
          <p:nvPr>
            <p:ph type="ctrTitle"/>
          </p:nvPr>
        </p:nvSpPr>
        <p:spPr>
          <a:xfrm>
            <a:off x="729989" y="1778597"/>
            <a:ext cx="7397750" cy="129883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results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Employee</a:t>
            </a:r>
            <a:r>
              <a:rPr dirty="0" spc="-75"/>
              <a:t> </a:t>
            </a:r>
            <a:r>
              <a:rPr dirty="0"/>
              <a:t>Performance</a:t>
            </a:r>
            <a:r>
              <a:rPr dirty="0" spc="-75"/>
              <a:t> </a:t>
            </a:r>
            <a:r>
              <a:rPr dirty="0" spc="-10"/>
              <a:t>Analysis </a:t>
            </a:r>
            <a:r>
              <a:rPr dirty="0"/>
              <a:t>using</a:t>
            </a:r>
            <a:r>
              <a:rPr dirty="0" spc="-100"/>
              <a:t> </a:t>
            </a:r>
            <a:r>
              <a:rPr dirty="0"/>
              <a:t>Excel</a:t>
            </a:r>
            <a:r>
              <a:rPr dirty="0" spc="-80"/>
              <a:t> </a:t>
            </a:r>
            <a:r>
              <a:rPr dirty="0"/>
              <a:t>refer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10"/>
              <a:t>outputs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insights </a:t>
            </a:r>
            <a:r>
              <a:rPr dirty="0"/>
              <a:t>gained</a:t>
            </a:r>
            <a:r>
              <a:rPr dirty="0" spc="-110"/>
              <a:t> </a:t>
            </a:r>
            <a:r>
              <a:rPr dirty="0"/>
              <a:t>from</a:t>
            </a:r>
            <a:r>
              <a:rPr dirty="0" spc="-105"/>
              <a:t> </a:t>
            </a:r>
            <a:r>
              <a:rPr dirty="0" spc="-25"/>
              <a:t>analyzing</a:t>
            </a:r>
            <a:r>
              <a:rPr dirty="0" spc="-105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 spc="-10"/>
              <a:t>performance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using</a:t>
            </a:r>
            <a:r>
              <a:rPr dirty="0" spc="-95"/>
              <a:t> </a:t>
            </a:r>
            <a:r>
              <a:rPr dirty="0"/>
              <a:t>various</a:t>
            </a:r>
            <a:r>
              <a:rPr dirty="0" spc="-65"/>
              <a:t> </a:t>
            </a:r>
            <a:r>
              <a:rPr dirty="0"/>
              <a:t>Excel</a:t>
            </a:r>
            <a:r>
              <a:rPr dirty="0" spc="-85"/>
              <a:t> </a:t>
            </a:r>
            <a:r>
              <a:rPr dirty="0" spc="-10"/>
              <a:t>tools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techniques</a:t>
            </a:r>
          </a:p>
        </p:txBody>
      </p:sp>
      <p:grpSp>
        <p:nvGrpSpPr>
          <p:cNvPr id="5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1048819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ah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/>
          </p:spPr>
        </p:pic>
        <p:pic>
          <p:nvPicPr>
            <p:cNvPr id="2097204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/>
          </p:spPr>
        </p:pic>
      </p:grpSp>
      <p:grpSp>
        <p:nvGrpSpPr>
          <p:cNvPr id="54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2097205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/>
          </p:spPr>
        </p:pic>
        <p:pic>
          <p:nvPicPr>
            <p:cNvPr id="2097206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/>
          </p:spPr>
        </p:pic>
        <p:pic>
          <p:nvPicPr>
            <p:cNvPr id="2097207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/>
          </p:spPr>
        </p:pic>
      </p:grpSp>
      <p:grpSp>
        <p:nvGrpSpPr>
          <p:cNvPr id="55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2097208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/>
          </p:spPr>
        </p:pic>
        <p:pic>
          <p:nvPicPr>
            <p:cNvPr id="2097209" name="object 1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/>
          </p:spPr>
        </p:pic>
        <p:pic>
          <p:nvPicPr>
            <p:cNvPr id="2097210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/>
          </p:spPr>
        </p:pic>
      </p:grpSp>
      <p:grpSp>
        <p:nvGrpSpPr>
          <p:cNvPr id="56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048820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1" name="object 17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/>
          </p:spPr>
        </p:pic>
        <p:pic>
          <p:nvPicPr>
            <p:cNvPr id="2097212" name="object 18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/>
          </p:spPr>
        </p:pic>
        <p:sp>
          <p:nvSpPr>
            <p:cNvPr id="1048821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3" name="object 20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/>
          </p:spPr>
        </p:pic>
        <p:pic>
          <p:nvPicPr>
            <p:cNvPr id="209721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/>
          </p:spPr>
        </p:pic>
        <p:pic>
          <p:nvPicPr>
            <p:cNvPr id="209721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/>
          </p:spPr>
        </p:pic>
      </p:grpSp>
      <p:sp>
        <p:nvSpPr>
          <p:cNvPr id="1048822" name="object 23"/>
          <p:cNvSpPr txBox="1">
            <a:spLocks noGrp="1"/>
          </p:cNvSpPr>
          <p:nvPr>
            <p:ph type="subTitle" idx="4"/>
          </p:nvPr>
        </p:nvSpPr>
        <p:spPr>
          <a:xfrm>
            <a:off x="729989" y="4688951"/>
            <a:ext cx="5790565" cy="39751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 spc="-50">
                <a:latin typeface="Roboto Bk"/>
                <a:cs typeface="Roboto Bk"/>
              </a:rPr>
              <a:t>Metrics,Rankings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823" name="object 2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11</a:t>
            </a:fld>
            <a:endParaRPr dirty="0"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ah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5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ah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6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ah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7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ah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8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16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/>
        </p:spPr>
      </p:pic>
      <p:grpSp>
        <p:nvGrpSpPr>
          <p:cNvPr id="5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2097217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/>
          </p:spPr>
        </p:pic>
        <p:sp>
          <p:nvSpPr>
            <p:cNvPr id="1048829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8" name="object 1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/>
          </p:spPr>
        </p:pic>
        <p:pic>
          <p:nvPicPr>
            <p:cNvPr id="2097219" name="object 12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/>
          </p:spPr>
        </p:pic>
        <p:sp>
          <p:nvSpPr>
            <p:cNvPr id="1048830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9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2097220" name="object 15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/>
          </p:spPr>
        </p:pic>
        <p:pic>
          <p:nvPicPr>
            <p:cNvPr id="2097221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/>
          </p:spPr>
        </p:pic>
        <p:pic>
          <p:nvPicPr>
            <p:cNvPr id="2097222" name="object 1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/>
          </p:spPr>
        </p:pic>
        <p:sp>
          <p:nvSpPr>
            <p:cNvPr id="1048831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3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/>
          </p:spPr>
        </p:pic>
        <p:pic>
          <p:nvPicPr>
            <p:cNvPr id="2097224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/>
          </p:spPr>
        </p:pic>
        <p:sp>
          <p:nvSpPr>
            <p:cNvPr id="1048832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5" name="object 2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/>
          </p:spPr>
        </p:pic>
        <p:pic>
          <p:nvPicPr>
            <p:cNvPr id="2097226" name="object 23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/>
          </p:spPr>
        </p:pic>
      </p:grpSp>
      <p:grpSp>
        <p:nvGrpSpPr>
          <p:cNvPr id="60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097227" name="object 25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/>
          </p:spPr>
        </p:pic>
        <p:pic>
          <p:nvPicPr>
            <p:cNvPr id="2097228" name="object 26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/>
          </p:spPr>
        </p:pic>
      </p:grpSp>
      <p:grpSp>
        <p:nvGrpSpPr>
          <p:cNvPr id="61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1048833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9" name="object 29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/>
          </p:spPr>
        </p:pic>
        <p:pic>
          <p:nvPicPr>
            <p:cNvPr id="2097230" name="object 3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/>
          </p:spPr>
        </p:pic>
        <p:sp>
          <p:nvSpPr>
            <p:cNvPr id="1048834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31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/>
          </p:spPr>
        </p:pic>
        <p:pic>
          <p:nvPicPr>
            <p:cNvPr id="2097232" name="object 33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/>
          </p:spPr>
        </p:pic>
        <p:pic>
          <p:nvPicPr>
            <p:cNvPr id="2097233" name="object 34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/>
          </p:spPr>
        </p:pic>
        <p:sp>
          <p:nvSpPr>
            <p:cNvPr id="10488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ah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36" name="object 36"/>
          <p:cNvSpPr txBox="1"/>
          <p:nvPr/>
        </p:nvSpPr>
        <p:spPr>
          <a:xfrm>
            <a:off x="729988" y="1372558"/>
            <a:ext cx="7646670" cy="2846832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conclusion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2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 </a:t>
            </a:r>
            <a:r>
              <a:rPr b="1" dirty="0" sz="2800">
                <a:latin typeface="Roboto Bk"/>
                <a:cs typeface="Roboto Bk"/>
              </a:rPr>
              <a:t>Analysis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final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summary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recommendations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derived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from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30">
                <a:latin typeface="Roboto Bk"/>
                <a:cs typeface="Roboto Bk"/>
              </a:rPr>
              <a:t>analysis.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It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provides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clear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concise </a:t>
            </a:r>
            <a:r>
              <a:rPr b="1" dirty="0" sz="2800">
                <a:latin typeface="Roboto Bk"/>
                <a:cs typeface="Roboto Bk"/>
              </a:rPr>
              <a:t>overview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findings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suggests actionable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steps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indent="77470" marL="340360" marR="534035">
              <a:lnSpc>
                <a:spcPts val="2890"/>
              </a:lnSpc>
            </a:pPr>
            <a:r>
              <a:rPr b="1" dirty="0" sz="2450" spc="-10">
                <a:latin typeface="Roboto Bk"/>
                <a:cs typeface="Roboto Bk"/>
              </a:rPr>
              <a:t>Summary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</a:t>
            </a:r>
            <a:r>
              <a:rPr b="1" dirty="0" sz="2450" spc="-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Key</a:t>
            </a:r>
            <a:r>
              <a:rPr b="1" dirty="0" sz="2450" spc="-6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Findings,Recommendations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for </a:t>
            </a:r>
            <a:r>
              <a:rPr b="1" dirty="0" sz="2450" spc="-30">
                <a:latin typeface="Roboto Bk"/>
                <a:cs typeface="Roboto Bk"/>
              </a:rPr>
              <a:t>Improvement,Strategic</a:t>
            </a:r>
            <a:r>
              <a:rPr b="1" dirty="0" sz="2450" spc="2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Implications,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ah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1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12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6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7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8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ah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32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/>
          </p:spPr>
        </p:pic>
        <p:pic>
          <p:nvPicPr>
            <p:cNvPr id="2097166" name="object 23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</p:grpSp>
      <p:sp>
        <p:nvSpPr>
          <p:cNvPr id="1048629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ah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0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ah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1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ah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2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ah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3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ah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4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ah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5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ah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6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ah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7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ah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8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ah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39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ah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0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ah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1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ah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2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ah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3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ah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644" name="object 4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ah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46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67" name="object 1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68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65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ah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ah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169" name="object 1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/>
        </p:spPr>
      </p:pic>
      <p:grpSp>
        <p:nvGrpSpPr>
          <p:cNvPr id="35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097170" name="object 2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  <p:pic>
          <p:nvPicPr>
            <p:cNvPr id="2097171" name="object 2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/>
          </p:spPr>
        </p:pic>
      </p:grpSp>
      <p:sp>
        <p:nvSpPr>
          <p:cNvPr id="1048659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ah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0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ah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1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2" name="object 26"/>
          <p:cNvSpPr txBox="1"/>
          <p:nvPr/>
        </p:nvSpPr>
        <p:spPr>
          <a:xfrm>
            <a:off x="2268810" y="1741980"/>
            <a:ext cx="4657308" cy="223634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63525" marL="267970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b="1" dirty="0" sz="2450" spc="-2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5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dirty="0" sz="2450">
              <a:latin typeface="Roboto Bk"/>
              <a:cs typeface="Roboto Bk"/>
            </a:endParaRPr>
          </a:p>
          <a:p>
            <a:pPr indent="-8255" marL="12700" marR="1174750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baseline="2267" b="1" dirty="0" sz="3675" spc="-44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b="1" dirty="0" sz="2450" spc="-3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b="1" dirty="0" sz="2450" spc="-6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dirty="0" sz="245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baseline="2267" b="1" dirty="0" sz="3675" spc="-67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b="1" dirty="0" sz="2450" spc="-45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b="1" dirty="0" sz="2450" spc="-9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4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baseline="2267" b="1" dirty="0" sz="3675" spc="-15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dirty="0" sz="2450">
              <a:latin typeface="Roboto Bk"/>
              <a:cs typeface="Roboto Bk"/>
            </a:endParaRPr>
          </a:p>
        </p:txBody>
      </p:sp>
      <p:sp>
        <p:nvSpPr>
          <p:cNvPr id="1048663" name="object 2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7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1048665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ah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ah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ah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ah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ah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ah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ah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3" name="object 1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74" name="object 15"/>
          <p:cNvSpPr txBox="1"/>
          <p:nvPr/>
        </p:nvSpPr>
        <p:spPr>
          <a:xfrm>
            <a:off x="799051" y="1636576"/>
            <a:ext cx="6459220" cy="1721613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 spc="-120">
                <a:latin typeface="Roboto Bk"/>
                <a:cs typeface="Roboto Bk"/>
              </a:rPr>
              <a:t>"As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Human</a:t>
            </a:r>
            <a:r>
              <a:rPr b="1" dirty="0" sz="2800" spc="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Resources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Manager,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I </a:t>
            </a:r>
            <a:r>
              <a:rPr b="1" dirty="0" sz="2800">
                <a:latin typeface="Roboto Bk"/>
                <a:cs typeface="Roboto Bk"/>
              </a:rPr>
              <a:t>struggle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0">
                <a:latin typeface="Roboto Bk"/>
                <a:cs typeface="Roboto Bk"/>
              </a:rPr>
              <a:t>efficiently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analyze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track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across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various </a:t>
            </a:r>
            <a:r>
              <a:rPr b="1" dirty="0" sz="2800">
                <a:latin typeface="Roboto Bk"/>
                <a:cs typeface="Roboto Bk"/>
              </a:rPr>
              <a:t>departments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metrics.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Our</a:t>
            </a:r>
            <a:r>
              <a:rPr b="1" dirty="0" sz="2800" spc="-7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current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involves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manual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collection, </a:t>
            </a:r>
            <a:r>
              <a:rPr b="1" dirty="0" sz="2800" spc="-20">
                <a:latin typeface="Roboto Bk"/>
                <a:cs typeface="Roboto Bk"/>
              </a:rPr>
              <a:t>multiple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spreadsheets,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675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2"/>
          <p:cNvSpPr txBox="1"/>
          <p:nvPr/>
        </p:nvSpPr>
        <p:spPr>
          <a:xfrm>
            <a:off x="936339" y="1878848"/>
            <a:ext cx="185420" cy="5213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aseline="2645" b="1" dirty="0" sz="3150" spc="-89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b="1" dirty="0" sz="2100" spc="-6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048699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29882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90"/>
              <a:t>Excel-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/>
              <a:t>dashboard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30"/>
              <a:t>track</a:t>
            </a:r>
            <a:r>
              <a:rPr dirty="0" spc="-80"/>
              <a:t> </a:t>
            </a:r>
            <a:r>
              <a:rPr dirty="0" spc="-25"/>
              <a:t>and </a:t>
            </a:r>
            <a:r>
              <a:rPr dirty="0" spc="-20"/>
              <a:t>analyze</a:t>
            </a:r>
            <a:r>
              <a:rPr dirty="0" spc="-70"/>
              <a:t> </a:t>
            </a:r>
            <a:r>
              <a:rPr dirty="0"/>
              <a:t>employee</a:t>
            </a:r>
            <a:r>
              <a:rPr dirty="0" spc="-65"/>
              <a:t> </a:t>
            </a:r>
            <a:r>
              <a:rPr dirty="0"/>
              <a:t>performance</a:t>
            </a:r>
            <a:r>
              <a:rPr dirty="0" spc="-65"/>
              <a:t> </a:t>
            </a:r>
            <a:r>
              <a:rPr dirty="0"/>
              <a:t>across</a:t>
            </a:r>
            <a:r>
              <a:rPr dirty="0" spc="-30"/>
              <a:t> </a:t>
            </a:r>
            <a:r>
              <a:rPr dirty="0" spc="-10"/>
              <a:t>various </a:t>
            </a:r>
            <a:r>
              <a:rPr dirty="0"/>
              <a:t>departments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30"/>
              <a:t>metrics,</a:t>
            </a:r>
            <a:r>
              <a:rPr dirty="0" spc="-105"/>
              <a:t> </a:t>
            </a:r>
            <a:r>
              <a:rPr dirty="0" spc="-20"/>
              <a:t>providing</a:t>
            </a:r>
            <a:r>
              <a:rPr dirty="0" spc="-85"/>
              <a:t> </a:t>
            </a:r>
            <a:r>
              <a:rPr dirty="0" spc="-114"/>
              <a:t>real-</a:t>
            </a:r>
            <a:r>
              <a:rPr dirty="0" spc="-20"/>
              <a:t>time </a:t>
            </a:r>
            <a:r>
              <a:rPr dirty="0" spc="-10"/>
              <a:t>insights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-120"/>
              <a:t>data-</a:t>
            </a:r>
            <a:r>
              <a:rPr dirty="0"/>
              <a:t>driven</a:t>
            </a:r>
            <a:r>
              <a:rPr dirty="0" spc="-80"/>
              <a:t> </a:t>
            </a:r>
            <a:r>
              <a:rPr dirty="0" spc="-60"/>
              <a:t>decision-</a:t>
            </a:r>
            <a:r>
              <a:rPr dirty="0" spc="-10"/>
              <a:t>making.</a:t>
            </a:r>
          </a:p>
        </p:txBody>
      </p:sp>
      <p:sp>
        <p:nvSpPr>
          <p:cNvPr id="104870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02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03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04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ah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5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ah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6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ah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7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ah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8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ah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9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ah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0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ah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1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ah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2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ah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6" name="object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/>
        </p:spPr>
      </p:pic>
      <p:sp>
        <p:nvSpPr>
          <p:cNvPr id="1048713" name="object 15"/>
          <p:cNvSpPr txBox="1"/>
          <p:nvPr/>
        </p:nvSpPr>
        <p:spPr>
          <a:xfrm>
            <a:off x="680978" y="1949023"/>
            <a:ext cx="7454265" cy="223647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indent="334010" marL="12700" marR="180975">
              <a:lnSpc>
                <a:spcPts val="2890"/>
              </a:lnSpc>
              <a:spcBef>
                <a:spcPts val="2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HR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Managers: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tracking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employee performance,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identifying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areas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improvement,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and </a:t>
            </a:r>
            <a:r>
              <a:rPr b="1" dirty="0" sz="2450" spc="-10">
                <a:latin typeface="Roboto Bk"/>
                <a:cs typeface="Roboto Bk"/>
              </a:rPr>
              <a:t>making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90">
                <a:latin typeface="Roboto Bk"/>
                <a:cs typeface="Roboto Bk"/>
              </a:rPr>
              <a:t>data-</a:t>
            </a:r>
            <a:r>
              <a:rPr b="1" dirty="0" sz="2450" spc="-20">
                <a:latin typeface="Roboto Bk"/>
                <a:cs typeface="Roboto Bk"/>
              </a:rPr>
              <a:t>driven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indent="334010" marL="12700" marR="508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Department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Heads: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Supervisors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managers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who </a:t>
            </a:r>
            <a:r>
              <a:rPr b="1" dirty="0" sz="2450">
                <a:latin typeface="Roboto Bk"/>
                <a:cs typeface="Roboto Bk"/>
              </a:rPr>
              <a:t>oversee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teams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need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insights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to </a:t>
            </a:r>
            <a:r>
              <a:rPr b="1" dirty="0" sz="2450">
                <a:latin typeface="Roboto Bk"/>
                <a:cs typeface="Roboto Bk"/>
              </a:rPr>
              <a:t>optimize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resource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indent="334010" marL="12700" marR="71755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Team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Leads: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monitoring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team </a:t>
            </a:r>
            <a:r>
              <a:rPr b="1" dirty="0" sz="2450" spc="-10">
                <a:latin typeface="Roboto Bk"/>
                <a:cs typeface="Roboto Bk"/>
              </a:rPr>
              <a:t>performance,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providing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feedback,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14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/>
        </p:spPr>
      </p:pic>
      <p:sp>
        <p:nvSpPr>
          <p:cNvPr id="1048715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16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17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18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ah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19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ah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0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ah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1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ah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2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3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ah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4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ah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5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ah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6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ah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7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ah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8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ah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29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ah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0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ah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1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2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ah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78" name="object 2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33" name="object 22"/>
          <p:cNvSpPr txBox="1"/>
          <p:nvPr/>
        </p:nvSpPr>
        <p:spPr>
          <a:xfrm>
            <a:off x="2803677" y="2091045"/>
            <a:ext cx="5162550" cy="1721612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3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comprehensive,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85">
                <a:latin typeface="Roboto Bk"/>
                <a:cs typeface="Roboto Bk"/>
              </a:rPr>
              <a:t>user-</a:t>
            </a:r>
            <a:r>
              <a:rPr b="1" dirty="0" sz="2800" spc="-10">
                <a:latin typeface="Roboto Bk"/>
                <a:cs typeface="Roboto Bk"/>
              </a:rPr>
              <a:t>friendly,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automated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dashboard </a:t>
            </a:r>
            <a:r>
              <a:rPr b="1" dirty="0" sz="2800" spc="-35">
                <a:latin typeface="Roboto Bk"/>
                <a:cs typeface="Roboto Bk"/>
              </a:rPr>
              <a:t>that</a:t>
            </a:r>
            <a:r>
              <a:rPr b="1" dirty="0" sz="2800" spc="-13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streamlines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35">
                <a:latin typeface="Roboto Bk"/>
                <a:cs typeface="Roboto Bk"/>
              </a:rPr>
              <a:t> </a:t>
            </a:r>
            <a:r>
              <a:rPr b="1" dirty="0" sz="2800" spc="-45">
                <a:latin typeface="Roboto Bk"/>
                <a:cs typeface="Roboto Bk"/>
              </a:rPr>
              <a:t>analysis,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providing </a:t>
            </a:r>
            <a:r>
              <a:rPr b="1" dirty="0" sz="2800" spc="-114">
                <a:latin typeface="Roboto Bk"/>
                <a:cs typeface="Roboto Bk"/>
              </a:rPr>
              <a:t>real-</a:t>
            </a:r>
            <a:r>
              <a:rPr b="1" dirty="0" sz="2800">
                <a:latin typeface="Roboto Bk"/>
                <a:cs typeface="Roboto Bk"/>
              </a:rPr>
              <a:t>time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120">
                <a:latin typeface="Roboto Bk"/>
                <a:cs typeface="Roboto Bk"/>
              </a:rPr>
              <a:t>data-</a:t>
            </a:r>
            <a:r>
              <a:rPr b="1" dirty="0" sz="2800" spc="-10">
                <a:latin typeface="Roboto Bk"/>
                <a:cs typeface="Roboto Bk"/>
              </a:rPr>
              <a:t>driven </a:t>
            </a:r>
            <a:r>
              <a:rPr b="1" dirty="0" sz="2800" spc="-60">
                <a:latin typeface="Roboto Bk"/>
                <a:cs typeface="Roboto Bk"/>
              </a:rPr>
              <a:t>decision-</a:t>
            </a:r>
            <a:r>
              <a:rPr b="1" dirty="0" sz="2800" spc="-1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34" name="object 2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object 2"/>
          <p:cNvSpPr txBox="1">
            <a:spLocks noGrp="1"/>
          </p:cNvSpPr>
          <p:nvPr>
            <p:ph type="title"/>
          </p:nvPr>
        </p:nvSpPr>
        <p:spPr>
          <a:xfrm>
            <a:off x="300728" y="1395818"/>
            <a:ext cx="8166100" cy="129882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dataset</a:t>
            </a:r>
            <a:r>
              <a:rPr dirty="0" spc="-125"/>
              <a:t> </a:t>
            </a:r>
            <a:r>
              <a:rPr dirty="0" spc="-10"/>
              <a:t>description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90"/>
              <a:t> </a:t>
            </a:r>
            <a:r>
              <a:rPr dirty="0" spc="-10"/>
              <a:t>Performance </a:t>
            </a:r>
            <a:r>
              <a:rPr dirty="0"/>
              <a:t>Analysis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80"/>
              <a:t> </a:t>
            </a:r>
            <a:r>
              <a:rPr dirty="0"/>
              <a:t>Excel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20"/>
              <a:t>detailed</a:t>
            </a:r>
            <a:r>
              <a:rPr dirty="0" spc="-85"/>
              <a:t> </a:t>
            </a:r>
            <a:r>
              <a:rPr dirty="0" spc="-10"/>
              <a:t>documentation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used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20"/>
              <a:t>analyze</a:t>
            </a:r>
            <a:r>
              <a:rPr dirty="0" spc="-100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/>
              <a:t>performance.</a:t>
            </a:r>
            <a:r>
              <a:rPr dirty="0" spc="-130"/>
              <a:t> </a:t>
            </a:r>
            <a:r>
              <a:rPr dirty="0" spc="-25"/>
              <a:t>It </a:t>
            </a:r>
            <a:r>
              <a:rPr dirty="0" spc="-10"/>
              <a:t>includes:</a:t>
            </a:r>
          </a:p>
        </p:txBody>
      </p:sp>
      <p:sp>
        <p:nvSpPr>
          <p:cNvPr id="1048758" name="object 3"/>
          <p:cNvSpPr txBox="1"/>
          <p:nvPr/>
        </p:nvSpPr>
        <p:spPr>
          <a:xfrm>
            <a:off x="729987" y="3431356"/>
            <a:ext cx="2329815" cy="22726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1.</a:t>
            </a:r>
            <a:r>
              <a:rPr b="1" dirty="0" sz="2450" spc="-1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Dataset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3.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5.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7.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59" name="object 4"/>
          <p:cNvSpPr txBox="1"/>
          <p:nvPr/>
        </p:nvSpPr>
        <p:spPr>
          <a:xfrm>
            <a:off x="4058070" y="3431356"/>
            <a:ext cx="2494280" cy="22726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2.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4.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6.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8.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object 2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7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80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761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62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63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81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/>
        </p:spPr>
      </p:pic>
      <p:sp>
        <p:nvSpPr>
          <p:cNvPr id="1048764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ah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5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6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ah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7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ah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8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ah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9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0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1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ah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2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ah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3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ah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4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ah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5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6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7" name="object 22"/>
          <p:cNvSpPr txBox="1"/>
          <p:nvPr/>
        </p:nvSpPr>
        <p:spPr>
          <a:xfrm>
            <a:off x="9911776" y="5662324"/>
            <a:ext cx="94615" cy="172720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 sz="950" spc="-5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45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1048778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ah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2" name="object 25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/>
          </p:spPr>
        </p:pic>
        <p:sp>
          <p:nvSpPr>
            <p:cNvPr id="1048779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ah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6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097183" name="object 28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/>
          </p:spPr>
        </p:pic>
        <p:pic>
          <p:nvPicPr>
            <p:cNvPr id="2097184" name="object 29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/>
          </p:spPr>
        </p:pic>
        <p:sp>
          <p:nvSpPr>
            <p:cNvPr id="104878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ah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3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/>
          </p:spPr>
        </p:pic>
        <p:pic>
          <p:nvPicPr>
            <p:cNvPr id="2097186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/>
          </p:spPr>
        </p:pic>
      </p:grpSp>
      <p:grpSp>
        <p:nvGrpSpPr>
          <p:cNvPr id="47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2097187" name="object 3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/>
          </p:spPr>
        </p:pic>
        <p:pic>
          <p:nvPicPr>
            <p:cNvPr id="2097188" name="object 3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/>
          </p:spPr>
        </p:pic>
        <p:pic>
          <p:nvPicPr>
            <p:cNvPr id="2097189" name="object 3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/>
          </p:spPr>
        </p:pic>
      </p:grpSp>
      <p:grpSp>
        <p:nvGrpSpPr>
          <p:cNvPr id="48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2097190" name="object 38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/>
          </p:spPr>
        </p:pic>
        <p:sp>
          <p:nvSpPr>
            <p:cNvPr id="1048781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1" name="object 40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/>
          </p:spPr>
        </p:pic>
        <p:pic>
          <p:nvPicPr>
            <p:cNvPr id="2097192" name="object 41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/>
          </p:spPr>
        </p:pic>
        <p:pic>
          <p:nvPicPr>
            <p:cNvPr id="2097193" name="object 4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/>
          </p:spPr>
        </p:pic>
        <p:pic>
          <p:nvPicPr>
            <p:cNvPr id="2097194" name="object 43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/>
          </p:spPr>
        </p:pic>
        <p:sp>
          <p:nvSpPr>
            <p:cNvPr id="1048782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ah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5" name="object 45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/>
          </p:spPr>
        </p:pic>
      </p:grpSp>
      <p:grpSp>
        <p:nvGrpSpPr>
          <p:cNvPr id="49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1048783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ah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6" name="object 48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/>
          </p:spPr>
        </p:pic>
        <p:pic>
          <p:nvPicPr>
            <p:cNvPr id="2097197" name="object 49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/>
          </p:spPr>
        </p:pic>
        <p:sp>
          <p:nvSpPr>
            <p:cNvPr id="1048784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51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/>
          </p:spPr>
        </p:pic>
        <p:pic>
          <p:nvPicPr>
            <p:cNvPr id="2097199" name="object 52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/>
          </p:spPr>
        </p:pic>
        <p:pic>
          <p:nvPicPr>
            <p:cNvPr id="2097200" name="object 53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/>
          </p:spPr>
        </p:pic>
      </p:grpSp>
      <p:sp>
        <p:nvSpPr>
          <p:cNvPr id="1048785" name="object 54"/>
          <p:cNvSpPr txBox="1"/>
          <p:nvPr/>
        </p:nvSpPr>
        <p:spPr>
          <a:xfrm>
            <a:off x="2405087" y="2304042"/>
            <a:ext cx="6011545" cy="764541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 spc="-20">
                <a:latin typeface="Roboto Bk"/>
                <a:cs typeface="Roboto Bk"/>
              </a:rPr>
              <a:t>Our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30">
                <a:latin typeface="Roboto Bk"/>
                <a:cs typeface="Roboto Bk"/>
              </a:rPr>
              <a:t>solution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offers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unique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combination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of </a:t>
            </a:r>
            <a:r>
              <a:rPr b="1" dirty="0" sz="2450" spc="-20">
                <a:latin typeface="Roboto Bk"/>
                <a:cs typeface="Roboto Bk"/>
              </a:rPr>
              <a:t>features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that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set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it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apart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from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traditional </a:t>
            </a:r>
            <a:r>
              <a:rPr b="1" dirty="0" sz="2450">
                <a:latin typeface="Roboto Bk"/>
                <a:cs typeface="Roboto Bk"/>
              </a:rPr>
              <a:t>employee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analysis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86" name="object 55"/>
          <p:cNvSpPr txBox="1"/>
          <p:nvPr/>
        </p:nvSpPr>
        <p:spPr>
          <a:xfrm>
            <a:off x="2443109" y="3941137"/>
            <a:ext cx="5541835" cy="2002790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indent="-334010" marL="3892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algn="l" pos="389255"/>
              </a:tabLst>
            </a:pPr>
            <a:r>
              <a:rPr b="1" dirty="0" sz="2450">
                <a:latin typeface="Roboto Bk"/>
                <a:cs typeface="Roboto Bk"/>
              </a:rPr>
              <a:t>Automated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algn="l" pos="346710"/>
              </a:tabLst>
            </a:pPr>
            <a:r>
              <a:rPr b="1" dirty="0" sz="2450" spc="-95">
                <a:latin typeface="Roboto Bk"/>
                <a:cs typeface="Roboto Bk"/>
              </a:rPr>
              <a:t>Real-</a:t>
            </a:r>
            <a:r>
              <a:rPr b="1" dirty="0" sz="2450">
                <a:latin typeface="Roboto Bk"/>
                <a:cs typeface="Roboto Bk"/>
              </a:rPr>
              <a:t>time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Actionable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algn="l" pos="346710"/>
              </a:tabLst>
            </a:pPr>
            <a:r>
              <a:rPr b="1" dirty="0" sz="2450" spc="-25">
                <a:latin typeface="Roboto Bk"/>
                <a:cs typeface="Roboto Bk"/>
              </a:rPr>
              <a:t>Interactive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CPH2527</dc:creator>
  <cp:lastModifiedBy>tamizh0327@gmail.com</cp:lastModifiedBy>
  <dcterms:created xsi:type="dcterms:W3CDTF">2024-09-13T23:29:45Z</dcterms:created>
  <dcterms:modified xsi:type="dcterms:W3CDTF">2024-09-21T07:16:57Z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  <property fmtid="{D5CDD505-2E9C-101B-9397-08002B2CF9AE}" pid="3" name="ICV">
    <vt:lpwstr>aff3873454ab4292b90c6edb4603e7c7</vt:lpwstr>
  </property>
</Properties>
</file>