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7"/>
  </p:notesMasterIdLst>
  <p:handoutMasterIdLst>
    <p:handoutMasterId r:id="rId28"/>
  </p:handoutMasterIdLst>
  <p:sldIdLst>
    <p:sldId id="311" r:id="rId5"/>
    <p:sldId id="293" r:id="rId6"/>
    <p:sldId id="294" r:id="rId7"/>
    <p:sldId id="295" r:id="rId8"/>
    <p:sldId id="296" r:id="rId9"/>
    <p:sldId id="319" r:id="rId10"/>
    <p:sldId id="320" r:id="rId11"/>
    <p:sldId id="321" r:id="rId12"/>
    <p:sldId id="322" r:id="rId13"/>
    <p:sldId id="323" r:id="rId14"/>
    <p:sldId id="324" r:id="rId15"/>
    <p:sldId id="325" r:id="rId16"/>
    <p:sldId id="326" r:id="rId17"/>
    <p:sldId id="327" r:id="rId18"/>
    <p:sldId id="328" r:id="rId19"/>
    <p:sldId id="329" r:id="rId20"/>
    <p:sldId id="330" r:id="rId21"/>
    <p:sldId id="331" r:id="rId22"/>
    <p:sldId id="332" r:id="rId23"/>
    <p:sldId id="333" r:id="rId24"/>
    <p:sldId id="334" r:id="rId25"/>
    <p:sldId id="33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p:scale>
          <a:sx n="77" d="100"/>
          <a:sy n="77" d="100"/>
        </p:scale>
        <p:origin x="912" y="91"/>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4/23/2024</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4/23/2024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9362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77305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74893063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63223463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4736565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15189351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47285868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4541337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3116743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4548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17667354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22205872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rchive.ics.uci.edu/dataset/602/dry+bean+dataset" TargetMode="External"/><Relationship Id="rId2" Type="http://schemas.openxmlformats.org/officeDocument/2006/relationships/hyperlink" Target="https://ceur-ws.org/Vol-2951/paper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B30F7-E016-2177-1598-30F16F85F176}"/>
              </a:ext>
            </a:extLst>
          </p:cNvPr>
          <p:cNvSpPr>
            <a:spLocks noGrp="1"/>
          </p:cNvSpPr>
          <p:nvPr>
            <p:ph type="ctrTitle"/>
          </p:nvPr>
        </p:nvSpPr>
        <p:spPr>
          <a:xfrm>
            <a:off x="403124" y="419338"/>
            <a:ext cx="10805394" cy="1751134"/>
          </a:xfrm>
        </p:spPr>
        <p:txBody>
          <a:bodyPr>
            <a:normAutofit/>
          </a:bodyPr>
          <a:lstStyle/>
          <a:p>
            <a:r>
              <a:rPr lang="en-IN" sz="4000" dirty="0"/>
              <a:t>Predicting dry beans classes using machine learning algorithms</a:t>
            </a:r>
          </a:p>
        </p:txBody>
      </p:sp>
      <p:sp>
        <p:nvSpPr>
          <p:cNvPr id="3" name="Subtitle 2">
            <a:extLst>
              <a:ext uri="{FF2B5EF4-FFF2-40B4-BE49-F238E27FC236}">
                <a16:creationId xmlns:a16="http://schemas.microsoft.com/office/drawing/2014/main" id="{94F41975-9968-BC46-CB2C-38D73F270753}"/>
              </a:ext>
            </a:extLst>
          </p:cNvPr>
          <p:cNvSpPr>
            <a:spLocks noGrp="1"/>
          </p:cNvSpPr>
          <p:nvPr>
            <p:ph type="subTitle" idx="1"/>
          </p:nvPr>
        </p:nvSpPr>
        <p:spPr>
          <a:xfrm>
            <a:off x="3359149" y="2534478"/>
            <a:ext cx="8281989" cy="3558347"/>
          </a:xfrm>
        </p:spPr>
        <p:txBody>
          <a:bodyPr/>
          <a:lstStyle/>
          <a:p>
            <a:r>
              <a:rPr lang="en-US" dirty="0"/>
              <a:t>Group 10 </a:t>
            </a:r>
          </a:p>
          <a:p>
            <a:r>
              <a:rPr lang="en-US" dirty="0"/>
              <a:t>R </a:t>
            </a:r>
            <a:r>
              <a:rPr lang="en-US" dirty="0" err="1"/>
              <a:t>Krithika</a:t>
            </a:r>
            <a:r>
              <a:rPr lang="en-US" dirty="0"/>
              <a:t> Reddy</a:t>
            </a:r>
          </a:p>
          <a:p>
            <a:r>
              <a:rPr lang="en-US" dirty="0" err="1"/>
              <a:t>Saiteja</a:t>
            </a:r>
            <a:r>
              <a:rPr lang="en-US" dirty="0"/>
              <a:t> Reddy </a:t>
            </a:r>
            <a:r>
              <a:rPr lang="en-US" dirty="0" err="1"/>
              <a:t>Akiti</a:t>
            </a:r>
            <a:endParaRPr lang="en-US" dirty="0"/>
          </a:p>
          <a:p>
            <a:r>
              <a:rPr lang="en-US" dirty="0"/>
              <a:t>Sarvani </a:t>
            </a:r>
            <a:r>
              <a:rPr lang="en-US" dirty="0" err="1"/>
              <a:t>Rallabhandi</a:t>
            </a:r>
            <a:endParaRPr lang="en-US" dirty="0"/>
          </a:p>
          <a:p>
            <a:r>
              <a:rPr lang="en-US" dirty="0" err="1"/>
              <a:t>Daneesh</a:t>
            </a:r>
            <a:r>
              <a:rPr lang="en-US" dirty="0"/>
              <a:t> Gali</a:t>
            </a:r>
          </a:p>
          <a:p>
            <a:r>
              <a:rPr lang="en-US" dirty="0"/>
              <a:t>Roshan </a:t>
            </a:r>
            <a:r>
              <a:rPr lang="en-US" dirty="0" err="1"/>
              <a:t>Dappu</a:t>
            </a:r>
            <a:endParaRPr lang="en-US" dirty="0"/>
          </a:p>
          <a:p>
            <a:endParaRPr lang="en-US" dirty="0"/>
          </a:p>
          <a:p>
            <a:endParaRPr lang="en-IN" dirty="0"/>
          </a:p>
        </p:txBody>
      </p:sp>
    </p:spTree>
    <p:extLst>
      <p:ext uri="{BB962C8B-B14F-4D97-AF65-F5344CB8AC3E}">
        <p14:creationId xmlns:p14="http://schemas.microsoft.com/office/powerpoint/2010/main" val="567776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Exploratory Data Analysis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lstStyle/>
          <a:p>
            <a:pPr>
              <a:buFont typeface="Wingdings" panose="05000000000000000000" pitchFamily="2" charset="2"/>
              <a:buChar char="Ø"/>
            </a:pPr>
            <a:r>
              <a:rPr lang="en-US" dirty="0"/>
              <a:t> Skewness: It give the values negative and positive . Positive means data distribution towards right and negative means distribution towards left.</a:t>
            </a:r>
          </a:p>
          <a:p>
            <a:pPr>
              <a:buFont typeface="Wingdings" panose="05000000000000000000" pitchFamily="2" charset="2"/>
              <a:buChar char="Ø"/>
            </a:pPr>
            <a:r>
              <a:rPr lang="en-US" dirty="0"/>
              <a:t> We can see that values are small with positive and negative ,it means that data distribution is slightly skewed .</a:t>
            </a:r>
          </a:p>
        </p:txBody>
      </p:sp>
      <p:pic>
        <p:nvPicPr>
          <p:cNvPr id="4" name="image12.png">
            <a:extLst>
              <a:ext uri="{FF2B5EF4-FFF2-40B4-BE49-F238E27FC236}">
                <a16:creationId xmlns:a16="http://schemas.microsoft.com/office/drawing/2014/main" id="{FD5A5CAD-7B85-A0BB-5284-E78077BFE7D6}"/>
              </a:ext>
            </a:extLst>
          </p:cNvPr>
          <p:cNvPicPr/>
          <p:nvPr/>
        </p:nvPicPr>
        <p:blipFill>
          <a:blip r:embed="rId2"/>
          <a:srcRect/>
          <a:stretch>
            <a:fillRect/>
          </a:stretch>
        </p:blipFill>
        <p:spPr>
          <a:xfrm>
            <a:off x="5069301" y="1612490"/>
            <a:ext cx="6877534" cy="4162145"/>
          </a:xfrm>
          <a:prstGeom prst="rect">
            <a:avLst/>
          </a:prstGeom>
          <a:ln/>
        </p:spPr>
      </p:pic>
    </p:spTree>
    <p:extLst>
      <p:ext uri="{BB962C8B-B14F-4D97-AF65-F5344CB8AC3E}">
        <p14:creationId xmlns:p14="http://schemas.microsoft.com/office/powerpoint/2010/main" val="141938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Exploratory Data Analysis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lstStyle/>
          <a:p>
            <a:pPr>
              <a:buFont typeface="Wingdings" panose="05000000000000000000" pitchFamily="2" charset="2"/>
              <a:buChar char="Ø"/>
            </a:pPr>
            <a:r>
              <a:rPr lang="en-US" dirty="0"/>
              <a:t> Heatmap: Heatmap shows the correlation between the numerical values.</a:t>
            </a:r>
          </a:p>
          <a:p>
            <a:pPr>
              <a:buFont typeface="Wingdings" panose="05000000000000000000" pitchFamily="2" charset="2"/>
              <a:buChar char="Ø"/>
            </a:pPr>
            <a:r>
              <a:rPr lang="en-US" dirty="0"/>
              <a:t>If the value is towards 1with positive or negative it means that features are strong positive or negative correlation .</a:t>
            </a:r>
          </a:p>
          <a:p>
            <a:pPr>
              <a:buFont typeface="Wingdings" panose="05000000000000000000" pitchFamily="2" charset="2"/>
              <a:buChar char="Ø"/>
            </a:pPr>
            <a:r>
              <a:rPr lang="en-US" dirty="0"/>
              <a:t>Strong correlation features contains the same information.</a:t>
            </a:r>
          </a:p>
        </p:txBody>
      </p:sp>
      <p:pic>
        <p:nvPicPr>
          <p:cNvPr id="5" name="image17.png">
            <a:extLst>
              <a:ext uri="{FF2B5EF4-FFF2-40B4-BE49-F238E27FC236}">
                <a16:creationId xmlns:a16="http://schemas.microsoft.com/office/drawing/2014/main" id="{67C61BFC-ECD9-9921-51B5-35B46073F8B3}"/>
              </a:ext>
            </a:extLst>
          </p:cNvPr>
          <p:cNvPicPr/>
          <p:nvPr/>
        </p:nvPicPr>
        <p:blipFill>
          <a:blip r:embed="rId2"/>
          <a:srcRect/>
          <a:stretch>
            <a:fillRect/>
          </a:stretch>
        </p:blipFill>
        <p:spPr>
          <a:xfrm>
            <a:off x="5367475" y="1282148"/>
            <a:ext cx="6559482" cy="5244548"/>
          </a:xfrm>
          <a:prstGeom prst="rect">
            <a:avLst/>
          </a:prstGeom>
          <a:ln/>
        </p:spPr>
      </p:pic>
    </p:spTree>
    <p:extLst>
      <p:ext uri="{BB962C8B-B14F-4D97-AF65-F5344CB8AC3E}">
        <p14:creationId xmlns:p14="http://schemas.microsoft.com/office/powerpoint/2010/main" val="352986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Data preprocessing</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lstStyle/>
          <a:p>
            <a:pPr>
              <a:buFont typeface="Wingdings" panose="05000000000000000000" pitchFamily="2" charset="2"/>
              <a:buChar char="Ø"/>
            </a:pPr>
            <a:r>
              <a:rPr lang="en-US" dirty="0"/>
              <a:t> Normalization: We have applied standard scaler method to make the all features are in same range.</a:t>
            </a:r>
          </a:p>
          <a:p>
            <a:pPr>
              <a:buFont typeface="Wingdings" panose="05000000000000000000" pitchFamily="2" charset="2"/>
              <a:buChar char="Ø"/>
            </a:pPr>
            <a:r>
              <a:rPr lang="en-US" dirty="0"/>
              <a:t>This is major important for linear models such as logistic regression, KNN, SVM classifiers because these models works based on distance between the samples.</a:t>
            </a:r>
          </a:p>
        </p:txBody>
      </p:sp>
      <p:pic>
        <p:nvPicPr>
          <p:cNvPr id="4" name="image8.png">
            <a:extLst>
              <a:ext uri="{FF2B5EF4-FFF2-40B4-BE49-F238E27FC236}">
                <a16:creationId xmlns:a16="http://schemas.microsoft.com/office/drawing/2014/main" id="{188B0298-D90B-8A7E-16DA-A13CB097C6BC}"/>
              </a:ext>
            </a:extLst>
          </p:cNvPr>
          <p:cNvPicPr/>
          <p:nvPr/>
        </p:nvPicPr>
        <p:blipFill>
          <a:blip r:embed="rId2"/>
          <a:srcRect/>
          <a:stretch>
            <a:fillRect/>
          </a:stretch>
        </p:blipFill>
        <p:spPr>
          <a:xfrm>
            <a:off x="5446988" y="1612490"/>
            <a:ext cx="6420334" cy="4172083"/>
          </a:xfrm>
          <a:prstGeom prst="rect">
            <a:avLst/>
          </a:prstGeom>
          <a:ln/>
        </p:spPr>
      </p:pic>
    </p:spTree>
    <p:extLst>
      <p:ext uri="{BB962C8B-B14F-4D97-AF65-F5344CB8AC3E}">
        <p14:creationId xmlns:p14="http://schemas.microsoft.com/office/powerpoint/2010/main" val="68525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Data preprocessing</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normAutofit fontScale="92500"/>
          </a:bodyPr>
          <a:lstStyle/>
          <a:p>
            <a:pPr>
              <a:buFont typeface="Wingdings" panose="05000000000000000000" pitchFamily="2" charset="2"/>
              <a:buChar char="Ø"/>
            </a:pPr>
            <a:r>
              <a:rPr lang="en-US" dirty="0"/>
              <a:t> Categorical to numerical: We have used label-encoder method to transform the text values into numerical values. </a:t>
            </a:r>
          </a:p>
          <a:p>
            <a:pPr>
              <a:buFont typeface="Wingdings" panose="05000000000000000000" pitchFamily="2" charset="2"/>
              <a:buChar char="Ø"/>
            </a:pPr>
            <a:r>
              <a:rPr lang="en-US" dirty="0"/>
              <a:t> We have dummies one hot encoding method but this can be applied on independent features . In this dataset all the x features are numerical only target variable is categorical so we had to apply label encoder method. </a:t>
            </a:r>
          </a:p>
        </p:txBody>
      </p:sp>
      <p:pic>
        <p:nvPicPr>
          <p:cNvPr id="4" name="image8.png">
            <a:extLst>
              <a:ext uri="{FF2B5EF4-FFF2-40B4-BE49-F238E27FC236}">
                <a16:creationId xmlns:a16="http://schemas.microsoft.com/office/drawing/2014/main" id="{188B0298-D90B-8A7E-16DA-A13CB097C6BC}"/>
              </a:ext>
            </a:extLst>
          </p:cNvPr>
          <p:cNvPicPr/>
          <p:nvPr/>
        </p:nvPicPr>
        <p:blipFill>
          <a:blip r:embed="rId2"/>
          <a:srcRect/>
          <a:stretch>
            <a:fillRect/>
          </a:stretch>
        </p:blipFill>
        <p:spPr>
          <a:xfrm>
            <a:off x="5446988" y="1612490"/>
            <a:ext cx="6420334" cy="4172083"/>
          </a:xfrm>
          <a:prstGeom prst="rect">
            <a:avLst/>
          </a:prstGeom>
          <a:ln/>
        </p:spPr>
      </p:pic>
    </p:spTree>
    <p:extLst>
      <p:ext uri="{BB962C8B-B14F-4D97-AF65-F5344CB8AC3E}">
        <p14:creationId xmlns:p14="http://schemas.microsoft.com/office/powerpoint/2010/main" val="176527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Splitting the data</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408763" cy="4480334"/>
          </a:xfrm>
        </p:spPr>
        <p:txBody>
          <a:bodyPr>
            <a:normAutofit fontScale="92500"/>
          </a:bodyPr>
          <a:lstStyle/>
          <a:p>
            <a:pPr>
              <a:buFont typeface="Wingdings" panose="05000000000000000000" pitchFamily="2" charset="2"/>
              <a:buChar char="Ø"/>
            </a:pPr>
            <a:r>
              <a:rPr lang="en-US" dirty="0"/>
              <a:t> After the data preprocessing is done we are ready to feed our data to the machine learning models.</a:t>
            </a:r>
          </a:p>
          <a:p>
            <a:pPr>
              <a:buFont typeface="Wingdings" panose="05000000000000000000" pitchFamily="2" charset="2"/>
              <a:buChar char="Ø"/>
            </a:pPr>
            <a:r>
              <a:rPr lang="en-US" dirty="0"/>
              <a:t> Divided the dataset into X and Y.</a:t>
            </a:r>
          </a:p>
          <a:p>
            <a:pPr>
              <a:buFont typeface="Wingdings" panose="05000000000000000000" pitchFamily="2" charset="2"/>
              <a:buChar char="Ø"/>
            </a:pPr>
            <a:r>
              <a:rPr lang="en-US" dirty="0"/>
              <a:t> </a:t>
            </a:r>
            <a:r>
              <a:rPr lang="en-US" dirty="0" err="1"/>
              <a:t>Splitted</a:t>
            </a:r>
            <a:r>
              <a:rPr lang="en-US" dirty="0"/>
              <a:t> dataset into Train and Test using </a:t>
            </a:r>
            <a:r>
              <a:rPr lang="en-US" dirty="0" err="1"/>
              <a:t>train_test_split</a:t>
            </a:r>
            <a:r>
              <a:rPr lang="en-US" dirty="0"/>
              <a:t> method with 80 and 20 ratio. Train data used for model building test data used for evaluating the models.</a:t>
            </a:r>
          </a:p>
        </p:txBody>
      </p:sp>
      <p:pic>
        <p:nvPicPr>
          <p:cNvPr id="6" name="image4.png">
            <a:extLst>
              <a:ext uri="{FF2B5EF4-FFF2-40B4-BE49-F238E27FC236}">
                <a16:creationId xmlns:a16="http://schemas.microsoft.com/office/drawing/2014/main" id="{C68ED276-45BD-BB4F-96E3-9F6088DC2958}"/>
              </a:ext>
            </a:extLst>
          </p:cNvPr>
          <p:cNvPicPr/>
          <p:nvPr/>
        </p:nvPicPr>
        <p:blipFill>
          <a:blip r:embed="rId2"/>
          <a:srcRect/>
          <a:stretch>
            <a:fillRect/>
          </a:stretch>
        </p:blipFill>
        <p:spPr>
          <a:xfrm>
            <a:off x="5635488" y="1612491"/>
            <a:ext cx="6082748" cy="1376157"/>
          </a:xfrm>
          <a:prstGeom prst="rect">
            <a:avLst/>
          </a:prstGeom>
          <a:ln/>
        </p:spPr>
      </p:pic>
      <p:pic>
        <p:nvPicPr>
          <p:cNvPr id="7" name="image7.png">
            <a:extLst>
              <a:ext uri="{FF2B5EF4-FFF2-40B4-BE49-F238E27FC236}">
                <a16:creationId xmlns:a16="http://schemas.microsoft.com/office/drawing/2014/main" id="{F9F81482-119A-904A-A773-300679A16B76}"/>
              </a:ext>
            </a:extLst>
          </p:cNvPr>
          <p:cNvPicPr/>
          <p:nvPr/>
        </p:nvPicPr>
        <p:blipFill>
          <a:blip r:embed="rId3"/>
          <a:srcRect/>
          <a:stretch>
            <a:fillRect/>
          </a:stretch>
        </p:blipFill>
        <p:spPr>
          <a:xfrm>
            <a:off x="5635488" y="3237395"/>
            <a:ext cx="6242117" cy="2603631"/>
          </a:xfrm>
          <a:prstGeom prst="rect">
            <a:avLst/>
          </a:prstGeom>
          <a:ln/>
        </p:spPr>
      </p:pic>
    </p:spTree>
    <p:extLst>
      <p:ext uri="{BB962C8B-B14F-4D97-AF65-F5344CB8AC3E}">
        <p14:creationId xmlns:p14="http://schemas.microsoft.com/office/powerpoint/2010/main" val="297251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Applying Machine learning algorithms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408763" cy="4480334"/>
          </a:xfrm>
        </p:spPr>
        <p:txBody>
          <a:bodyPr>
            <a:normAutofit fontScale="92500"/>
          </a:bodyPr>
          <a:lstStyle/>
          <a:p>
            <a:pPr>
              <a:buFont typeface="Wingdings" panose="05000000000000000000" pitchFamily="2" charset="2"/>
              <a:buChar char="Ø"/>
            </a:pPr>
            <a:r>
              <a:rPr lang="en-US" dirty="0"/>
              <a:t> Initially we have applied Linear models such as Logistic regression, KNN and SVM Classifier.</a:t>
            </a:r>
          </a:p>
          <a:p>
            <a:pPr>
              <a:buFont typeface="Wingdings" panose="05000000000000000000" pitchFamily="2" charset="2"/>
              <a:buChar char="Ø"/>
            </a:pPr>
            <a:r>
              <a:rPr lang="en-US" dirty="0"/>
              <a:t>We have tried </a:t>
            </a:r>
            <a:r>
              <a:rPr lang="en-US" dirty="0" err="1"/>
              <a:t>Naivebayes</a:t>
            </a:r>
            <a:r>
              <a:rPr lang="en-US" dirty="0"/>
              <a:t> classifier also which works based on the bayes theorem and it consider features as independent.</a:t>
            </a:r>
          </a:p>
          <a:p>
            <a:pPr>
              <a:buFont typeface="Wingdings" panose="05000000000000000000" pitchFamily="2" charset="2"/>
              <a:buChar char="Ø"/>
            </a:pPr>
            <a:r>
              <a:rPr lang="en-US" dirty="0"/>
              <a:t>Applied Decision tree , </a:t>
            </a:r>
            <a:r>
              <a:rPr lang="en-US" dirty="0" err="1"/>
              <a:t>Randomforest</a:t>
            </a:r>
            <a:r>
              <a:rPr lang="en-US" dirty="0"/>
              <a:t> and </a:t>
            </a:r>
            <a:r>
              <a:rPr lang="en-US" dirty="0" err="1"/>
              <a:t>XGBoost</a:t>
            </a:r>
            <a:r>
              <a:rPr lang="en-US" dirty="0"/>
              <a:t> classifier on this dataset. </a:t>
            </a:r>
          </a:p>
        </p:txBody>
      </p:sp>
      <p:pic>
        <p:nvPicPr>
          <p:cNvPr id="8" name="Picture 7" descr="A screenshot of a computer program&#10;&#10;Description automatically generated">
            <a:extLst>
              <a:ext uri="{FF2B5EF4-FFF2-40B4-BE49-F238E27FC236}">
                <a16:creationId xmlns:a16="http://schemas.microsoft.com/office/drawing/2014/main" id="{6EE34B8D-53AE-FC9D-A4AF-38065FE67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5113" y="1612491"/>
            <a:ext cx="4966024" cy="3854031"/>
          </a:xfrm>
          <a:prstGeom prst="rect">
            <a:avLst/>
          </a:prstGeom>
        </p:spPr>
      </p:pic>
    </p:spTree>
    <p:extLst>
      <p:ext uri="{BB962C8B-B14F-4D97-AF65-F5344CB8AC3E}">
        <p14:creationId xmlns:p14="http://schemas.microsoft.com/office/powerpoint/2010/main" val="108337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Evaluating models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408763" cy="4480334"/>
          </a:xfrm>
        </p:spPr>
        <p:txBody>
          <a:bodyPr>
            <a:normAutofit lnSpcReduction="10000"/>
          </a:bodyPr>
          <a:lstStyle/>
          <a:p>
            <a:pPr>
              <a:buFont typeface="Wingdings" panose="05000000000000000000" pitchFamily="2" charset="2"/>
              <a:buChar char="Ø"/>
            </a:pPr>
            <a:r>
              <a:rPr lang="en-US" dirty="0"/>
              <a:t> We have trained all the algorithms with Train data and evaluated on Test data.</a:t>
            </a:r>
          </a:p>
          <a:p>
            <a:pPr>
              <a:buFont typeface="Wingdings" panose="05000000000000000000" pitchFamily="2" charset="2"/>
              <a:buChar char="Ø"/>
            </a:pPr>
            <a:r>
              <a:rPr lang="en-US" dirty="0"/>
              <a:t>We have selected Accuracy and F-one score as this imbalanced dataset.</a:t>
            </a:r>
          </a:p>
          <a:p>
            <a:pPr>
              <a:buFont typeface="Wingdings" panose="05000000000000000000" pitchFamily="2" charset="2"/>
              <a:buChar char="Ø"/>
            </a:pPr>
            <a:r>
              <a:rPr lang="en-US" dirty="0"/>
              <a:t>Logistic regression, SVM , </a:t>
            </a:r>
            <a:r>
              <a:rPr lang="en-US" dirty="0" err="1"/>
              <a:t>Randomforest</a:t>
            </a:r>
            <a:r>
              <a:rPr lang="en-US" dirty="0"/>
              <a:t> and XGB classifier got the 93% accuracy and f-one score.</a:t>
            </a:r>
          </a:p>
          <a:p>
            <a:pPr>
              <a:buFont typeface="Wingdings" panose="05000000000000000000" pitchFamily="2" charset="2"/>
              <a:buChar char="Ø"/>
            </a:pPr>
            <a:endParaRPr lang="en-US" dirty="0"/>
          </a:p>
        </p:txBody>
      </p:sp>
      <p:pic>
        <p:nvPicPr>
          <p:cNvPr id="4" name="image9.png">
            <a:extLst>
              <a:ext uri="{FF2B5EF4-FFF2-40B4-BE49-F238E27FC236}">
                <a16:creationId xmlns:a16="http://schemas.microsoft.com/office/drawing/2014/main" id="{93D316C8-AF52-335F-E892-3F59CCD379AF}"/>
              </a:ext>
            </a:extLst>
          </p:cNvPr>
          <p:cNvPicPr/>
          <p:nvPr/>
        </p:nvPicPr>
        <p:blipFill>
          <a:blip r:embed="rId2"/>
          <a:srcRect/>
          <a:stretch>
            <a:fillRect/>
          </a:stretch>
        </p:blipFill>
        <p:spPr>
          <a:xfrm>
            <a:off x="5992053" y="1347470"/>
            <a:ext cx="5734050" cy="4596130"/>
          </a:xfrm>
          <a:prstGeom prst="rect">
            <a:avLst/>
          </a:prstGeom>
          <a:ln/>
        </p:spPr>
      </p:pic>
    </p:spTree>
    <p:extLst>
      <p:ext uri="{BB962C8B-B14F-4D97-AF65-F5344CB8AC3E}">
        <p14:creationId xmlns:p14="http://schemas.microsoft.com/office/powerpoint/2010/main" val="3055131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Evaluating through </a:t>
            </a:r>
            <a:r>
              <a:rPr lang="en-US" sz="4400" dirty="0" err="1"/>
              <a:t>crossvalidation</a:t>
            </a:r>
            <a:endParaRPr lang="en-US" sz="4400" dirty="0"/>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8473867" cy="4480334"/>
          </a:xfrm>
        </p:spPr>
        <p:txBody>
          <a:bodyPr>
            <a:normAutofit/>
          </a:bodyPr>
          <a:lstStyle/>
          <a:p>
            <a:pPr>
              <a:buFont typeface="Wingdings" panose="05000000000000000000" pitchFamily="2" charset="2"/>
              <a:buChar char="Ø"/>
            </a:pPr>
            <a:r>
              <a:rPr lang="en-US" dirty="0"/>
              <a:t> </a:t>
            </a:r>
            <a:r>
              <a:rPr lang="en-US" dirty="0" err="1"/>
              <a:t>Crossvalidation</a:t>
            </a:r>
            <a:r>
              <a:rPr lang="en-US" dirty="0"/>
              <a:t> is the best method to prevent overfitting of the machine learning algorithms.</a:t>
            </a:r>
          </a:p>
          <a:p>
            <a:pPr>
              <a:buFont typeface="Wingdings" panose="05000000000000000000" pitchFamily="2" charset="2"/>
              <a:buChar char="Ø"/>
            </a:pPr>
            <a:r>
              <a:rPr lang="en-US" dirty="0"/>
              <a:t> We have used K-fold </a:t>
            </a:r>
            <a:r>
              <a:rPr lang="en-US" dirty="0" err="1"/>
              <a:t>crossvalidation</a:t>
            </a:r>
            <a:r>
              <a:rPr lang="en-US" dirty="0"/>
              <a:t> method to evaluate the performance of the models.</a:t>
            </a:r>
          </a:p>
          <a:p>
            <a:pPr>
              <a:buFont typeface="Wingdings" panose="05000000000000000000" pitchFamily="2" charset="2"/>
              <a:buChar char="Ø"/>
            </a:pPr>
            <a:r>
              <a:rPr lang="en-US" dirty="0"/>
              <a:t> It divides data into folds and every fold is used for Train and test.</a:t>
            </a:r>
          </a:p>
          <a:p>
            <a:pPr>
              <a:buFont typeface="Wingdings" panose="05000000000000000000" pitchFamily="2" charset="2"/>
              <a:buChar char="Ø"/>
            </a:pPr>
            <a:r>
              <a:rPr lang="en-US" dirty="0"/>
              <a:t> This process is used until the each fold is used as test and remaining folds used for train the models.</a:t>
            </a:r>
          </a:p>
        </p:txBody>
      </p:sp>
    </p:spTree>
    <p:extLst>
      <p:ext uri="{BB962C8B-B14F-4D97-AF65-F5344CB8AC3E}">
        <p14:creationId xmlns:p14="http://schemas.microsoft.com/office/powerpoint/2010/main" val="72157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err="1"/>
              <a:t>Crossvalidation</a:t>
            </a:r>
            <a:r>
              <a:rPr lang="en-US" sz="4400" dirty="0"/>
              <a:t> results</a:t>
            </a:r>
          </a:p>
        </p:txBody>
      </p:sp>
      <p:sp>
        <p:nvSpPr>
          <p:cNvPr id="5" name="Content Placeholder 4">
            <a:extLst>
              <a:ext uri="{FF2B5EF4-FFF2-40B4-BE49-F238E27FC236}">
                <a16:creationId xmlns:a16="http://schemas.microsoft.com/office/drawing/2014/main" id="{A46194B9-585E-10BD-B038-9A06FA8FB14E}"/>
              </a:ext>
            </a:extLst>
          </p:cNvPr>
          <p:cNvSpPr>
            <a:spLocks noGrp="1"/>
          </p:cNvSpPr>
          <p:nvPr>
            <p:ph idx="1"/>
          </p:nvPr>
        </p:nvSpPr>
        <p:spPr/>
        <p:txBody>
          <a:bodyPr/>
          <a:lstStyle/>
          <a:p>
            <a:endParaRPr lang="en-US"/>
          </a:p>
        </p:txBody>
      </p:sp>
      <p:pic>
        <p:nvPicPr>
          <p:cNvPr id="7" name="image5.png">
            <a:extLst>
              <a:ext uri="{FF2B5EF4-FFF2-40B4-BE49-F238E27FC236}">
                <a16:creationId xmlns:a16="http://schemas.microsoft.com/office/drawing/2014/main" id="{324E1F19-A737-D77D-810A-813CAD0011DA}"/>
              </a:ext>
            </a:extLst>
          </p:cNvPr>
          <p:cNvPicPr/>
          <p:nvPr/>
        </p:nvPicPr>
        <p:blipFill>
          <a:blip r:embed="rId2"/>
          <a:srcRect/>
          <a:stretch>
            <a:fillRect/>
          </a:stretch>
        </p:blipFill>
        <p:spPr>
          <a:xfrm>
            <a:off x="365125" y="1129747"/>
            <a:ext cx="5730875" cy="5178978"/>
          </a:xfrm>
          <a:prstGeom prst="rect">
            <a:avLst/>
          </a:prstGeom>
          <a:ln/>
        </p:spPr>
      </p:pic>
      <p:pic>
        <p:nvPicPr>
          <p:cNvPr id="8" name="image6.png">
            <a:extLst>
              <a:ext uri="{FF2B5EF4-FFF2-40B4-BE49-F238E27FC236}">
                <a16:creationId xmlns:a16="http://schemas.microsoft.com/office/drawing/2014/main" id="{D544759B-BDE2-1F23-D4C8-3521497A51EF}"/>
              </a:ext>
            </a:extLst>
          </p:cNvPr>
          <p:cNvPicPr/>
          <p:nvPr/>
        </p:nvPicPr>
        <p:blipFill>
          <a:blip r:embed="rId3"/>
          <a:srcRect/>
          <a:stretch>
            <a:fillRect/>
          </a:stretch>
        </p:blipFill>
        <p:spPr>
          <a:xfrm>
            <a:off x="6169342" y="1129747"/>
            <a:ext cx="5471795" cy="5178978"/>
          </a:xfrm>
          <a:prstGeom prst="rect">
            <a:avLst/>
          </a:prstGeom>
          <a:ln/>
        </p:spPr>
      </p:pic>
    </p:spTree>
    <p:extLst>
      <p:ext uri="{BB962C8B-B14F-4D97-AF65-F5344CB8AC3E}">
        <p14:creationId xmlns:p14="http://schemas.microsoft.com/office/powerpoint/2010/main" val="263630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Selecting model</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202635"/>
            <a:ext cx="8473867" cy="4890190"/>
          </a:xfrm>
        </p:spPr>
        <p:txBody>
          <a:bodyPr>
            <a:normAutofit/>
          </a:bodyPr>
          <a:lstStyle/>
          <a:p>
            <a:pPr>
              <a:buFont typeface="Wingdings" panose="05000000000000000000" pitchFamily="2" charset="2"/>
              <a:buChar char="Ø"/>
            </a:pPr>
            <a:r>
              <a:rPr lang="en-US" dirty="0"/>
              <a:t> Using test results and </a:t>
            </a:r>
            <a:r>
              <a:rPr lang="en-US" dirty="0" err="1"/>
              <a:t>crossvalidation</a:t>
            </a:r>
            <a:r>
              <a:rPr lang="en-US" dirty="0"/>
              <a:t> results we have selected the logistic regression , </a:t>
            </a:r>
            <a:r>
              <a:rPr lang="en-US" dirty="0" err="1"/>
              <a:t>svm</a:t>
            </a:r>
            <a:r>
              <a:rPr lang="en-US" dirty="0"/>
              <a:t> classifier , </a:t>
            </a:r>
            <a:r>
              <a:rPr lang="en-US" dirty="0" err="1"/>
              <a:t>randomforest</a:t>
            </a:r>
            <a:r>
              <a:rPr lang="en-US" dirty="0"/>
              <a:t> classifier and </a:t>
            </a:r>
            <a:r>
              <a:rPr lang="en-US" dirty="0" err="1"/>
              <a:t>XGBoost</a:t>
            </a:r>
            <a:r>
              <a:rPr lang="en-US" dirty="0"/>
              <a:t> classifier algorithms.</a:t>
            </a:r>
          </a:p>
          <a:p>
            <a:pPr>
              <a:buFont typeface="Wingdings" panose="05000000000000000000" pitchFamily="2" charset="2"/>
              <a:buChar char="Ø"/>
            </a:pPr>
            <a:r>
              <a:rPr lang="en-US" dirty="0"/>
              <a:t>Finally we have used </a:t>
            </a:r>
            <a:r>
              <a:rPr lang="en-US" dirty="0" err="1"/>
              <a:t>XGBoost</a:t>
            </a:r>
            <a:r>
              <a:rPr lang="en-US" dirty="0"/>
              <a:t> Classifier to predict results on new dataset as this as robust ensemble model. We can explain the feature importances using this algorithms. It has the attribute and gives the weights for features while predicting the target variable.</a:t>
            </a:r>
          </a:p>
          <a:p>
            <a:pPr>
              <a:buFont typeface="Wingdings" panose="05000000000000000000" pitchFamily="2" charset="2"/>
              <a:buChar char="Ø"/>
            </a:pPr>
            <a:r>
              <a:rPr lang="en-US" dirty="0"/>
              <a:t>We have tried </a:t>
            </a:r>
            <a:r>
              <a:rPr lang="en-US" dirty="0" err="1"/>
              <a:t>Gridsearch</a:t>
            </a:r>
            <a:r>
              <a:rPr lang="en-US" dirty="0"/>
              <a:t> cv method to improve the model performance but it didn’t work well . We got best hyperparameters as default parameters of the model.</a:t>
            </a:r>
          </a:p>
        </p:txBody>
      </p:sp>
    </p:spTree>
    <p:extLst>
      <p:ext uri="{BB962C8B-B14F-4D97-AF65-F5344CB8AC3E}">
        <p14:creationId xmlns:p14="http://schemas.microsoft.com/office/powerpoint/2010/main" val="204941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BE14-FC32-FDB3-D86F-A647B8C2A083}"/>
              </a:ext>
            </a:extLst>
          </p:cNvPr>
          <p:cNvSpPr>
            <a:spLocks noGrp="1"/>
          </p:cNvSpPr>
          <p:nvPr>
            <p:ph type="ctrTitle"/>
          </p:nvPr>
        </p:nvSpPr>
        <p:spPr>
          <a:xfrm>
            <a:off x="1209675" y="389842"/>
            <a:ext cx="10431461" cy="934134"/>
          </a:xfrm>
        </p:spPr>
        <p:txBody>
          <a:bodyPr>
            <a:normAutofit/>
          </a:bodyPr>
          <a:lstStyle/>
          <a:p>
            <a:r>
              <a:rPr lang="en-US" sz="4800" dirty="0"/>
              <a:t>Table of contents</a:t>
            </a:r>
          </a:p>
        </p:txBody>
      </p:sp>
      <p:sp>
        <p:nvSpPr>
          <p:cNvPr id="3" name="Subtitle 2">
            <a:extLst>
              <a:ext uri="{FF2B5EF4-FFF2-40B4-BE49-F238E27FC236}">
                <a16:creationId xmlns:a16="http://schemas.microsoft.com/office/drawing/2014/main" id="{F76C3968-FA45-1963-CA7B-3499A9866047}"/>
              </a:ext>
            </a:extLst>
          </p:cNvPr>
          <p:cNvSpPr>
            <a:spLocks noGrp="1"/>
          </p:cNvSpPr>
          <p:nvPr>
            <p:ph type="subTitle" idx="1"/>
          </p:nvPr>
        </p:nvSpPr>
        <p:spPr>
          <a:xfrm>
            <a:off x="428625" y="1323975"/>
            <a:ext cx="11212513" cy="4768850"/>
          </a:xfrm>
        </p:spPr>
        <p:txBody>
          <a:bodyPr/>
          <a:lstStyle/>
          <a:p>
            <a:pPr marL="342900" indent="-342900">
              <a:buFont typeface="Wingdings" panose="05000000000000000000" pitchFamily="2" charset="2"/>
              <a:buChar char="q"/>
            </a:pPr>
            <a:r>
              <a:rPr lang="en-US" dirty="0"/>
              <a:t>Introduction</a:t>
            </a:r>
          </a:p>
          <a:p>
            <a:pPr marL="342900" indent="-342900">
              <a:buFont typeface="Wingdings" panose="05000000000000000000" pitchFamily="2" charset="2"/>
              <a:buChar char="q"/>
            </a:pPr>
            <a:r>
              <a:rPr lang="en-US" dirty="0"/>
              <a:t>Abstract</a:t>
            </a:r>
          </a:p>
          <a:p>
            <a:pPr marL="342900" indent="-342900">
              <a:buFont typeface="Wingdings" panose="05000000000000000000" pitchFamily="2" charset="2"/>
              <a:buChar char="q"/>
            </a:pPr>
            <a:r>
              <a:rPr lang="en-US" dirty="0"/>
              <a:t>Methodology</a:t>
            </a:r>
          </a:p>
          <a:p>
            <a:pPr marL="342900" indent="-342900">
              <a:buFont typeface="Wingdings" panose="05000000000000000000" pitchFamily="2" charset="2"/>
              <a:buChar char="q"/>
            </a:pPr>
            <a:r>
              <a:rPr lang="en-US" dirty="0"/>
              <a:t>Tools</a:t>
            </a:r>
          </a:p>
          <a:p>
            <a:pPr marL="342900" indent="-342900">
              <a:buFont typeface="Wingdings" panose="05000000000000000000" pitchFamily="2" charset="2"/>
              <a:buChar char="q"/>
            </a:pPr>
            <a:r>
              <a:rPr lang="en-US" dirty="0"/>
              <a:t>Techniques</a:t>
            </a:r>
          </a:p>
          <a:p>
            <a:pPr marL="342900" indent="-342900">
              <a:buFont typeface="Wingdings" panose="05000000000000000000" pitchFamily="2" charset="2"/>
              <a:buChar char="q"/>
            </a:pPr>
            <a:r>
              <a:rPr lang="en-US" dirty="0"/>
              <a:t>Coding phase(Implementation)</a:t>
            </a:r>
          </a:p>
          <a:p>
            <a:pPr marL="342900" indent="-342900">
              <a:buFont typeface="Wingdings" panose="05000000000000000000" pitchFamily="2" charset="2"/>
              <a:buChar char="q"/>
            </a:pPr>
            <a:r>
              <a:rPr lang="en-US" dirty="0"/>
              <a:t>Conclusions</a:t>
            </a:r>
          </a:p>
          <a:p>
            <a:pPr marL="342900" indent="-342900">
              <a:buFont typeface="Wingdings" panose="05000000000000000000" pitchFamily="2" charset="2"/>
              <a:buChar char="q"/>
            </a:pPr>
            <a:r>
              <a:rPr lang="en-US" dirty="0"/>
              <a:t>Recommendations</a:t>
            </a:r>
          </a:p>
        </p:txBody>
      </p:sp>
    </p:spTree>
    <p:extLst>
      <p:ext uri="{BB962C8B-B14F-4D97-AF65-F5344CB8AC3E}">
        <p14:creationId xmlns:p14="http://schemas.microsoft.com/office/powerpoint/2010/main" val="112751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Conclusions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202635"/>
            <a:ext cx="5025333" cy="4890190"/>
          </a:xfrm>
        </p:spPr>
        <p:txBody>
          <a:bodyPr>
            <a:normAutofit lnSpcReduction="10000"/>
          </a:bodyPr>
          <a:lstStyle/>
          <a:p>
            <a:pPr>
              <a:buFont typeface="Wingdings" panose="05000000000000000000" pitchFamily="2" charset="2"/>
              <a:buChar char="Ø"/>
            </a:pPr>
            <a:r>
              <a:rPr lang="en-US" dirty="0"/>
              <a:t> We have selected </a:t>
            </a:r>
            <a:r>
              <a:rPr lang="en-US" dirty="0" err="1"/>
              <a:t>XGBoost</a:t>
            </a:r>
            <a:r>
              <a:rPr lang="en-US" dirty="0"/>
              <a:t> classifier model.</a:t>
            </a:r>
          </a:p>
          <a:p>
            <a:pPr>
              <a:buFont typeface="Wingdings" panose="05000000000000000000" pitchFamily="2" charset="2"/>
              <a:buChar char="Ø"/>
            </a:pPr>
            <a:r>
              <a:rPr lang="en-US" dirty="0"/>
              <a:t>This picture describes about the each feature importance values while predicting dry beans classes.</a:t>
            </a:r>
          </a:p>
          <a:p>
            <a:pPr>
              <a:buFont typeface="Wingdings" panose="05000000000000000000" pitchFamily="2" charset="2"/>
              <a:buChar char="Ø"/>
            </a:pPr>
            <a:r>
              <a:rPr lang="en-US" dirty="0"/>
              <a:t> Compactness is having high correlation for predicting dry beans classes.</a:t>
            </a:r>
          </a:p>
          <a:p>
            <a:pPr>
              <a:buFont typeface="Wingdings" panose="05000000000000000000" pitchFamily="2" charset="2"/>
              <a:buChar char="Ø"/>
            </a:pPr>
            <a:r>
              <a:rPr lang="en-US" dirty="0" err="1"/>
              <a:t>Equidiameter</a:t>
            </a:r>
            <a:r>
              <a:rPr lang="en-US" dirty="0"/>
              <a:t> and shapefactor3 are less importance for predicting dry beans classes.</a:t>
            </a:r>
          </a:p>
        </p:txBody>
      </p:sp>
      <p:pic>
        <p:nvPicPr>
          <p:cNvPr id="4" name="image16.png">
            <a:extLst>
              <a:ext uri="{FF2B5EF4-FFF2-40B4-BE49-F238E27FC236}">
                <a16:creationId xmlns:a16="http://schemas.microsoft.com/office/drawing/2014/main" id="{7EEF3682-6F31-D442-CF2E-8F6880159892}"/>
              </a:ext>
            </a:extLst>
          </p:cNvPr>
          <p:cNvPicPr/>
          <p:nvPr/>
        </p:nvPicPr>
        <p:blipFill>
          <a:blip r:embed="rId2"/>
          <a:srcRect/>
          <a:stretch>
            <a:fillRect/>
          </a:stretch>
        </p:blipFill>
        <p:spPr>
          <a:xfrm>
            <a:off x="6291813" y="1123122"/>
            <a:ext cx="5730875" cy="4562061"/>
          </a:xfrm>
          <a:prstGeom prst="rect">
            <a:avLst/>
          </a:prstGeom>
          <a:ln/>
        </p:spPr>
      </p:pic>
    </p:spTree>
    <p:extLst>
      <p:ext uri="{BB962C8B-B14F-4D97-AF65-F5344CB8AC3E}">
        <p14:creationId xmlns:p14="http://schemas.microsoft.com/office/powerpoint/2010/main" val="1924414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Recommendations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484671"/>
            <a:ext cx="8463928" cy="4608154"/>
          </a:xfrm>
        </p:spPr>
        <p:txBody>
          <a:bodyPr>
            <a:normAutofit/>
          </a:bodyPr>
          <a:lstStyle/>
          <a:p>
            <a:pPr>
              <a:buFont typeface="Wingdings" panose="05000000000000000000" pitchFamily="2" charset="2"/>
              <a:buChar char="Ø"/>
            </a:pPr>
            <a:r>
              <a:rPr lang="en-US" dirty="0"/>
              <a:t> </a:t>
            </a:r>
            <a:r>
              <a:rPr lang="en-GB" sz="1800" dirty="0">
                <a:effectLst/>
                <a:latin typeface="Arial" panose="020B0604020202020204" pitchFamily="34" charset="0"/>
                <a:ea typeface="Arial" panose="020B0604020202020204" pitchFamily="34" charset="0"/>
              </a:rPr>
              <a:t>Explore the possibilities of new features from already important ones. For instance, combining Area and Convex Area or generating ratios such as Area to Perimeter may bring out some new insights. These new ones might contain certain complex patterns that are not easily visible.</a:t>
            </a:r>
            <a:endParaRPr lang="en-US" sz="1800" dirty="0">
              <a:effectLst/>
              <a:latin typeface="Arial" panose="020B0604020202020204" pitchFamily="34" charset="0"/>
              <a:ea typeface="Arial" panose="020B0604020202020204" pitchFamily="34" charset="0"/>
            </a:endParaRPr>
          </a:p>
          <a:p>
            <a:pPr>
              <a:buFont typeface="Wingdings" panose="05000000000000000000" pitchFamily="2" charset="2"/>
              <a:buChar char="Ø"/>
            </a:pPr>
            <a:r>
              <a:rPr lang="en-GB" sz="1800" dirty="0">
                <a:effectLst/>
                <a:latin typeface="Arial" panose="020B0604020202020204" pitchFamily="34" charset="0"/>
                <a:ea typeface="Arial" panose="020B0604020202020204" pitchFamily="34" charset="0"/>
              </a:rPr>
              <a:t>Focus on the best features that measure the dimensions directly – Compactness, Area, and Convex Area. The more finely these dimensions are quantified, the better it may help the model to categorize the data and sort more accurately. Better sorting leads to better grades of beans in the end which means a lot for the industry.</a:t>
            </a:r>
          </a:p>
        </p:txBody>
      </p:sp>
    </p:spTree>
    <p:extLst>
      <p:ext uri="{BB962C8B-B14F-4D97-AF65-F5344CB8AC3E}">
        <p14:creationId xmlns:p14="http://schemas.microsoft.com/office/powerpoint/2010/main" val="3046203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References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484671"/>
            <a:ext cx="8463928" cy="4608154"/>
          </a:xfrm>
        </p:spPr>
        <p:txBody>
          <a:bodyPr>
            <a:normAutofit/>
          </a:bodyPr>
          <a:lstStyle/>
          <a:p>
            <a:pPr marL="0" marR="0">
              <a:lnSpc>
                <a:spcPct val="115000"/>
              </a:lnSpc>
              <a:spcBef>
                <a:spcPts val="0"/>
              </a:spcBef>
              <a:spcAft>
                <a:spcPts val="0"/>
              </a:spcAft>
            </a:pPr>
            <a:r>
              <a:rPr lang="en-GB" sz="1800" dirty="0">
                <a:effectLst/>
                <a:latin typeface="Arial" panose="020B0604020202020204" pitchFamily="34" charset="0"/>
                <a:ea typeface="Arial" panose="020B0604020202020204" pitchFamily="34" charset="0"/>
              </a:rPr>
              <a:t>IEEE Paper link:</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u="sng" dirty="0">
                <a:solidFill>
                  <a:srgbClr val="1155CC"/>
                </a:solidFill>
                <a:effectLst/>
                <a:latin typeface="Arial" panose="020B0604020202020204" pitchFamily="34" charset="0"/>
                <a:ea typeface="Arial" panose="020B0604020202020204" pitchFamily="34" charset="0"/>
                <a:hlinkClick r:id="rId2"/>
              </a:rPr>
              <a:t>https://ceur-ws.org/Vol-2951/paper3.pdf</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rial" panose="020B0604020202020204" pitchFamily="34" charset="0"/>
                <a:ea typeface="Arial" panose="020B0604020202020204" pitchFamily="34" charset="0"/>
              </a:rPr>
              <a:t>Dataset source link:</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u="sng" dirty="0">
                <a:solidFill>
                  <a:srgbClr val="1155CC"/>
                </a:solidFill>
                <a:effectLst/>
                <a:latin typeface="Arial" panose="020B0604020202020204" pitchFamily="34" charset="0"/>
                <a:ea typeface="Arial" panose="020B0604020202020204" pitchFamily="34" charset="0"/>
                <a:hlinkClick r:id="rId3"/>
              </a:rPr>
              <a:t>https://archive.ics.uci.edu/dataset/602/dry+bean+dataset</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rial" panose="020B0604020202020204" pitchFamily="34" charset="0"/>
                <a:ea typeface="Arial" panose="020B0604020202020204" pitchFamily="34" charset="0"/>
              </a:rPr>
              <a:t>Murat </a:t>
            </a:r>
            <a:r>
              <a:rPr lang="en-GB" sz="1800" dirty="0" err="1">
                <a:effectLst/>
                <a:latin typeface="Arial" panose="020B0604020202020204" pitchFamily="34" charset="0"/>
                <a:ea typeface="Arial" panose="020B0604020202020204" pitchFamily="34" charset="0"/>
              </a:rPr>
              <a:t>Koklu</a:t>
            </a:r>
            <a:r>
              <a:rPr lang="en-GB" sz="1800" dirty="0">
                <a:effectLst/>
                <a:latin typeface="Arial" panose="020B0604020202020204" pitchFamily="34" charset="0"/>
                <a:ea typeface="Arial" panose="020B0604020202020204" pitchFamily="34" charset="0"/>
              </a:rPr>
              <a:t>, </a:t>
            </a:r>
            <a:r>
              <a:rPr lang="en-GB" sz="1800" dirty="0" err="1">
                <a:effectLst/>
                <a:latin typeface="Arial" panose="020B0604020202020204" pitchFamily="34" charset="0"/>
                <a:ea typeface="Arial" panose="020B0604020202020204" pitchFamily="34" charset="0"/>
              </a:rPr>
              <a:t>Ilker</a:t>
            </a:r>
            <a:r>
              <a:rPr lang="en-GB" sz="1800" dirty="0">
                <a:effectLst/>
                <a:latin typeface="Arial" panose="020B0604020202020204" pitchFamily="34" charset="0"/>
                <a:ea typeface="Arial" panose="020B0604020202020204" pitchFamily="34" charset="0"/>
              </a:rPr>
              <a:t> Ali </a:t>
            </a:r>
            <a:r>
              <a:rPr lang="en-GB" sz="1800" dirty="0" err="1">
                <a:effectLst/>
                <a:latin typeface="Arial" panose="020B0604020202020204" pitchFamily="34" charset="0"/>
                <a:ea typeface="Arial" panose="020B0604020202020204" pitchFamily="34" charset="0"/>
              </a:rPr>
              <a:t>Ozkan</a:t>
            </a:r>
            <a:r>
              <a:rPr lang="en-GB" sz="1800" dirty="0">
                <a:effectLst/>
                <a:latin typeface="Arial" panose="020B0604020202020204" pitchFamily="34" charset="0"/>
                <a:ea typeface="Arial" panose="020B0604020202020204" pitchFamily="34" charset="0"/>
              </a:rPr>
              <a:t>, Multiclass classification of dry beans using computer vision and</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rial" panose="020B0604020202020204" pitchFamily="34" charset="0"/>
                <a:ea typeface="Arial" panose="020B0604020202020204" pitchFamily="34" charset="0"/>
              </a:rPr>
              <a:t>machine learning techniques, Computers and Electronics in Agriculture 174 (2020) 105507.</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err="1">
                <a:effectLst/>
                <a:latin typeface="Arial" panose="020B0604020202020204" pitchFamily="34" charset="0"/>
                <a:ea typeface="Arial" panose="020B0604020202020204" pitchFamily="34" charset="0"/>
              </a:rPr>
              <a:t>Aurelien</a:t>
            </a:r>
            <a:r>
              <a:rPr lang="en-GB" sz="1800" dirty="0">
                <a:effectLst/>
                <a:latin typeface="Arial" panose="020B0604020202020204" pitchFamily="34" charset="0"/>
                <a:ea typeface="Arial" panose="020B0604020202020204" pitchFamily="34" charset="0"/>
              </a:rPr>
              <a:t> </a:t>
            </a:r>
            <a:r>
              <a:rPr lang="en-GB" sz="1800" dirty="0" err="1">
                <a:effectLst/>
                <a:latin typeface="Arial" panose="020B0604020202020204" pitchFamily="34" charset="0"/>
                <a:ea typeface="Arial" panose="020B0604020202020204" pitchFamily="34" charset="0"/>
              </a:rPr>
              <a:t>Geron</a:t>
            </a:r>
            <a:r>
              <a:rPr lang="en-GB" sz="1800" dirty="0">
                <a:effectLst/>
                <a:latin typeface="Arial" panose="020B0604020202020204" pitchFamily="34" charset="0"/>
                <a:ea typeface="Arial" panose="020B0604020202020204" pitchFamily="34" charset="0"/>
              </a:rPr>
              <a:t>, Hands-on Machine Learning with Scikit-Learn, </a:t>
            </a:r>
            <a:r>
              <a:rPr lang="en-GB" sz="1800" dirty="0" err="1">
                <a:effectLst/>
                <a:latin typeface="Arial" panose="020B0604020202020204" pitchFamily="34" charset="0"/>
                <a:ea typeface="Arial" panose="020B0604020202020204" pitchFamily="34" charset="0"/>
              </a:rPr>
              <a:t>Keras</a:t>
            </a:r>
            <a:r>
              <a:rPr lang="en-GB" sz="1800" dirty="0">
                <a:effectLst/>
                <a:latin typeface="Arial" panose="020B0604020202020204" pitchFamily="34" charset="0"/>
                <a:ea typeface="Arial" panose="020B0604020202020204" pitchFamily="34" charset="0"/>
              </a:rPr>
              <a:t> &amp; TensorFlow, O’Reilly,2019.</a:t>
            </a:r>
            <a:endParaRPr lang="en-US" sz="1800" dirty="0">
              <a:effectLst/>
              <a:latin typeface="Arial" panose="020B0604020202020204" pitchFamily="34" charset="0"/>
              <a:ea typeface="Arial" panose="020B0604020202020204" pitchFamily="34" charset="0"/>
            </a:endParaRPr>
          </a:p>
          <a:p>
            <a:pPr marL="0" marR="0">
              <a:lnSpc>
                <a:spcPct val="115000"/>
              </a:lnSpc>
              <a:spcBef>
                <a:spcPts val="0"/>
              </a:spcBef>
              <a:spcAft>
                <a:spcPts val="0"/>
              </a:spcAft>
            </a:pPr>
            <a:r>
              <a:rPr lang="en-GB" sz="1800" dirty="0">
                <a:effectLst/>
                <a:latin typeface="Arial" panose="020B0604020202020204" pitchFamily="34" charset="0"/>
                <a:ea typeface="Arial" panose="020B0604020202020204" pitchFamily="34" charset="0"/>
              </a:rPr>
              <a:t>Francois Chollet, Deep Learning with Python, Manning Publications, 2018.</a:t>
            </a:r>
            <a:endParaRPr lang="en-US" sz="1800" dirty="0">
              <a:effectLst/>
              <a:latin typeface="Arial" panose="020B0604020202020204" pitchFamily="34" charset="0"/>
              <a:ea typeface="Arial" panose="020B0604020202020204" pitchFamily="34" charset="0"/>
            </a:endParaRPr>
          </a:p>
          <a:p>
            <a:pPr marL="0" indent="0">
              <a:buNone/>
            </a:pPr>
            <a:endParaRPr lang="en-GB"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53382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2006-2AD6-FC6E-ED11-1752BC5DEB71}"/>
              </a:ext>
            </a:extLst>
          </p:cNvPr>
          <p:cNvSpPr>
            <a:spLocks noGrp="1"/>
          </p:cNvSpPr>
          <p:nvPr>
            <p:ph type="title"/>
          </p:nvPr>
        </p:nvSpPr>
        <p:spPr>
          <a:xfrm>
            <a:off x="550862" y="549275"/>
            <a:ext cx="5135563" cy="822325"/>
          </a:xfrm>
        </p:spPr>
        <p:txBody>
          <a:bodyPr/>
          <a:lstStyle/>
          <a:p>
            <a:r>
              <a:rPr lang="en-US" dirty="0"/>
              <a:t>Introduction</a:t>
            </a:r>
          </a:p>
        </p:txBody>
      </p:sp>
      <p:sp>
        <p:nvSpPr>
          <p:cNvPr id="3" name="Content Placeholder 2">
            <a:extLst>
              <a:ext uri="{FF2B5EF4-FFF2-40B4-BE49-F238E27FC236}">
                <a16:creationId xmlns:a16="http://schemas.microsoft.com/office/drawing/2014/main" id="{15F1D4FD-894C-8E46-04B8-AF840DEDFA8F}"/>
              </a:ext>
            </a:extLst>
          </p:cNvPr>
          <p:cNvSpPr>
            <a:spLocks noGrp="1"/>
          </p:cNvSpPr>
          <p:nvPr>
            <p:ph idx="1"/>
          </p:nvPr>
        </p:nvSpPr>
        <p:spPr>
          <a:xfrm>
            <a:off x="550863" y="1447801"/>
            <a:ext cx="11090274" cy="4645024"/>
          </a:xfrm>
        </p:spPr>
        <p:txBody>
          <a:bodyPr/>
          <a:lstStyle/>
          <a:p>
            <a:pPr marR="0">
              <a:lnSpc>
                <a:spcPct val="115000"/>
              </a:lnSpc>
              <a:spcBef>
                <a:spcPts val="0"/>
              </a:spcBef>
              <a:spcAft>
                <a:spcPts val="0"/>
              </a:spcAft>
              <a:buFont typeface="Wingdings" panose="05000000000000000000" pitchFamily="2" charset="2"/>
              <a:buChar char="Ø"/>
            </a:pPr>
            <a:r>
              <a:rPr lang="en-GB" sz="1800" dirty="0">
                <a:effectLst/>
                <a:latin typeface="Arial" panose="020B0604020202020204" pitchFamily="34" charset="0"/>
                <a:ea typeface="Arial" panose="020B0604020202020204" pitchFamily="34" charset="0"/>
              </a:rPr>
              <a:t>It is useful to properly name food types in farming studies for numerous reasons, from assessing quality to distributing crops in the market. In this project, a state-of-the-art technique based on machine learning was designed to confront the issue of distinguishing between seven eaten types of dry beans. Lately, conventional methods have difficulty doing this work because entering the types is too adjacent in form, shape, type, and structure. With improvements in computer vision and data processing, a high-resolution camera was used to capture the many photos of 13611 grains from the different kinds of all seven beans listed. From these images, a lot of post-work was required, such as batch processing, segmentation, feature extraction, and cropping, to derive a complete set of 16 unique features. These features included both dimensional and shape-based characteristics and ultimately served as a useful set of information for both training and classification. The objective of this project was to create a robust classifier that can determine and type each kind of dry bean with a unique signature. This new strategy has a lot of future because, when compared to the traditional way of becoming boring and time-consuming, the decisions were impossible for the photographer to make.</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867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41F2-ABCF-8AA5-FC13-E1AE2E228D79}"/>
              </a:ext>
            </a:extLst>
          </p:cNvPr>
          <p:cNvSpPr>
            <a:spLocks noGrp="1"/>
          </p:cNvSpPr>
          <p:nvPr>
            <p:ph type="title"/>
          </p:nvPr>
        </p:nvSpPr>
        <p:spPr>
          <a:xfrm>
            <a:off x="550862" y="549275"/>
            <a:ext cx="11091600" cy="688975"/>
          </a:xfrm>
        </p:spPr>
        <p:txBody>
          <a:bodyPr/>
          <a:lstStyle/>
          <a:p>
            <a:r>
              <a:rPr lang="en-US" dirty="0" err="1"/>
              <a:t>Abstarct</a:t>
            </a:r>
            <a:endParaRPr lang="en-US" dirty="0"/>
          </a:p>
        </p:txBody>
      </p:sp>
      <p:sp>
        <p:nvSpPr>
          <p:cNvPr id="3" name="Content Placeholder 2">
            <a:extLst>
              <a:ext uri="{FF2B5EF4-FFF2-40B4-BE49-F238E27FC236}">
                <a16:creationId xmlns:a16="http://schemas.microsoft.com/office/drawing/2014/main" id="{CDD43B51-A82D-1582-96E2-52A195D9944F}"/>
              </a:ext>
            </a:extLst>
          </p:cNvPr>
          <p:cNvSpPr>
            <a:spLocks noGrp="1"/>
          </p:cNvSpPr>
          <p:nvPr>
            <p:ph idx="1"/>
          </p:nvPr>
        </p:nvSpPr>
        <p:spPr>
          <a:xfrm>
            <a:off x="550863" y="1238251"/>
            <a:ext cx="11090274" cy="4854574"/>
          </a:xfrm>
        </p:spPr>
        <p:txBody>
          <a:bodyPr/>
          <a:lstStyle/>
          <a:p>
            <a:pPr marR="0">
              <a:lnSpc>
                <a:spcPct val="115000"/>
              </a:lnSpc>
              <a:spcBef>
                <a:spcPts val="0"/>
              </a:spcBef>
              <a:spcAft>
                <a:spcPts val="0"/>
              </a:spcAft>
              <a:buFont typeface="Wingdings" panose="05000000000000000000" pitchFamily="2" charset="2"/>
              <a:buChar char="Ø"/>
            </a:pPr>
            <a:r>
              <a:rPr lang="en-GB" sz="1800" dirty="0">
                <a:effectLst/>
                <a:latin typeface="Arial" panose="020B0604020202020204" pitchFamily="34" charset="0"/>
                <a:ea typeface="Arial" panose="020B0604020202020204" pitchFamily="34" charset="0"/>
              </a:rPr>
              <a:t>In this study, I will focus on how distinct methods of machine learning could be applied to sort eaten types using a dataset of 16 characteristics extracted from high-resolution technical photographs. Once the exploration data analysis was completed, the data was willing to begin the preparation, which involved making the numerical ones consist of categorical factors quantifiable. After this process, the dataset was finally prepared for the training, and testing set, in which the dataset was broken into two sets: the training and testing, and the explanation for the model was trained/tested. For training the model and checking the results of the seven selected classification and identification methods. These were: logistic regression, K-Nearest </a:t>
            </a:r>
            <a:r>
              <a:rPr lang="en-GB" sz="1800" dirty="0" err="1">
                <a:effectLst/>
                <a:latin typeface="Arial" panose="020B0604020202020204" pitchFamily="34" charset="0"/>
                <a:ea typeface="Arial" panose="020B0604020202020204" pitchFamily="34" charset="0"/>
              </a:rPr>
              <a:t>Neighbors</a:t>
            </a:r>
            <a:r>
              <a:rPr lang="en-GB" sz="1800" dirty="0">
                <a:effectLst/>
                <a:latin typeface="Arial" panose="020B0604020202020204" pitchFamily="34" charset="0"/>
                <a:ea typeface="Arial" panose="020B0604020202020204" pitchFamily="34" charset="0"/>
              </a:rPr>
              <a:t> (KNN), Support Vector Machine (SVM), Naïve Bayes, decision tree, and random forest, and </a:t>
            </a:r>
            <a:r>
              <a:rPr lang="en-GB" sz="1800" dirty="0" err="1">
                <a:effectLst/>
                <a:latin typeface="Arial" panose="020B0604020202020204" pitchFamily="34" charset="0"/>
                <a:ea typeface="Arial" panose="020B0604020202020204" pitchFamily="34" charset="0"/>
              </a:rPr>
              <a:t>XGBoost</a:t>
            </a:r>
            <a:r>
              <a:rPr lang="en-GB" sz="1800" dirty="0">
                <a:effectLst/>
                <a:latin typeface="Arial" panose="020B0604020202020204" pitchFamily="34" charset="0"/>
                <a:ea typeface="Arial" panose="020B0604020202020204" pitchFamily="34" charset="0"/>
              </a:rPr>
              <a:t>. The model which had done better achievement on this project was logistic regression and SVM classification and </a:t>
            </a:r>
            <a:r>
              <a:rPr lang="en-GB" sz="1800" dirty="0" err="1">
                <a:effectLst/>
                <a:latin typeface="Arial" panose="020B0604020202020204" pitchFamily="34" charset="0"/>
                <a:ea typeface="Arial" panose="020B0604020202020204" pitchFamily="34" charset="0"/>
              </a:rPr>
              <a:t>XGBoost</a:t>
            </a:r>
            <a:r>
              <a:rPr lang="en-GB" sz="1800" dirty="0">
                <a:effectLst/>
                <a:latin typeface="Arial" panose="020B0604020202020204" pitchFamily="34" charset="0"/>
                <a:ea typeface="Arial" panose="020B0604020202020204" pitchFamily="34" charset="0"/>
              </a:rPr>
              <a:t> classification with high F1 scores and more than 93% accuracy ratio, also in the final, the feature importance was discussed, leading to the land putting different eaten type dry beans into a group of the main objective of the analysis. Overall, this study demonstrates the ability of the SVM and </a:t>
            </a:r>
            <a:r>
              <a:rPr lang="en-GB" sz="1800" dirty="0" err="1">
                <a:effectLst/>
                <a:latin typeface="Arial" panose="020B0604020202020204" pitchFamily="34" charset="0"/>
                <a:ea typeface="Arial" panose="020B0604020202020204" pitchFamily="34" charset="0"/>
              </a:rPr>
              <a:t>XGBoost</a:t>
            </a:r>
            <a:r>
              <a:rPr lang="en-GB" sz="1800" dirty="0">
                <a:effectLst/>
                <a:latin typeface="Arial" panose="020B0604020202020204" pitchFamily="34" charset="0"/>
                <a:ea typeface="Arial" panose="020B0604020202020204" pitchFamily="34" charset="0"/>
              </a:rPr>
              <a:t> classification to correctly classify the distinct types of beans, and the SVM and </a:t>
            </a:r>
            <a:r>
              <a:rPr lang="en-GB" sz="1800" dirty="0" err="1">
                <a:effectLst/>
                <a:latin typeface="Arial" panose="020B0604020202020204" pitchFamily="34" charset="0"/>
                <a:ea typeface="Arial" panose="020B0604020202020204" pitchFamily="34" charset="0"/>
              </a:rPr>
              <a:t>XGBoost</a:t>
            </a:r>
            <a:r>
              <a:rPr lang="en-GB" sz="1800" dirty="0">
                <a:effectLst/>
                <a:latin typeface="Arial" panose="020B0604020202020204" pitchFamily="34" charset="0"/>
                <a:ea typeface="Arial" panose="020B0604020202020204" pitchFamily="34" charset="0"/>
              </a:rPr>
              <a:t> did a great job of this farming classification mission.</a:t>
            </a:r>
            <a:endParaRPr lang="en-US"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6709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850E-3DCE-2A5E-A74D-4C54068A0B5E}"/>
              </a:ext>
            </a:extLst>
          </p:cNvPr>
          <p:cNvSpPr>
            <a:spLocks noGrp="1"/>
          </p:cNvSpPr>
          <p:nvPr>
            <p:ph type="title"/>
          </p:nvPr>
        </p:nvSpPr>
        <p:spPr>
          <a:xfrm>
            <a:off x="442707" y="323135"/>
            <a:ext cx="11091600" cy="817408"/>
          </a:xfrm>
        </p:spPr>
        <p:txBody>
          <a:bodyPr>
            <a:normAutofit fontScale="90000"/>
          </a:bodyPr>
          <a:lstStyle/>
          <a:p>
            <a:r>
              <a:rPr lang="en-US" dirty="0"/>
              <a:t>Methodology </a:t>
            </a:r>
            <a:br>
              <a:rPr lang="en-US" dirty="0"/>
            </a:br>
            <a:br>
              <a:rPr lang="en-US" dirty="0"/>
            </a:br>
            <a:endParaRPr lang="en-US" dirty="0"/>
          </a:p>
        </p:txBody>
      </p:sp>
      <p:sp>
        <p:nvSpPr>
          <p:cNvPr id="4" name="Content Placeholder 3">
            <a:extLst>
              <a:ext uri="{FF2B5EF4-FFF2-40B4-BE49-F238E27FC236}">
                <a16:creationId xmlns:a16="http://schemas.microsoft.com/office/drawing/2014/main" id="{AE1BD7E2-F0C0-4B07-2B64-6FA26B9E3BDE}"/>
              </a:ext>
            </a:extLst>
          </p:cNvPr>
          <p:cNvSpPr>
            <a:spLocks noGrp="1"/>
          </p:cNvSpPr>
          <p:nvPr>
            <p:ph idx="1"/>
          </p:nvPr>
        </p:nvSpPr>
        <p:spPr>
          <a:xfrm>
            <a:off x="362981" y="1533834"/>
            <a:ext cx="11091600" cy="4657314"/>
          </a:xfrm>
        </p:spPr>
        <p:txBody>
          <a:bodyPr/>
          <a:lstStyle/>
          <a:p>
            <a:pPr>
              <a:buFont typeface="Wingdings" panose="05000000000000000000" pitchFamily="2" charset="2"/>
              <a:buChar char="Ø"/>
            </a:pPr>
            <a:r>
              <a:rPr lang="en-US" dirty="0"/>
              <a:t>Data collection</a:t>
            </a:r>
          </a:p>
          <a:p>
            <a:pPr>
              <a:buFont typeface="Wingdings" panose="05000000000000000000" pitchFamily="2" charset="2"/>
              <a:buChar char="Ø"/>
            </a:pPr>
            <a:r>
              <a:rPr lang="en-US" dirty="0"/>
              <a:t>Exploratory Data Analysis</a:t>
            </a:r>
          </a:p>
          <a:p>
            <a:pPr>
              <a:buFont typeface="Wingdings" panose="05000000000000000000" pitchFamily="2" charset="2"/>
              <a:buChar char="Ø"/>
            </a:pPr>
            <a:r>
              <a:rPr lang="en-US" dirty="0"/>
              <a:t>Data preprocessing</a:t>
            </a:r>
          </a:p>
          <a:p>
            <a:pPr>
              <a:buFont typeface="Wingdings" panose="05000000000000000000" pitchFamily="2" charset="2"/>
              <a:buChar char="Ø"/>
            </a:pPr>
            <a:r>
              <a:rPr lang="en-US" dirty="0"/>
              <a:t>Splitting the data(Train and Test)</a:t>
            </a:r>
          </a:p>
          <a:p>
            <a:pPr>
              <a:buFont typeface="Wingdings" panose="05000000000000000000" pitchFamily="2" charset="2"/>
              <a:buChar char="Ø"/>
            </a:pPr>
            <a:r>
              <a:rPr lang="en-US" dirty="0"/>
              <a:t>Applying machine learning algorithms</a:t>
            </a:r>
          </a:p>
          <a:p>
            <a:pPr>
              <a:buFont typeface="Wingdings" panose="05000000000000000000" pitchFamily="2" charset="2"/>
              <a:buChar char="Ø"/>
            </a:pPr>
            <a:r>
              <a:rPr lang="en-US" dirty="0"/>
              <a:t>Evaluating the models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63242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p:txBody>
          <a:bodyPr>
            <a:normAutofit/>
          </a:bodyPr>
          <a:lstStyle/>
          <a:p>
            <a:r>
              <a:rPr lang="en-US" sz="4400" dirty="0"/>
              <a:t>Data collection</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11090274" cy="4480334"/>
          </a:xfrm>
        </p:spPr>
        <p:txBody>
          <a:bodyPr/>
          <a:lstStyle/>
          <a:p>
            <a:pPr>
              <a:buFont typeface="Wingdings" panose="05000000000000000000" pitchFamily="2" charset="2"/>
              <a:buChar char="Ø"/>
            </a:pPr>
            <a:r>
              <a:rPr lang="en-US" dirty="0"/>
              <a:t> We have collected the dataset from UCI machine learning </a:t>
            </a:r>
            <a:r>
              <a:rPr lang="en-US" dirty="0" err="1"/>
              <a:t>repositiory</a:t>
            </a:r>
            <a:r>
              <a:rPr lang="en-US" dirty="0"/>
              <a:t>.</a:t>
            </a:r>
          </a:p>
          <a:p>
            <a:pPr>
              <a:buFont typeface="Wingdings" panose="05000000000000000000" pitchFamily="2" charset="2"/>
              <a:buChar char="Ø"/>
            </a:pPr>
            <a:r>
              <a:rPr lang="en-US" dirty="0"/>
              <a:t>Dataset consists of 13611 rows 17 columns</a:t>
            </a:r>
          </a:p>
          <a:p>
            <a:pPr>
              <a:buFont typeface="Wingdings" panose="05000000000000000000" pitchFamily="2" charset="2"/>
              <a:buChar char="Ø"/>
            </a:pPr>
            <a:r>
              <a:rPr lang="en-US" dirty="0"/>
              <a:t>16 columns are continuous and numerical features</a:t>
            </a:r>
          </a:p>
          <a:p>
            <a:pPr>
              <a:buFont typeface="Wingdings" panose="05000000000000000000" pitchFamily="2" charset="2"/>
              <a:buChar char="Ø"/>
            </a:pPr>
            <a:r>
              <a:rPr lang="en-US" dirty="0"/>
              <a:t>1 column is the categorical column which is our Target variable “Class”</a:t>
            </a:r>
          </a:p>
          <a:p>
            <a:pPr>
              <a:buFont typeface="Wingdings" panose="05000000000000000000" pitchFamily="2" charset="2"/>
              <a:buChar char="Ø"/>
            </a:pPr>
            <a:r>
              <a:rPr lang="en-US" dirty="0"/>
              <a:t>Class variable has 7 types of dry beans</a:t>
            </a:r>
          </a:p>
          <a:p>
            <a:pPr>
              <a:buFont typeface="Wingdings" panose="05000000000000000000" pitchFamily="2" charset="2"/>
              <a:buChar char="Ø"/>
            </a:pPr>
            <a:r>
              <a:rPr lang="en-US" dirty="0"/>
              <a:t>16 numerical columns describes about the values of dry beans types which are Area, perimeter, convex area , solidity, roundness etc.</a:t>
            </a:r>
          </a:p>
        </p:txBody>
      </p:sp>
    </p:spTree>
    <p:extLst>
      <p:ext uri="{BB962C8B-B14F-4D97-AF65-F5344CB8AC3E}">
        <p14:creationId xmlns:p14="http://schemas.microsoft.com/office/powerpoint/2010/main" val="1535226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Exploratory Data Analysis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11090274" cy="4480334"/>
          </a:xfrm>
        </p:spPr>
        <p:txBody>
          <a:bodyPr/>
          <a:lstStyle/>
          <a:p>
            <a:pPr>
              <a:buFont typeface="Wingdings" panose="05000000000000000000" pitchFamily="2" charset="2"/>
              <a:buChar char="Ø"/>
            </a:pPr>
            <a:r>
              <a:rPr lang="en-US" dirty="0"/>
              <a:t> Checking missing values: This dataset has no missing values.</a:t>
            </a:r>
          </a:p>
        </p:txBody>
      </p:sp>
      <p:pic>
        <p:nvPicPr>
          <p:cNvPr id="4" name="image14.png">
            <a:extLst>
              <a:ext uri="{FF2B5EF4-FFF2-40B4-BE49-F238E27FC236}">
                <a16:creationId xmlns:a16="http://schemas.microsoft.com/office/drawing/2014/main" id="{AB009BFF-60E6-D44B-655A-62B0700C9B43}"/>
              </a:ext>
            </a:extLst>
          </p:cNvPr>
          <p:cNvPicPr/>
          <p:nvPr/>
        </p:nvPicPr>
        <p:blipFill>
          <a:blip r:embed="rId2"/>
          <a:srcRect/>
          <a:stretch>
            <a:fillRect/>
          </a:stretch>
        </p:blipFill>
        <p:spPr>
          <a:xfrm>
            <a:off x="2499237" y="2066925"/>
            <a:ext cx="4381500" cy="4241800"/>
          </a:xfrm>
          <a:prstGeom prst="rect">
            <a:avLst/>
          </a:prstGeom>
          <a:ln/>
        </p:spPr>
      </p:pic>
    </p:spTree>
    <p:extLst>
      <p:ext uri="{BB962C8B-B14F-4D97-AF65-F5344CB8AC3E}">
        <p14:creationId xmlns:p14="http://schemas.microsoft.com/office/powerpoint/2010/main" val="238410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Exploratory Data Analysis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lstStyle/>
          <a:p>
            <a:pPr>
              <a:buFont typeface="Wingdings" panose="05000000000000000000" pitchFamily="2" charset="2"/>
              <a:buChar char="Ø"/>
            </a:pPr>
            <a:r>
              <a:rPr lang="en-US" dirty="0"/>
              <a:t> Bar plot for Target variable: We have used this plot for checking whether the data is imbalanced or balanced .</a:t>
            </a:r>
          </a:p>
          <a:p>
            <a:pPr>
              <a:buFont typeface="Wingdings" panose="05000000000000000000" pitchFamily="2" charset="2"/>
              <a:buChar char="Ø"/>
            </a:pPr>
            <a:r>
              <a:rPr lang="en-US" dirty="0"/>
              <a:t> We can observe in the plot our Target variable quite imbalanced.</a:t>
            </a:r>
          </a:p>
          <a:p>
            <a:pPr>
              <a:buFont typeface="Wingdings" panose="05000000000000000000" pitchFamily="2" charset="2"/>
              <a:buChar char="Ø"/>
            </a:pPr>
            <a:r>
              <a:rPr lang="en-US" dirty="0" err="1"/>
              <a:t>Dermason</a:t>
            </a:r>
            <a:r>
              <a:rPr lang="en-US" dirty="0"/>
              <a:t> has the more samples and Bombay has least samples in this dataset.</a:t>
            </a:r>
          </a:p>
        </p:txBody>
      </p:sp>
      <p:pic>
        <p:nvPicPr>
          <p:cNvPr id="5" name="image15.png">
            <a:extLst>
              <a:ext uri="{FF2B5EF4-FFF2-40B4-BE49-F238E27FC236}">
                <a16:creationId xmlns:a16="http://schemas.microsoft.com/office/drawing/2014/main" id="{C69B7707-3637-745E-D8E2-3FEDF2280B38}"/>
              </a:ext>
            </a:extLst>
          </p:cNvPr>
          <p:cNvPicPr/>
          <p:nvPr/>
        </p:nvPicPr>
        <p:blipFill>
          <a:blip r:embed="rId2"/>
          <a:srcRect/>
          <a:stretch>
            <a:fillRect/>
          </a:stretch>
        </p:blipFill>
        <p:spPr>
          <a:xfrm>
            <a:off x="5949591" y="1612491"/>
            <a:ext cx="5730875" cy="4355690"/>
          </a:xfrm>
          <a:prstGeom prst="rect">
            <a:avLst/>
          </a:prstGeom>
          <a:ln/>
        </p:spPr>
      </p:pic>
    </p:spTree>
    <p:extLst>
      <p:ext uri="{BB962C8B-B14F-4D97-AF65-F5344CB8AC3E}">
        <p14:creationId xmlns:p14="http://schemas.microsoft.com/office/powerpoint/2010/main" val="73648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37-0A53-32A7-95F7-6F8470E446A6}"/>
              </a:ext>
            </a:extLst>
          </p:cNvPr>
          <p:cNvSpPr>
            <a:spLocks noGrp="1"/>
          </p:cNvSpPr>
          <p:nvPr>
            <p:ph type="title"/>
          </p:nvPr>
        </p:nvSpPr>
        <p:spPr>
          <a:xfrm>
            <a:off x="550862" y="549275"/>
            <a:ext cx="11091600" cy="935396"/>
          </a:xfrm>
        </p:spPr>
        <p:txBody>
          <a:bodyPr>
            <a:normAutofit/>
          </a:bodyPr>
          <a:lstStyle/>
          <a:p>
            <a:r>
              <a:rPr lang="en-US" sz="4400" dirty="0"/>
              <a:t>Exploratory Data Analysis</a:t>
            </a:r>
          </a:p>
        </p:txBody>
      </p:sp>
      <p:sp>
        <p:nvSpPr>
          <p:cNvPr id="3" name="Content Placeholder 2">
            <a:extLst>
              <a:ext uri="{FF2B5EF4-FFF2-40B4-BE49-F238E27FC236}">
                <a16:creationId xmlns:a16="http://schemas.microsoft.com/office/drawing/2014/main" id="{A283965F-F30F-50E9-AE66-7D646AA25E55}"/>
              </a:ext>
            </a:extLst>
          </p:cNvPr>
          <p:cNvSpPr>
            <a:spLocks noGrp="1"/>
          </p:cNvSpPr>
          <p:nvPr>
            <p:ph idx="1"/>
          </p:nvPr>
        </p:nvSpPr>
        <p:spPr>
          <a:xfrm>
            <a:off x="550863" y="1612491"/>
            <a:ext cx="4257111" cy="4480334"/>
          </a:xfrm>
        </p:spPr>
        <p:txBody>
          <a:bodyPr/>
          <a:lstStyle/>
          <a:p>
            <a:pPr>
              <a:buFont typeface="Wingdings" panose="05000000000000000000" pitchFamily="2" charset="2"/>
              <a:buChar char="Ø"/>
            </a:pPr>
            <a:r>
              <a:rPr lang="en-US" dirty="0"/>
              <a:t> </a:t>
            </a:r>
            <a:r>
              <a:rPr lang="en-US" dirty="0" err="1"/>
              <a:t>Statstical</a:t>
            </a:r>
            <a:r>
              <a:rPr lang="en-US" dirty="0"/>
              <a:t> analysis: We have done statistical distribution using describe function in python programming language.</a:t>
            </a:r>
          </a:p>
          <a:p>
            <a:pPr>
              <a:buFont typeface="Wingdings" panose="05000000000000000000" pitchFamily="2" charset="2"/>
              <a:buChar char="Ø"/>
            </a:pPr>
            <a:r>
              <a:rPr lang="en-US" dirty="0"/>
              <a:t> We can see that all the parameter estimations of numerical columns in the snippet such as mean, standard deviation, min, max and quartile values.</a:t>
            </a:r>
          </a:p>
        </p:txBody>
      </p:sp>
      <p:pic>
        <p:nvPicPr>
          <p:cNvPr id="4" name="image12.png">
            <a:extLst>
              <a:ext uri="{FF2B5EF4-FFF2-40B4-BE49-F238E27FC236}">
                <a16:creationId xmlns:a16="http://schemas.microsoft.com/office/drawing/2014/main" id="{FD5A5CAD-7B85-A0BB-5284-E78077BFE7D6}"/>
              </a:ext>
            </a:extLst>
          </p:cNvPr>
          <p:cNvPicPr/>
          <p:nvPr/>
        </p:nvPicPr>
        <p:blipFill>
          <a:blip r:embed="rId2"/>
          <a:srcRect/>
          <a:stretch>
            <a:fillRect/>
          </a:stretch>
        </p:blipFill>
        <p:spPr>
          <a:xfrm>
            <a:off x="5069301" y="1612490"/>
            <a:ext cx="6877534" cy="4162145"/>
          </a:xfrm>
          <a:prstGeom prst="rect">
            <a:avLst/>
          </a:prstGeom>
          <a:ln/>
        </p:spPr>
      </p:pic>
    </p:spTree>
    <p:extLst>
      <p:ext uri="{BB962C8B-B14F-4D97-AF65-F5344CB8AC3E}">
        <p14:creationId xmlns:p14="http://schemas.microsoft.com/office/powerpoint/2010/main" val="306580434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49CD38-5B57-4682-9FCE-B9174068D0AE}">
  <ds:schemaRefs>
    <ds:schemaRef ds:uri="http://schemas.microsoft.com/sharepoint/v3/contenttype/forms"/>
  </ds:schemaRefs>
</ds:datastoreItem>
</file>

<file path=customXml/itemProps3.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{9D3EA71C-1B1F-4EA1-A6A6-7F77E3E4BAB3}tf33713516_win32</Template>
  <TotalTime>582</TotalTime>
  <Words>1532</Words>
  <Application>Microsoft Office PowerPoint</Application>
  <PresentationFormat>Widescreen</PresentationFormat>
  <Paragraphs>95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Gill Sans MT</vt:lpstr>
      <vt:lpstr>Walbaum Display</vt:lpstr>
      <vt:lpstr>Wingdings</vt:lpstr>
      <vt:lpstr>3DFloatVTI</vt:lpstr>
      <vt:lpstr>Predicting dry beans classes using machine learning algorithms</vt:lpstr>
      <vt:lpstr>Table of contents</vt:lpstr>
      <vt:lpstr>Introduction</vt:lpstr>
      <vt:lpstr>Abstarct</vt:lpstr>
      <vt:lpstr>Methodology   </vt:lpstr>
      <vt:lpstr>Data collection</vt:lpstr>
      <vt:lpstr>Exploratory Data Analysis</vt:lpstr>
      <vt:lpstr>Exploratory Data Analysis</vt:lpstr>
      <vt:lpstr>Exploratory Data Analysis</vt:lpstr>
      <vt:lpstr>Exploratory Data Analysis</vt:lpstr>
      <vt:lpstr>Exploratory Data Analysis</vt:lpstr>
      <vt:lpstr>Data preprocessing</vt:lpstr>
      <vt:lpstr>Data preprocessing</vt:lpstr>
      <vt:lpstr>Splitting the data</vt:lpstr>
      <vt:lpstr>Applying Machine learning algorithms</vt:lpstr>
      <vt:lpstr>Evaluating models</vt:lpstr>
      <vt:lpstr>Evaluating through crossvalidation</vt:lpstr>
      <vt:lpstr>Crossvalidation results</vt:lpstr>
      <vt:lpstr>Selecting model</vt:lpstr>
      <vt:lpstr>Conclusions</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Song popularity prediction</dc:title>
  <dc:creator>CHANDU YADAV</dc:creator>
  <cp:lastModifiedBy>CHANDU YADAV</cp:lastModifiedBy>
  <cp:revision>3</cp:revision>
  <dcterms:created xsi:type="dcterms:W3CDTF">2024-04-15T19:50:31Z</dcterms:created>
  <dcterms:modified xsi:type="dcterms:W3CDTF">2024-04-24T04:51:46Z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