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389" r:id="rId6"/>
    <p:sldId id="384" r:id="rId7"/>
    <p:sldId id="317" r:id="rId8"/>
    <p:sldId id="277" r:id="rId9"/>
    <p:sldId id="278" r:id="rId10"/>
    <p:sldId id="279" r:id="rId11"/>
    <p:sldId id="392" r:id="rId12"/>
    <p:sldId id="268" r:id="rId13"/>
    <p:sldId id="272" r:id="rId14"/>
    <p:sldId id="270" r:id="rId15"/>
    <p:sldId id="3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93" d="100"/>
          <a:sy n="93" d="100"/>
        </p:scale>
        <p:origin x="54" y="8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3/13/2023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10</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806088" y="1629255"/>
            <a:ext cx="3758849" cy="1397287"/>
          </a:xfrm>
        </p:spPr>
        <p:txBody>
          <a:bodyPr anchor="b" anchorCtr="0">
            <a:normAutofit/>
          </a:bodyPr>
          <a:lstStyle/>
          <a:p>
            <a:r>
              <a:rPr lang="en-US" sz="2800" dirty="0"/>
              <a:t>Mobile application based on AR-IoT</a:t>
            </a: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806088" y="3568700"/>
            <a:ext cx="3758849" cy="1731963"/>
          </a:xfrm>
        </p:spPr>
        <p:txBody>
          <a:bodyPr>
            <a:normAutofit/>
          </a:bodyPr>
          <a:lstStyle/>
          <a:p>
            <a:r>
              <a:rPr lang="en-US" dirty="0"/>
              <a:t> Name : Manoj R &amp; Hariharan M V</a:t>
            </a:r>
          </a:p>
          <a:p>
            <a:r>
              <a:rPr lang="en-US" dirty="0"/>
              <a:t> Reg No : 124006059 &amp;124006058</a:t>
            </a:r>
          </a:p>
          <a:p>
            <a:r>
              <a:rPr lang="en-US" dirty="0"/>
              <a:t> Guide Name : </a:t>
            </a:r>
            <a:r>
              <a:rPr lang="en-US" dirty="0" err="1"/>
              <a:t>Ghousiya</a:t>
            </a:r>
            <a:r>
              <a:rPr lang="en-US" dirty="0"/>
              <a:t> Begum K         </a:t>
            </a:r>
          </a:p>
        </p:txBody>
      </p:sp>
      <p:pic>
        <p:nvPicPr>
          <p:cNvPr id="3074" name="Picture 2" descr="HD augmented reality wallpapers | Peakpx">
            <a:extLst>
              <a:ext uri="{FF2B5EF4-FFF2-40B4-BE49-F238E27FC236}">
                <a16:creationId xmlns:a16="http://schemas.microsoft.com/office/drawing/2014/main" id="{87780C43-1E63-7EC2-F7F5-CB9F9E6E91ED}"/>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19440" r="19440"/>
          <a:stretch>
            <a:fillRect/>
          </a:stretch>
        </p:blipFill>
        <p:spPr bwMode="auto">
          <a:xfrm>
            <a:off x="10274" y="0"/>
            <a:ext cx="745236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437846" y="519764"/>
            <a:ext cx="4702045" cy="1178812"/>
          </a:xfrm>
        </p:spPr>
        <p:txBody>
          <a:bodyPr/>
          <a:lstStyle/>
          <a:p>
            <a:r>
              <a:rPr lang="en-US" sz="3200" dirty="0"/>
              <a:t>Future of Mobile Application Based on AR with IoT</a:t>
            </a:r>
          </a:p>
        </p:txBody>
      </p:sp>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dirty="0"/>
              <a:t> </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8" name="Content Placeholder 7">
            <a:extLst>
              <a:ext uri="{FF2B5EF4-FFF2-40B4-BE49-F238E27FC236}">
                <a16:creationId xmlns:a16="http://schemas.microsoft.com/office/drawing/2014/main" id="{535C1417-294E-DFC6-78C5-C1EE272A10E9}"/>
              </a:ext>
            </a:extLst>
          </p:cNvPr>
          <p:cNvSpPr>
            <a:spLocks noGrp="1"/>
          </p:cNvSpPr>
          <p:nvPr>
            <p:ph idx="1"/>
          </p:nvPr>
        </p:nvSpPr>
        <p:spPr>
          <a:xfrm>
            <a:off x="550863" y="2113199"/>
            <a:ext cx="4702045" cy="3979625"/>
          </a:xfrm>
        </p:spPr>
        <p:txBody>
          <a:bodyPr/>
          <a:lstStyle/>
          <a:p>
            <a:r>
              <a:rPr lang="en-US" dirty="0"/>
              <a:t>With the integration of AR and IoT, countless opportunities arise for developers to create innovative and immersive mobile applications.</a:t>
            </a:r>
          </a:p>
          <a:p>
            <a:r>
              <a:rPr lang="en-US" dirty="0"/>
              <a:t>As the technology advances, mobile applications will become more personalized and interactive, allowing users to experience the world in a whole new way.</a:t>
            </a:r>
          </a:p>
          <a:p>
            <a:endParaRPr lang="en-IN" dirty="0"/>
          </a:p>
        </p:txBody>
      </p:sp>
      <p:pic>
        <p:nvPicPr>
          <p:cNvPr id="7170" name="Picture 2" descr="Augmented reality 1080P, 2K, 4K, 5K HD wallpapers free download | Wallpaper  Flare">
            <a:extLst>
              <a:ext uri="{FF2B5EF4-FFF2-40B4-BE49-F238E27FC236}">
                <a16:creationId xmlns:a16="http://schemas.microsoft.com/office/drawing/2014/main" id="{C220C651-0452-B99B-1C33-E392C6026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7898" y="1119188"/>
            <a:ext cx="6306256"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63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021458"/>
          </a:xfrm>
        </p:spPr>
        <p:txBody>
          <a:bodyPr>
            <a:normAutofit/>
          </a:bodyPr>
          <a:lstStyle/>
          <a:p>
            <a:r>
              <a:rPr lang="en-US" dirty="0"/>
              <a:t>References</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6"/>
            <a:ext cx="5437186" cy="270680"/>
          </a:xfrm>
        </p:spPr>
        <p:txBody>
          <a:bodyPr/>
          <a:lstStyle/>
          <a:p>
            <a:r>
              <a:rPr lang="en-US" dirty="0"/>
              <a:t>Subtitle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21988" y="2165684"/>
            <a:ext cx="5429114" cy="2906831"/>
          </a:xfrm>
        </p:spPr>
        <p:txBody>
          <a:bodyPr/>
          <a:lstStyle/>
          <a:p>
            <a:r>
              <a:rPr lang="en-IN" sz="1800" dirty="0"/>
              <a:t>1. Grant Wilson, I.A. Energy data visualization requires additional approaches to continue to be relevant in a world with greater low-carbon generation. Front. Energy Res. 2016, 4, 33. </a:t>
            </a:r>
          </a:p>
          <a:p>
            <a:r>
              <a:rPr lang="en-IN" sz="1800" dirty="0"/>
              <a:t>2. </a:t>
            </a:r>
            <a:r>
              <a:rPr lang="en-IN" sz="1800" dirty="0" err="1"/>
              <a:t>Hopf</a:t>
            </a:r>
            <a:r>
              <a:rPr lang="en-IN" sz="1800" dirty="0"/>
              <a:t>, H.; Müller, E. Providing energy data and information for sustainable manufacturing systems by Energy Cards. Robot. </a:t>
            </a:r>
            <a:r>
              <a:rPr lang="en-IN" sz="1800" dirty="0" err="1"/>
              <a:t>Comput</a:t>
            </a:r>
            <a:r>
              <a:rPr lang="en-IN" sz="1800" dirty="0"/>
              <a:t>. </a:t>
            </a:r>
            <a:r>
              <a:rPr lang="en-IN" sz="1800" dirty="0" err="1"/>
              <a:t>Integr</a:t>
            </a:r>
            <a:r>
              <a:rPr lang="en-IN" sz="1800" dirty="0"/>
              <a:t>. Manuf. 2015, 36, 76–83. </a:t>
            </a:r>
          </a:p>
          <a:p>
            <a:r>
              <a:rPr lang="en-IN" sz="1800" dirty="0"/>
              <a:t>3. Chou, C.-C.; Chiang, C.-T.; Wu, P.-Y.; Chu, C.-P.; Lin, C.-Y. Spatiotemporal analysis and visualization of power consumption data integrated with building information models for energy savings. </a:t>
            </a:r>
            <a:r>
              <a:rPr lang="en-IN" sz="1800" dirty="0" err="1"/>
              <a:t>Resour</a:t>
            </a:r>
            <a:r>
              <a:rPr lang="en-IN" sz="1800" dirty="0"/>
              <a:t>. </a:t>
            </a:r>
            <a:r>
              <a:rPr lang="en-IN" sz="1800" dirty="0" err="1"/>
              <a:t>Conserv</a:t>
            </a:r>
            <a:r>
              <a:rPr lang="en-IN" sz="1800" dirty="0"/>
              <a:t>. </a:t>
            </a:r>
            <a:r>
              <a:rPr lang="en-IN" sz="1800" dirty="0" err="1"/>
              <a:t>Recycl</a:t>
            </a:r>
            <a:r>
              <a:rPr lang="en-IN" sz="1800" dirty="0"/>
              <a:t>. 2017, 123, 219–229.</a:t>
            </a:r>
            <a:endParaRPr lang="en-US" sz="1800"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270680"/>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pPr marL="0" indent="0">
              <a:buNone/>
            </a:pPr>
            <a:r>
              <a:rPr lang="en-IN" sz="1800" dirty="0"/>
              <a:t>4. </a:t>
            </a:r>
            <a:r>
              <a:rPr lang="en-IN" sz="1800" dirty="0" err="1"/>
              <a:t>Chatzopoulos</a:t>
            </a:r>
            <a:r>
              <a:rPr lang="en-IN" sz="1800" dirty="0"/>
              <a:t>, D.; Bermejo, C.; Huang, Z.; Hui, P. Mobile augmented reality survey: From where we are to where we go. IEEE Access 2017, 5, 6917–6950.</a:t>
            </a:r>
          </a:p>
          <a:p>
            <a:pPr marL="0" indent="0">
              <a:buNone/>
            </a:pPr>
            <a:r>
              <a:rPr lang="en-IN" sz="1800" dirty="0"/>
              <a:t> 5. Ong, S.K.; Nee, A.Y.C. Virtual and Augmented Reality Applications in Manufacturing; Springer Science &amp; Business Media: Berlin/Heidelberg, Germany, 2013; ISBN 1447138732.</a:t>
            </a:r>
            <a:endParaRPr lang="en-US" sz="1800" dirty="0"/>
          </a:p>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 : </a:t>
            </a:r>
          </a:p>
          <a:p>
            <a:r>
              <a:rPr lang="en-US" dirty="0"/>
              <a:t>Manoj R.D </a:t>
            </a:r>
          </a:p>
          <a:p>
            <a:r>
              <a:rPr lang="en-US" dirty="0"/>
              <a:t>Hariharan M V</a:t>
            </a:r>
          </a:p>
          <a:p>
            <a:r>
              <a:rPr lang="en-US" dirty="0"/>
              <a:t>Department &amp; Year : EIE &amp; 3</a:t>
            </a:r>
            <a:r>
              <a:rPr lang="en-US" baseline="30000" dirty="0"/>
              <a:t>rd</a:t>
            </a:r>
            <a:r>
              <a:rPr lang="en-US" dirty="0"/>
              <a:t> year</a:t>
            </a:r>
          </a:p>
          <a:p>
            <a:r>
              <a:rPr lang="en-US" dirty="0"/>
              <a:t> </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dirty="0"/>
              <a:t> </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dirty="0"/>
              <a:t> </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71412" y="196901"/>
            <a:ext cx="3565524" cy="568274"/>
          </a:xfrm>
        </p:spPr>
        <p:txBody>
          <a:bodyPr/>
          <a:lstStyle/>
          <a:p>
            <a:r>
              <a:rPr lang="en-US" sz="3200"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684427" y="1010778"/>
            <a:ext cx="3565525" cy="4736637"/>
          </a:xfrm>
        </p:spPr>
        <p:txBody>
          <a:bodyPr/>
          <a:lstStyle/>
          <a:p>
            <a:pPr marL="285750" indent="-285750">
              <a:buFont typeface="Wingdings" panose="05000000000000000000" pitchFamily="2" charset="2"/>
              <a:buChar char="v"/>
            </a:pPr>
            <a:r>
              <a:rPr lang="en-US" sz="1600" dirty="0"/>
              <a:t> </a:t>
            </a:r>
            <a:r>
              <a:rPr lang="en-US" sz="1600" b="1" dirty="0"/>
              <a:t>Introduction to Mobile Application Based on AR with IoT</a:t>
            </a:r>
          </a:p>
          <a:p>
            <a:pPr marL="285750" indent="-285750">
              <a:buFont typeface="Wingdings" panose="05000000000000000000" pitchFamily="2" charset="2"/>
              <a:buChar char="v"/>
            </a:pPr>
            <a:r>
              <a:rPr lang="en-US" sz="1600" b="1" dirty="0"/>
              <a:t> Benefits of Mobile Application Based on AR with IoT</a:t>
            </a:r>
          </a:p>
          <a:p>
            <a:pPr marL="285750" indent="-285750">
              <a:buFont typeface="Wingdings" panose="05000000000000000000" pitchFamily="2" charset="2"/>
              <a:buChar char="v"/>
            </a:pPr>
            <a:r>
              <a:rPr lang="en-US" sz="1600" b="1" dirty="0"/>
              <a:t>Applications of Mobile Application Based on AR with IoT</a:t>
            </a:r>
          </a:p>
          <a:p>
            <a:pPr marL="285750" indent="-285750">
              <a:buFont typeface="Wingdings" panose="05000000000000000000" pitchFamily="2" charset="2"/>
              <a:buChar char="v"/>
            </a:pPr>
            <a:r>
              <a:rPr lang="en-US" sz="1600" b="1" dirty="0"/>
              <a:t>Challenges of Mobile Application Based on AR with IoT</a:t>
            </a:r>
          </a:p>
          <a:p>
            <a:pPr marL="285750" indent="-285750">
              <a:buFont typeface="Wingdings" panose="05000000000000000000" pitchFamily="2" charset="2"/>
              <a:buChar char="v"/>
            </a:pPr>
            <a:r>
              <a:rPr lang="en-US" sz="1600" b="1" dirty="0"/>
              <a:t>Conclusion of Mobile Application Based on AR with IoT</a:t>
            </a:r>
          </a:p>
          <a:p>
            <a:pPr marL="285750" indent="-285750">
              <a:buFont typeface="Wingdings" panose="05000000000000000000" pitchFamily="2" charset="2"/>
              <a:buChar char="v"/>
            </a:pPr>
            <a:r>
              <a:rPr lang="en-US" sz="1600" b="1" dirty="0"/>
              <a:t>Future of Mobile Application Based on AR with IoT</a:t>
            </a:r>
          </a:p>
          <a:p>
            <a:endParaRPr lang="en-US" sz="1600" dirty="0"/>
          </a:p>
          <a:p>
            <a:endParaRPr lang="en-US" dirty="0"/>
          </a:p>
        </p:txBody>
      </p:sp>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939123"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6" name="Picture Placeholder 5">
            <a:extLst>
              <a:ext uri="{FF2B5EF4-FFF2-40B4-BE49-F238E27FC236}">
                <a16:creationId xmlns:a16="http://schemas.microsoft.com/office/drawing/2014/main" id="{D8FA68E3-32DF-B52D-0169-5CDBC2BD2FC9}"/>
              </a:ext>
            </a:extLst>
          </p:cNvPr>
          <p:cNvPicPr>
            <a:picLocks noGrp="1" noChangeAspect="1"/>
          </p:cNvPicPr>
          <p:nvPr>
            <p:ph type="pic" sz="quarter" idx="13"/>
          </p:nvPr>
        </p:nvPicPr>
        <p:blipFill>
          <a:blip r:embed="rId4"/>
          <a:srcRect l="21862" r="21862"/>
          <a:stretch>
            <a:fillRect/>
          </a:stretch>
        </p:blipFill>
        <p:spPr>
          <a:prstGeom prst="rect">
            <a:avLst/>
          </a:prstGeom>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05483" y="4507200"/>
            <a:ext cx="2465798" cy="670975"/>
          </a:xfrm>
        </p:spPr>
        <p:txBody>
          <a:bodyPr/>
          <a:lstStyle/>
          <a:p>
            <a:pPr algn="ctr"/>
            <a:r>
              <a:rPr lang="en-US" sz="2800" dirty="0"/>
              <a:t>Introduction</a:t>
            </a:r>
          </a:p>
        </p:txBody>
      </p:sp>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2" b="42"/>
          <a:stretch/>
        </p:blipFill>
        <p:spPr>
          <a:xfrm>
            <a:off x="3054096" y="1"/>
            <a:ext cx="3054096" cy="3103170"/>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t="42" b="42"/>
          <a:stretch/>
        </p:blipFill>
        <p:spPr>
          <a:xfrm>
            <a:off x="9137904" y="0"/>
            <a:ext cx="3054096" cy="3103170"/>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2866490" y="3349376"/>
            <a:ext cx="7677311" cy="3311724"/>
          </a:xfrm>
          <a:noFill/>
        </p:spPr>
        <p:txBody>
          <a:bodyPr>
            <a:noAutofit/>
          </a:bodyPr>
          <a:lstStyle/>
          <a:p>
            <a:r>
              <a:rPr lang="en-US" sz="1800" dirty="0"/>
              <a:t>The popularity of mobile applications based on augmented reality (AR) as well as the internet of things (IoT) is rising. This technology creates an immersive and participatory experience by fusing the physical and digital worlds. It enables people to engage with their surroundings in a way that was before impossible.</a:t>
            </a:r>
          </a:p>
          <a:p>
            <a:r>
              <a:rPr lang="en-US" sz="1800" dirty="0"/>
              <a:t>IoT technology makes it possible for physical things to be connected to the internet, enabling data communication and exchange between them. This can be combined with AR to provide a potent tool for interactive experience creation. Users can now interact with real-world items in ways that were previously not feasible because to this technology.</a:t>
            </a:r>
          </a:p>
        </p:txBody>
      </p:sp>
      <p:pic>
        <p:nvPicPr>
          <p:cNvPr id="1026" name="Picture 2" descr="27+ Augmented Reality Pictures | Download Free Images on ...">
            <a:extLst>
              <a:ext uri="{FF2B5EF4-FFF2-40B4-BE49-F238E27FC236}">
                <a16:creationId xmlns:a16="http://schemas.microsoft.com/office/drawing/2014/main" id="{6337BA12-EC83-6A6A-6847-6F41EFCC7C5E}"/>
              </a:ext>
            </a:extLst>
          </p:cNvPr>
          <p:cNvPicPr>
            <a:picLocks noGrp="1" noChangeAspect="1" noChangeArrowheads="1"/>
          </p:cNvPicPr>
          <p:nvPr>
            <p:ph type="pic" sz="quarter" idx="15"/>
          </p:nvPr>
        </p:nvPicPr>
        <p:blipFill>
          <a:blip r:embed="rId5">
            <a:extLst>
              <a:ext uri="{28A0092B-C50C-407E-A947-70E740481C1C}">
                <a14:useLocalDpi xmlns:a14="http://schemas.microsoft.com/office/drawing/2010/main" val="0"/>
              </a:ext>
            </a:extLst>
          </a:blip>
          <a:srcRect l="23068" r="23068"/>
          <a:stretch>
            <a:fillRect/>
          </a:stretch>
        </p:blipFill>
        <p:spPr bwMode="auto">
          <a:xfrm>
            <a:off x="6083808" y="0"/>
            <a:ext cx="3054096" cy="31031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ugmented Reality Wallpapers - Wallpaper Cave">
            <a:extLst>
              <a:ext uri="{FF2B5EF4-FFF2-40B4-BE49-F238E27FC236}">
                <a16:creationId xmlns:a16="http://schemas.microsoft.com/office/drawing/2014/main" id="{232E5CF9-15E8-767D-8A05-EA519AE08CB8}"/>
              </a:ext>
            </a:extLst>
          </p:cNvPr>
          <p:cNvPicPr>
            <a:picLocks noGrp="1" noChangeAspect="1" noChangeArrowheads="1"/>
          </p:cNvPicPr>
          <p:nvPr>
            <p:ph type="pic" sz="quarter" idx="13"/>
          </p:nvPr>
        </p:nvPicPr>
        <p:blipFill>
          <a:blip r:embed="rId6">
            <a:extLst>
              <a:ext uri="{28A0092B-C50C-407E-A947-70E740481C1C}">
                <a14:useLocalDpi xmlns:a14="http://schemas.microsoft.com/office/drawing/2010/main" val="0"/>
              </a:ext>
            </a:extLst>
          </a:blip>
          <a:srcRect l="24727" r="24727"/>
          <a:stretch>
            <a:fillRect/>
          </a:stretch>
        </p:blipFill>
        <p:spPr bwMode="auto">
          <a:xfrm>
            <a:off x="0" y="0"/>
            <a:ext cx="3054096" cy="3103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6637106" y="631892"/>
            <a:ext cx="4108094" cy="2070212"/>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282176"/>
            <a:ext cx="5437187" cy="1412613"/>
          </a:xfrm>
        </p:spPr>
        <p:txBody>
          <a:bodyPr vert="horz" wrap="square" lIns="0" tIns="0" rIns="0" bIns="0" rtlCol="0" anchor="b" anchorCtr="0">
            <a:normAutofit fontScale="90000"/>
          </a:bodyPr>
          <a:lstStyle/>
          <a:p>
            <a:pPr>
              <a:lnSpc>
                <a:spcPct val="100000"/>
              </a:lnSpc>
            </a:pPr>
            <a:r>
              <a:rPr lang="en-US" sz="3200" dirty="0"/>
              <a:t>Benefits of </a:t>
            </a:r>
            <a:r>
              <a:rPr lang="en-US" sz="3600" dirty="0"/>
              <a:t>Mobile Application Based on AR with IoT</a:t>
            </a:r>
            <a:endParaRPr lang="en-US" sz="36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898814"/>
            <a:ext cx="5437187" cy="3508174"/>
          </a:xfrm>
        </p:spPr>
        <p:txBody>
          <a:bodyPr vert="horz" wrap="square" lIns="0" tIns="0" rIns="0" bIns="0" rtlCol="0">
            <a:noAutofit/>
          </a:bodyPr>
          <a:lstStyle/>
          <a:p>
            <a:pPr marL="285750" indent="-285750">
              <a:lnSpc>
                <a:spcPct val="100000"/>
              </a:lnSpc>
              <a:buFont typeface="Wingdings" panose="05000000000000000000" pitchFamily="2" charset="2"/>
              <a:buChar char="v"/>
            </a:pPr>
            <a:r>
              <a:rPr lang="en-US" sz="1800" kern="1200" dirty="0">
                <a:latin typeface="+mn-lt"/>
                <a:ea typeface="+mn-ea"/>
                <a:cs typeface="+mn-cs"/>
              </a:rPr>
              <a:t>Users can profit from the combination of AR and IoT in a  number of ways. It makes it possible for people to engage with their surroundings in a more organic and immersive manner. Users can obtain more information and have more control over their environment by tying physical objects to the internet. Real-time data access is another feature of this technology that enables users to take prompt and precise decisions.</a:t>
            </a:r>
          </a:p>
          <a:p>
            <a:pPr marL="285750" indent="-285750">
              <a:lnSpc>
                <a:spcPct val="100000"/>
              </a:lnSpc>
              <a:buFont typeface="Wingdings" panose="05000000000000000000" pitchFamily="2" charset="2"/>
              <a:buChar char="v"/>
            </a:pPr>
            <a:r>
              <a:rPr lang="en-US" sz="1800" kern="1200" dirty="0">
                <a:latin typeface="+mn-lt"/>
                <a:ea typeface="+mn-ea"/>
                <a:cs typeface="+mn-cs"/>
              </a:rPr>
              <a:t>The way </a:t>
            </a:r>
            <a:r>
              <a:rPr lang="en-US" sz="1800" kern="1200" dirty="0" err="1">
                <a:latin typeface="+mn-lt"/>
                <a:ea typeface="+mn-ea"/>
                <a:cs typeface="+mn-cs"/>
              </a:rPr>
              <a:t>organisations</a:t>
            </a:r>
            <a:r>
              <a:rPr lang="en-US" sz="1800" kern="1200" dirty="0">
                <a:latin typeface="+mn-lt"/>
                <a:ea typeface="+mn-ea"/>
                <a:cs typeface="+mn-cs"/>
              </a:rPr>
              <a:t> run has the potential to change as a result of the convergence of AR and IoT. Businesses can obtain data instantly and make precise judgements by tying physical items to the internet. Customers' experiences can be made immersive and interactive using this technology, which can help to enhance engagement and loyalty</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4102" name="Picture 6" descr="Page 23 | Iot Devices Images - Free Download on Freepik">
            <a:extLst>
              <a:ext uri="{FF2B5EF4-FFF2-40B4-BE49-F238E27FC236}">
                <a16:creationId xmlns:a16="http://schemas.microsoft.com/office/drawing/2014/main" id="{CAEEE9AE-498F-063F-B237-B0AF0E5E6E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9679" y="3506472"/>
            <a:ext cx="4015520" cy="2390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7606818" cy="1332000"/>
          </a:xfrm>
        </p:spPr>
        <p:txBody>
          <a:bodyPr/>
          <a:lstStyle/>
          <a:p>
            <a:r>
              <a:rPr lang="en-US" sz="3200" dirty="0"/>
              <a:t>Applications of Mobile Application Based on AR with IoT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3" name="Content Placeholder 2">
            <a:extLst>
              <a:ext uri="{FF2B5EF4-FFF2-40B4-BE49-F238E27FC236}">
                <a16:creationId xmlns:a16="http://schemas.microsoft.com/office/drawing/2014/main" id="{E4D51843-6BDD-77BC-BE14-2FF665536D15}"/>
              </a:ext>
            </a:extLst>
          </p:cNvPr>
          <p:cNvSpPr>
            <a:spLocks noGrp="1"/>
          </p:cNvSpPr>
          <p:nvPr>
            <p:ph idx="1"/>
          </p:nvPr>
        </p:nvSpPr>
        <p:spPr>
          <a:xfrm>
            <a:off x="550863" y="1777429"/>
            <a:ext cx="6836256" cy="4315395"/>
          </a:xfrm>
        </p:spPr>
        <p:txBody>
          <a:bodyPr/>
          <a:lstStyle/>
          <a:p>
            <a:r>
              <a:rPr lang="en-US" dirty="0"/>
              <a:t>There are several uses for AR and IoT across numerous sectors. This technology can be applied to the healthcare sector to develop interactive patient and physician experiences. This technology can be employed in the retail sector to give customers an immersive and engaging experience. This technology can be applied to the automotive sector to develop interactive passenger and driver experiences.</a:t>
            </a:r>
          </a:p>
          <a:p>
            <a:r>
              <a:rPr lang="en-US" dirty="0"/>
              <a:t>This technology can be applied to the education sector to develop engaging learning environments for both teachers and students. This technology can be applied to the gaming sector to give players engaging and immersive experiences. This technology can be applied to the entertainment sector to give audiences interactive experiences.</a:t>
            </a:r>
            <a:endParaRPr lang="en-IN" dirty="0"/>
          </a:p>
        </p:txBody>
      </p:sp>
      <p:pic>
        <p:nvPicPr>
          <p:cNvPr id="5122" name="Picture 2">
            <a:extLst>
              <a:ext uri="{FF2B5EF4-FFF2-40B4-BE49-F238E27FC236}">
                <a16:creationId xmlns:a16="http://schemas.microsoft.com/office/drawing/2014/main" id="{6B76472B-15EB-DD66-D577-6B50E1572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4247" y="1520575"/>
            <a:ext cx="4376791" cy="4986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49537" y="1068512"/>
            <a:ext cx="11091600" cy="750014"/>
          </a:xfrm>
        </p:spPr>
        <p:txBody>
          <a:bodyPr/>
          <a:lstStyle/>
          <a:p>
            <a:pPr algn="ctr"/>
            <a:r>
              <a:rPr lang="en-US" sz="3200" dirty="0"/>
              <a:t>Challenges of Mobile Application Based on AR with IoT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4" name="Content Placeholder 3">
            <a:extLst>
              <a:ext uri="{FF2B5EF4-FFF2-40B4-BE49-F238E27FC236}">
                <a16:creationId xmlns:a16="http://schemas.microsoft.com/office/drawing/2014/main" id="{413DAB1B-4982-F74A-F052-04E0CF94A86F}"/>
              </a:ext>
            </a:extLst>
          </p:cNvPr>
          <p:cNvSpPr>
            <a:spLocks noGrp="1"/>
          </p:cNvSpPr>
          <p:nvPr>
            <p:ph idx="1"/>
          </p:nvPr>
        </p:nvSpPr>
        <p:spPr>
          <a:xfrm>
            <a:off x="549537" y="2321960"/>
            <a:ext cx="9837636" cy="3096852"/>
          </a:xfrm>
        </p:spPr>
        <p:txBody>
          <a:bodyPr/>
          <a:lstStyle/>
          <a:p>
            <a:r>
              <a:rPr lang="en-US" dirty="0"/>
              <a:t>There are number of difficulties presented by the fusion of AR with IoT. The necessity for fast internet connectivity is one of the main obstacles. The technology cannot deliver the rich and interactive experiences that users want without a quick connection. The system also needs a lot of data, which may be costly and challenging to handle.</a:t>
            </a:r>
          </a:p>
          <a:p>
            <a:r>
              <a:rPr lang="en-US" dirty="0"/>
              <a:t>The requirement for high-performance hardware presents another difficulty. The technology cannot deliver the immersive and interactive experiences that users need without powerful hardware. The technology also needs a lot of computational power, which may be costly and challenging to operate.</a:t>
            </a:r>
            <a:endParaRPr lang="en-IN" dirty="0"/>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549276"/>
            <a:ext cx="4113603" cy="1245031"/>
          </a:xfrm>
        </p:spPr>
        <p:txBody>
          <a:bodyPr>
            <a:normAutofit/>
          </a:bodyPr>
          <a:lstStyle/>
          <a:p>
            <a:r>
              <a:rPr lang="en-US" sz="2800" dirty="0"/>
              <a:t>With the ESP8266 Arduino, turn on and off the light</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1931543"/>
            <a:ext cx="4113604" cy="4202130"/>
          </a:xfrm>
        </p:spPr>
        <p:txBody>
          <a:bodyPr/>
          <a:lstStyle/>
          <a:p>
            <a:pPr marL="342900" indent="-342900">
              <a:buFont typeface="Wingdings" panose="05000000000000000000" pitchFamily="2" charset="2"/>
              <a:buChar char="v"/>
            </a:pPr>
            <a:r>
              <a:rPr lang="en-US" sz="2000" dirty="0"/>
              <a:t>Since it provides a more natural and dynamic method to interact with physical devices than standard IoT devices, augmented reality (AR) is a potent tool for monitoring and managing physical devices like lights, switches, and sensors.</a:t>
            </a:r>
          </a:p>
          <a:p>
            <a:pPr marL="342900" indent="-342900">
              <a:buFont typeface="Wingdings" panose="05000000000000000000" pitchFamily="2" charset="2"/>
              <a:buChar char="v"/>
            </a:pPr>
            <a:r>
              <a:rPr lang="en-US" sz="2000" dirty="0"/>
              <a:t>Users don't need to enter their device's settings or make manual adjustments to turn on and off their lights, change the brightness, or set timers using augmented reality.</a:t>
            </a:r>
          </a:p>
          <a:p>
            <a:endParaRPr lang="en-US" dirty="0"/>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6146" name="Picture 2" descr="IoT Controlled LED using Blynk and ESP8266 (Node MCU)">
            <a:extLst>
              <a:ext uri="{FF2B5EF4-FFF2-40B4-BE49-F238E27FC236}">
                <a16:creationId xmlns:a16="http://schemas.microsoft.com/office/drawing/2014/main" id="{2C93BCE0-9310-1E02-A4FC-BA5744357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6634" y="1729079"/>
            <a:ext cx="7143750"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3145-66B8-B895-4C0A-B3A85D912E53}"/>
              </a:ext>
            </a:extLst>
          </p:cNvPr>
          <p:cNvSpPr>
            <a:spLocks noGrp="1"/>
          </p:cNvSpPr>
          <p:nvPr>
            <p:ph type="title"/>
          </p:nvPr>
        </p:nvSpPr>
        <p:spPr>
          <a:xfrm>
            <a:off x="550864" y="549275"/>
            <a:ext cx="5724808" cy="1019643"/>
          </a:xfrm>
        </p:spPr>
        <p:txBody>
          <a:bodyPr/>
          <a:lstStyle/>
          <a:p>
            <a:r>
              <a:rPr lang="en-US" sz="3200" dirty="0"/>
              <a:t>Future of Computer Vision with Hand Tracking</a:t>
            </a:r>
            <a:endParaRPr lang="en-IN" sz="3200" dirty="0"/>
          </a:p>
        </p:txBody>
      </p:sp>
      <p:sp>
        <p:nvSpPr>
          <p:cNvPr id="3" name="Content Placeholder 2">
            <a:extLst>
              <a:ext uri="{FF2B5EF4-FFF2-40B4-BE49-F238E27FC236}">
                <a16:creationId xmlns:a16="http://schemas.microsoft.com/office/drawing/2014/main" id="{C723A224-E9BD-0700-AB68-C72C9EAF5736}"/>
              </a:ext>
            </a:extLst>
          </p:cNvPr>
          <p:cNvSpPr>
            <a:spLocks noGrp="1"/>
          </p:cNvSpPr>
          <p:nvPr>
            <p:ph sz="quarter" idx="15"/>
          </p:nvPr>
        </p:nvSpPr>
        <p:spPr>
          <a:xfrm>
            <a:off x="550862" y="1973180"/>
            <a:ext cx="5545137" cy="4475246"/>
          </a:xfrm>
        </p:spPr>
        <p:txBody>
          <a:bodyPr/>
          <a:lstStyle/>
          <a:p>
            <a:pPr marL="342900" indent="-342900">
              <a:buFont typeface="Arial" panose="020B0604020202020204" pitchFamily="34" charset="0"/>
              <a:buChar char="•"/>
            </a:pPr>
            <a:r>
              <a:rPr lang="en-US" sz="2000" dirty="0"/>
              <a:t>The possibility of computer vision and tracking with hand tracking increases as technology does.</a:t>
            </a:r>
          </a:p>
          <a:p>
            <a:pPr marL="342900" indent="-342900">
              <a:buFont typeface="Arial" panose="020B0604020202020204" pitchFamily="34" charset="0"/>
              <a:buChar char="•"/>
            </a:pPr>
            <a:r>
              <a:rPr lang="en-US" sz="2000" dirty="0"/>
              <a:t>The options are unlimited when it comes to developing a strong, user-friendly mobile experience, ranging from gesture-based control to 3D mapping and beyond.</a:t>
            </a:r>
          </a:p>
          <a:p>
            <a:pPr marL="342900" indent="-342900">
              <a:buFont typeface="Arial" panose="020B0604020202020204" pitchFamily="34" charset="0"/>
              <a:buChar char="•"/>
            </a:pPr>
            <a:r>
              <a:rPr lang="en-US" sz="2000" dirty="0" err="1"/>
              <a:t>Utilising</a:t>
            </a:r>
            <a:r>
              <a:rPr lang="en-US" sz="2000" dirty="0"/>
              <a:t> the potential of natural language processing and machine learning to usher in a new era of mobile experiences.</a:t>
            </a:r>
            <a:endParaRPr lang="en-IN" sz="2000" dirty="0"/>
          </a:p>
        </p:txBody>
      </p:sp>
      <p:sp>
        <p:nvSpPr>
          <p:cNvPr id="7" name="Slide Number Placeholder 6">
            <a:extLst>
              <a:ext uri="{FF2B5EF4-FFF2-40B4-BE49-F238E27FC236}">
                <a16:creationId xmlns:a16="http://schemas.microsoft.com/office/drawing/2014/main" id="{987574ED-2F48-9DAF-510C-01DFC4C40F5A}"/>
              </a:ext>
            </a:extLst>
          </p:cNvPr>
          <p:cNvSpPr>
            <a:spLocks noGrp="1"/>
          </p:cNvSpPr>
          <p:nvPr>
            <p:ph type="sldNum" sz="quarter" idx="12"/>
          </p:nvPr>
        </p:nvSpPr>
        <p:spPr/>
        <p:txBody>
          <a:bodyPr/>
          <a:lstStyle/>
          <a:p>
            <a:fld id="{DBA1B0FB-D917-4C8C-928F-313BD683BF39}" type="slidenum">
              <a:rPr lang="en-US" smtClean="0"/>
              <a:t>8</a:t>
            </a:fld>
            <a:endParaRPr lang="en-US"/>
          </a:p>
        </p:txBody>
      </p:sp>
      <p:pic>
        <p:nvPicPr>
          <p:cNvPr id="1028" name="Picture 4" descr="Computer Vision Wallpapers - Wallpaper Cave">
            <a:extLst>
              <a:ext uri="{FF2B5EF4-FFF2-40B4-BE49-F238E27FC236}">
                <a16:creationId xmlns:a16="http://schemas.microsoft.com/office/drawing/2014/main" id="{8AD8CC0E-C641-42FC-4C2A-C4878EA30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1529" y="3888606"/>
            <a:ext cx="5084173" cy="2618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ow Hand Tracking Works | Ultraleap">
            <a:extLst>
              <a:ext uri="{FF2B5EF4-FFF2-40B4-BE49-F238E27FC236}">
                <a16:creationId xmlns:a16="http://schemas.microsoft.com/office/drawing/2014/main" id="{91A82774-44AA-8A00-2664-9658FBEE8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1529" y="1010642"/>
            <a:ext cx="5084173" cy="2800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678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sz="3200" dirty="0"/>
              <a:t>Conclusion of Mobile Application Based on AR with IoT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32" name="Text Placeholder 31">
            <a:extLst>
              <a:ext uri="{FF2B5EF4-FFF2-40B4-BE49-F238E27FC236}">
                <a16:creationId xmlns:a16="http://schemas.microsoft.com/office/drawing/2014/main" id="{28F2E518-E16B-7638-E70C-E338C005860D}"/>
              </a:ext>
            </a:extLst>
          </p:cNvPr>
          <p:cNvSpPr>
            <a:spLocks noGrp="1"/>
          </p:cNvSpPr>
          <p:nvPr>
            <p:ph type="body" sz="quarter" idx="24"/>
          </p:nvPr>
        </p:nvSpPr>
        <p:spPr>
          <a:xfrm>
            <a:off x="548640" y="1801681"/>
            <a:ext cx="10595798" cy="4260072"/>
          </a:xfrm>
        </p:spPr>
        <p:txBody>
          <a:bodyPr/>
          <a:lstStyle/>
          <a:p>
            <a:pPr marL="342900" indent="-342900">
              <a:buFont typeface="Wingdings" panose="05000000000000000000" pitchFamily="2" charset="2"/>
              <a:buChar char="v"/>
            </a:pPr>
            <a:r>
              <a:rPr lang="en-US" dirty="0"/>
              <a:t> A potent tool for developing immersive and interactive experiences is AR and IoT. I maybe used to develop interactive experiences for clients and audiences, and it has the ability to fundamentally alter the way businesses run. The necessity for sophisticated hardware and high-speed internet connections are only a couple of the difficulties it presents.</a:t>
            </a:r>
          </a:p>
          <a:p>
            <a:pPr marL="342900" indent="-342900">
              <a:buFont typeface="Wingdings" panose="05000000000000000000" pitchFamily="2" charset="2"/>
              <a:buChar char="v"/>
            </a:pPr>
            <a:r>
              <a:rPr lang="en-US" dirty="0"/>
              <a:t>Despite these difficulties, the marriage of augmented reality and the internet of things is an exciting and potent technology that has the potential to completely change how we interact with our surroundings. This technology can be </a:t>
            </a:r>
            <a:r>
              <a:rPr lang="en-US" dirty="0" err="1"/>
              <a:t>utilised</a:t>
            </a:r>
            <a:r>
              <a:rPr lang="en-US" dirty="0"/>
              <a:t> to create immersive and engaging experiences that were previously unattainable with the appropriate</a:t>
            </a:r>
            <a:endParaRPr lang="en-IN" dirty="0"/>
          </a:p>
        </p:txBody>
      </p:sp>
    </p:spTree>
    <p:extLst>
      <p:ext uri="{BB962C8B-B14F-4D97-AF65-F5344CB8AC3E}">
        <p14:creationId xmlns:p14="http://schemas.microsoft.com/office/powerpoint/2010/main" val="297987666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sharepoint/v3"/>
    <ds:schemaRef ds:uri="http://purl.org/dc/elements/1.1/"/>
    <ds:schemaRef ds:uri="http://schemas.microsoft.com/office/2006/documentManagement/types"/>
    <ds:schemaRef ds:uri="http://www.w3.org/XML/1998/namespace"/>
    <ds:schemaRef ds:uri="http://schemas.microsoft.com/office/2006/metadata/properties"/>
    <ds:schemaRef ds:uri="http://purl.org/dc/dcmitype/"/>
    <ds:schemaRef ds:uri="http://purl.org/dc/terms/"/>
    <ds:schemaRef ds:uri="71af3243-3dd4-4a8d-8c0d-dd76da1f02a5"/>
    <ds:schemaRef ds:uri="230e9df3-be65-4c73-a93b-d1236ebd677e"/>
    <ds:schemaRef ds:uri="http://schemas.microsoft.com/office/infopath/2007/PartnerControls"/>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{76034DCD-C2F2-4A2E-8414-6D752AB5E6FE}tf33713516_win32</Template>
  <TotalTime>192</TotalTime>
  <Words>1173</Words>
  <Application>Microsoft Office PowerPoint</Application>
  <PresentationFormat>Widescreen</PresentationFormat>
  <Paragraphs>70</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Walbaum Display</vt:lpstr>
      <vt:lpstr>Wingdings</vt:lpstr>
      <vt:lpstr>3DFloatVTI</vt:lpstr>
      <vt:lpstr>Mobile application based on AR-IoT</vt:lpstr>
      <vt:lpstr>Agenda</vt:lpstr>
      <vt:lpstr>Introduction</vt:lpstr>
      <vt:lpstr>Benefits of Mobile Application Based on AR with IoT</vt:lpstr>
      <vt:lpstr>Applications of Mobile Application Based on AR with IoT</vt:lpstr>
      <vt:lpstr>Challenges of Mobile Application Based on AR with IoT</vt:lpstr>
      <vt:lpstr>With the ESP8266 Arduino, turn on and off the light</vt:lpstr>
      <vt:lpstr>Future of Computer Vision with Hand Tracking</vt:lpstr>
      <vt:lpstr>Conclusion of Mobile Application Based on AR with IoT</vt:lpstr>
      <vt:lpstr>Future of Mobile Application Based on AR with IoT</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based on AR-IoT</dc:title>
  <dc:creator>srinivas M.V</dc:creator>
  <cp:lastModifiedBy>manoj RD</cp:lastModifiedBy>
  <cp:revision>7</cp:revision>
  <dcterms:created xsi:type="dcterms:W3CDTF">2023-03-10T07:05:52Z</dcterms:created>
  <dcterms:modified xsi:type="dcterms:W3CDTF">2023-03-13T09:11:54Z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