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979000" y="1326240"/>
            <a:ext cx="4122000" cy="328860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979000" y="1326240"/>
            <a:ext cx="4122000" cy="32886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2979000" y="1326240"/>
            <a:ext cx="4122000" cy="328860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2979000" y="1326240"/>
            <a:ext cx="4122000" cy="32886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360" y="360"/>
            <a:ext cx="10078200" cy="567252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1280" cy="64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280" cy="32875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60" y="360"/>
            <a:ext cx="10078200" cy="567252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4000" y="216000"/>
            <a:ext cx="907128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Algoritmos de búsqueda</a:t>
            </a:r>
            <a:endParaRPr/>
          </a:p>
        </p:txBody>
      </p:sp>
      <p:sp>
        <p:nvSpPr>
          <p:cNvPr id="75" name="CustomShape 2"/>
          <p:cNvSpPr/>
          <p:nvPr/>
        </p:nvSpPr>
        <p:spPr>
          <a:xfrm>
            <a:off x="504000" y="1441440"/>
            <a:ext cx="9071280" cy="227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Algoritmos de búsqueda no informada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Breadth-first y Depth-first search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504000" y="216000"/>
            <a:ext cx="907128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DFS</a:t>
            </a:r>
            <a:endParaRPr/>
          </a:p>
        </p:txBody>
      </p:sp>
      <p:sp>
        <p:nvSpPr>
          <p:cNvPr id="245" name="CustomShape 2"/>
          <p:cNvSpPr/>
          <p:nvPr/>
        </p:nvSpPr>
        <p:spPr>
          <a:xfrm>
            <a:off x="4638240" y="109728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/>
          </a:p>
        </p:txBody>
      </p:sp>
      <p:sp>
        <p:nvSpPr>
          <p:cNvPr id="246" name="CustomShape 3"/>
          <p:cNvSpPr/>
          <p:nvPr/>
        </p:nvSpPr>
        <p:spPr>
          <a:xfrm>
            <a:off x="2443680" y="221112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247" name="CustomShape 4"/>
          <p:cNvSpPr/>
          <p:nvPr/>
        </p:nvSpPr>
        <p:spPr>
          <a:xfrm>
            <a:off x="6741360" y="224712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</a:t>
            </a:r>
            <a:endParaRPr/>
          </a:p>
        </p:txBody>
      </p:sp>
      <p:sp>
        <p:nvSpPr>
          <p:cNvPr id="248" name="CustomShape 5"/>
          <p:cNvSpPr/>
          <p:nvPr/>
        </p:nvSpPr>
        <p:spPr>
          <a:xfrm>
            <a:off x="883440" y="347472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</a:t>
            </a:r>
            <a:endParaRPr/>
          </a:p>
        </p:txBody>
      </p:sp>
      <p:sp>
        <p:nvSpPr>
          <p:cNvPr id="249" name="CustomShape 6"/>
          <p:cNvSpPr/>
          <p:nvPr/>
        </p:nvSpPr>
        <p:spPr>
          <a:xfrm>
            <a:off x="2443680" y="345816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</a:t>
            </a:r>
            <a:endParaRPr/>
          </a:p>
        </p:txBody>
      </p:sp>
      <p:sp>
        <p:nvSpPr>
          <p:cNvPr id="250" name="CustomShape 7"/>
          <p:cNvSpPr/>
          <p:nvPr/>
        </p:nvSpPr>
        <p:spPr>
          <a:xfrm>
            <a:off x="4075920" y="342216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251" name="CustomShape 8"/>
          <p:cNvSpPr/>
          <p:nvPr/>
        </p:nvSpPr>
        <p:spPr>
          <a:xfrm>
            <a:off x="6101280" y="3474720"/>
            <a:ext cx="914040" cy="822600"/>
          </a:xfrm>
          <a:prstGeom prst="ellipse">
            <a:avLst/>
          </a:prstGeom>
          <a:solidFill>
            <a:srgbClr val="ffd32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8</a:t>
            </a:r>
            <a:endParaRPr/>
          </a:p>
        </p:txBody>
      </p:sp>
      <p:sp>
        <p:nvSpPr>
          <p:cNvPr id="252" name="CustomShape 9"/>
          <p:cNvSpPr/>
          <p:nvPr/>
        </p:nvSpPr>
        <p:spPr>
          <a:xfrm>
            <a:off x="7608960" y="340272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10</a:t>
            </a:r>
            <a:endParaRPr/>
          </a:p>
        </p:txBody>
      </p:sp>
      <p:sp>
        <p:nvSpPr>
          <p:cNvPr id="253" name="Line 10"/>
          <p:cNvSpPr/>
          <p:nvPr/>
        </p:nvSpPr>
        <p:spPr>
          <a:xfrm flipH="1">
            <a:off x="3291840" y="1737360"/>
            <a:ext cx="1463040" cy="640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Line 11"/>
          <p:cNvSpPr/>
          <p:nvPr/>
        </p:nvSpPr>
        <p:spPr>
          <a:xfrm>
            <a:off x="5486400" y="1737360"/>
            <a:ext cx="1371600" cy="640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Line 12"/>
          <p:cNvSpPr/>
          <p:nvPr/>
        </p:nvSpPr>
        <p:spPr>
          <a:xfrm flipH="1">
            <a:off x="1645920" y="2926080"/>
            <a:ext cx="914400" cy="640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Line 13"/>
          <p:cNvSpPr/>
          <p:nvPr/>
        </p:nvSpPr>
        <p:spPr>
          <a:xfrm>
            <a:off x="2926080" y="3034080"/>
            <a:ext cx="0" cy="424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Line 14"/>
          <p:cNvSpPr/>
          <p:nvPr/>
        </p:nvSpPr>
        <p:spPr>
          <a:xfrm>
            <a:off x="3291840" y="2834640"/>
            <a:ext cx="1005840" cy="640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Line 15"/>
          <p:cNvSpPr/>
          <p:nvPr/>
        </p:nvSpPr>
        <p:spPr>
          <a:xfrm flipH="1">
            <a:off x="6675120" y="3017520"/>
            <a:ext cx="27432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Line 16"/>
          <p:cNvSpPr/>
          <p:nvPr/>
        </p:nvSpPr>
        <p:spPr>
          <a:xfrm>
            <a:off x="7498080" y="2926080"/>
            <a:ext cx="457200" cy="4766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17"/>
          <p:cNvSpPr/>
          <p:nvPr/>
        </p:nvSpPr>
        <p:spPr>
          <a:xfrm>
            <a:off x="883800" y="484308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/>
          </a:p>
        </p:txBody>
      </p:sp>
      <p:sp>
        <p:nvSpPr>
          <p:cNvPr id="261" name="Line 18"/>
          <p:cNvSpPr/>
          <p:nvPr/>
        </p:nvSpPr>
        <p:spPr>
          <a:xfrm>
            <a:off x="1371600" y="4297680"/>
            <a:ext cx="0" cy="5454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19"/>
          <p:cNvSpPr/>
          <p:nvPr/>
        </p:nvSpPr>
        <p:spPr>
          <a:xfrm>
            <a:off x="6126480" y="484776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</a:t>
            </a:r>
            <a:endParaRPr/>
          </a:p>
        </p:txBody>
      </p:sp>
      <p:sp>
        <p:nvSpPr>
          <p:cNvPr id="263" name="Line 20"/>
          <p:cNvSpPr/>
          <p:nvPr/>
        </p:nvSpPr>
        <p:spPr>
          <a:xfrm>
            <a:off x="6583680" y="4297680"/>
            <a:ext cx="0" cy="5486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21"/>
          <p:cNvSpPr/>
          <p:nvPr/>
        </p:nvSpPr>
        <p:spPr>
          <a:xfrm>
            <a:off x="0" y="1005840"/>
            <a:ext cx="4480200" cy="188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Sacamos el último elemento de la pila (8) (pop) y verificamos si es solución.</a:t>
            </a:r>
            <a:endParaRPr/>
          </a:p>
          <a:p>
            <a:endParaRPr/>
          </a:p>
          <a:p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Si no es solución se agregan sus nodos hijos (si los tiene)</a:t>
            </a:r>
            <a:endParaRPr/>
          </a:p>
          <a:p>
            <a:endParaRPr/>
          </a:p>
          <a:p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[10 9] ← Pila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504000" y="216000"/>
            <a:ext cx="907128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DFS</a:t>
            </a:r>
            <a:endParaRPr/>
          </a:p>
        </p:txBody>
      </p:sp>
      <p:sp>
        <p:nvSpPr>
          <p:cNvPr id="266" name="CustomShape 2"/>
          <p:cNvSpPr/>
          <p:nvPr/>
        </p:nvSpPr>
        <p:spPr>
          <a:xfrm>
            <a:off x="4638240" y="109728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/>
          </a:p>
        </p:txBody>
      </p:sp>
      <p:sp>
        <p:nvSpPr>
          <p:cNvPr id="267" name="CustomShape 3"/>
          <p:cNvSpPr/>
          <p:nvPr/>
        </p:nvSpPr>
        <p:spPr>
          <a:xfrm>
            <a:off x="2443680" y="221112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268" name="CustomShape 4"/>
          <p:cNvSpPr/>
          <p:nvPr/>
        </p:nvSpPr>
        <p:spPr>
          <a:xfrm>
            <a:off x="6741360" y="224712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</a:t>
            </a:r>
            <a:endParaRPr/>
          </a:p>
        </p:txBody>
      </p:sp>
      <p:sp>
        <p:nvSpPr>
          <p:cNvPr id="269" name="CustomShape 5"/>
          <p:cNvSpPr/>
          <p:nvPr/>
        </p:nvSpPr>
        <p:spPr>
          <a:xfrm>
            <a:off x="883440" y="347472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</a:t>
            </a:r>
            <a:endParaRPr/>
          </a:p>
        </p:txBody>
      </p:sp>
      <p:sp>
        <p:nvSpPr>
          <p:cNvPr id="270" name="CustomShape 6"/>
          <p:cNvSpPr/>
          <p:nvPr/>
        </p:nvSpPr>
        <p:spPr>
          <a:xfrm>
            <a:off x="2443680" y="345816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</a:t>
            </a:r>
            <a:endParaRPr/>
          </a:p>
        </p:txBody>
      </p:sp>
      <p:sp>
        <p:nvSpPr>
          <p:cNvPr id="271" name="CustomShape 7"/>
          <p:cNvSpPr/>
          <p:nvPr/>
        </p:nvSpPr>
        <p:spPr>
          <a:xfrm>
            <a:off x="4075920" y="342216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272" name="CustomShape 8"/>
          <p:cNvSpPr/>
          <p:nvPr/>
        </p:nvSpPr>
        <p:spPr>
          <a:xfrm>
            <a:off x="6101280" y="347472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8</a:t>
            </a:r>
            <a:endParaRPr/>
          </a:p>
        </p:txBody>
      </p:sp>
      <p:sp>
        <p:nvSpPr>
          <p:cNvPr id="273" name="CustomShape 9"/>
          <p:cNvSpPr/>
          <p:nvPr/>
        </p:nvSpPr>
        <p:spPr>
          <a:xfrm>
            <a:off x="7608960" y="340272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10</a:t>
            </a:r>
            <a:endParaRPr/>
          </a:p>
        </p:txBody>
      </p:sp>
      <p:sp>
        <p:nvSpPr>
          <p:cNvPr id="274" name="Line 10"/>
          <p:cNvSpPr/>
          <p:nvPr/>
        </p:nvSpPr>
        <p:spPr>
          <a:xfrm flipH="1">
            <a:off x="3291840" y="1737360"/>
            <a:ext cx="1463040" cy="640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Line 11"/>
          <p:cNvSpPr/>
          <p:nvPr/>
        </p:nvSpPr>
        <p:spPr>
          <a:xfrm>
            <a:off x="5486400" y="1737360"/>
            <a:ext cx="1371600" cy="640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Line 12"/>
          <p:cNvSpPr/>
          <p:nvPr/>
        </p:nvSpPr>
        <p:spPr>
          <a:xfrm flipH="1">
            <a:off x="1645920" y="2926080"/>
            <a:ext cx="914400" cy="640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Line 13"/>
          <p:cNvSpPr/>
          <p:nvPr/>
        </p:nvSpPr>
        <p:spPr>
          <a:xfrm>
            <a:off x="2926080" y="3034080"/>
            <a:ext cx="0" cy="424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Line 14"/>
          <p:cNvSpPr/>
          <p:nvPr/>
        </p:nvSpPr>
        <p:spPr>
          <a:xfrm>
            <a:off x="3291840" y="2834640"/>
            <a:ext cx="1005840" cy="640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Line 15"/>
          <p:cNvSpPr/>
          <p:nvPr/>
        </p:nvSpPr>
        <p:spPr>
          <a:xfrm flipH="1">
            <a:off x="6675120" y="3017520"/>
            <a:ext cx="27432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Line 16"/>
          <p:cNvSpPr/>
          <p:nvPr/>
        </p:nvSpPr>
        <p:spPr>
          <a:xfrm>
            <a:off x="7498080" y="2926080"/>
            <a:ext cx="457200" cy="4766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17"/>
          <p:cNvSpPr/>
          <p:nvPr/>
        </p:nvSpPr>
        <p:spPr>
          <a:xfrm>
            <a:off x="883800" y="484308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/>
          </a:p>
        </p:txBody>
      </p:sp>
      <p:sp>
        <p:nvSpPr>
          <p:cNvPr id="282" name="Line 18"/>
          <p:cNvSpPr/>
          <p:nvPr/>
        </p:nvSpPr>
        <p:spPr>
          <a:xfrm>
            <a:off x="1371600" y="4297680"/>
            <a:ext cx="0" cy="5454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19"/>
          <p:cNvSpPr/>
          <p:nvPr/>
        </p:nvSpPr>
        <p:spPr>
          <a:xfrm>
            <a:off x="6126480" y="4847760"/>
            <a:ext cx="914040" cy="822600"/>
          </a:xfrm>
          <a:prstGeom prst="ellipse">
            <a:avLst/>
          </a:prstGeom>
          <a:solidFill>
            <a:srgbClr val="ffd32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</a:t>
            </a:r>
            <a:endParaRPr/>
          </a:p>
        </p:txBody>
      </p:sp>
      <p:sp>
        <p:nvSpPr>
          <p:cNvPr id="284" name="Line 20"/>
          <p:cNvSpPr/>
          <p:nvPr/>
        </p:nvSpPr>
        <p:spPr>
          <a:xfrm>
            <a:off x="6583680" y="4297680"/>
            <a:ext cx="0" cy="5486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21"/>
          <p:cNvSpPr/>
          <p:nvPr/>
        </p:nvSpPr>
        <p:spPr>
          <a:xfrm>
            <a:off x="0" y="1005840"/>
            <a:ext cx="4480200" cy="188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Sacamos el último elemento de la pila (9) (pop) y verificamos si es solución.</a:t>
            </a:r>
            <a:endParaRPr/>
          </a:p>
          <a:p>
            <a:endParaRPr/>
          </a:p>
          <a:p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Si no es solución se agregan sus nodos hijos (si los tiene)</a:t>
            </a:r>
            <a:endParaRPr/>
          </a:p>
          <a:p>
            <a:endParaRPr/>
          </a:p>
          <a:p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[10] ← Pila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504000" y="216000"/>
            <a:ext cx="907128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DFS</a:t>
            </a:r>
            <a:endParaRPr/>
          </a:p>
        </p:txBody>
      </p:sp>
      <p:sp>
        <p:nvSpPr>
          <p:cNvPr id="287" name="CustomShape 2"/>
          <p:cNvSpPr/>
          <p:nvPr/>
        </p:nvSpPr>
        <p:spPr>
          <a:xfrm>
            <a:off x="4638240" y="109728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/>
          </a:p>
        </p:txBody>
      </p:sp>
      <p:sp>
        <p:nvSpPr>
          <p:cNvPr id="288" name="CustomShape 3"/>
          <p:cNvSpPr/>
          <p:nvPr/>
        </p:nvSpPr>
        <p:spPr>
          <a:xfrm>
            <a:off x="2443680" y="221112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289" name="CustomShape 4"/>
          <p:cNvSpPr/>
          <p:nvPr/>
        </p:nvSpPr>
        <p:spPr>
          <a:xfrm>
            <a:off x="6741360" y="224712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</a:t>
            </a:r>
            <a:endParaRPr/>
          </a:p>
        </p:txBody>
      </p:sp>
      <p:sp>
        <p:nvSpPr>
          <p:cNvPr id="290" name="CustomShape 5"/>
          <p:cNvSpPr/>
          <p:nvPr/>
        </p:nvSpPr>
        <p:spPr>
          <a:xfrm>
            <a:off x="883440" y="347472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</a:t>
            </a:r>
            <a:endParaRPr/>
          </a:p>
        </p:txBody>
      </p:sp>
      <p:sp>
        <p:nvSpPr>
          <p:cNvPr id="291" name="CustomShape 6"/>
          <p:cNvSpPr/>
          <p:nvPr/>
        </p:nvSpPr>
        <p:spPr>
          <a:xfrm>
            <a:off x="2443680" y="345816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</a:t>
            </a:r>
            <a:endParaRPr/>
          </a:p>
        </p:txBody>
      </p:sp>
      <p:sp>
        <p:nvSpPr>
          <p:cNvPr id="292" name="CustomShape 7"/>
          <p:cNvSpPr/>
          <p:nvPr/>
        </p:nvSpPr>
        <p:spPr>
          <a:xfrm>
            <a:off x="4075920" y="342216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293" name="CustomShape 8"/>
          <p:cNvSpPr/>
          <p:nvPr/>
        </p:nvSpPr>
        <p:spPr>
          <a:xfrm>
            <a:off x="6101280" y="347472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8</a:t>
            </a:r>
            <a:endParaRPr/>
          </a:p>
        </p:txBody>
      </p:sp>
      <p:sp>
        <p:nvSpPr>
          <p:cNvPr id="294" name="CustomShape 9"/>
          <p:cNvSpPr/>
          <p:nvPr/>
        </p:nvSpPr>
        <p:spPr>
          <a:xfrm>
            <a:off x="7608960" y="3402720"/>
            <a:ext cx="914040" cy="822600"/>
          </a:xfrm>
          <a:prstGeom prst="ellipse">
            <a:avLst/>
          </a:prstGeom>
          <a:solidFill>
            <a:srgbClr val="ffd32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10</a:t>
            </a:r>
            <a:endParaRPr/>
          </a:p>
        </p:txBody>
      </p:sp>
      <p:sp>
        <p:nvSpPr>
          <p:cNvPr id="295" name="Line 10"/>
          <p:cNvSpPr/>
          <p:nvPr/>
        </p:nvSpPr>
        <p:spPr>
          <a:xfrm flipH="1">
            <a:off x="3291840" y="1737360"/>
            <a:ext cx="1463040" cy="640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Line 11"/>
          <p:cNvSpPr/>
          <p:nvPr/>
        </p:nvSpPr>
        <p:spPr>
          <a:xfrm>
            <a:off x="5486400" y="1737360"/>
            <a:ext cx="1371600" cy="640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Line 12"/>
          <p:cNvSpPr/>
          <p:nvPr/>
        </p:nvSpPr>
        <p:spPr>
          <a:xfrm flipH="1">
            <a:off x="1645920" y="2926080"/>
            <a:ext cx="914400" cy="640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Line 13"/>
          <p:cNvSpPr/>
          <p:nvPr/>
        </p:nvSpPr>
        <p:spPr>
          <a:xfrm>
            <a:off x="2926080" y="3034080"/>
            <a:ext cx="0" cy="424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Line 14"/>
          <p:cNvSpPr/>
          <p:nvPr/>
        </p:nvSpPr>
        <p:spPr>
          <a:xfrm>
            <a:off x="3291840" y="2834640"/>
            <a:ext cx="1005840" cy="640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Line 15"/>
          <p:cNvSpPr/>
          <p:nvPr/>
        </p:nvSpPr>
        <p:spPr>
          <a:xfrm flipH="1">
            <a:off x="6675120" y="3017520"/>
            <a:ext cx="27432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Line 16"/>
          <p:cNvSpPr/>
          <p:nvPr/>
        </p:nvSpPr>
        <p:spPr>
          <a:xfrm>
            <a:off x="7498080" y="2926080"/>
            <a:ext cx="457200" cy="4766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CustomShape 17"/>
          <p:cNvSpPr/>
          <p:nvPr/>
        </p:nvSpPr>
        <p:spPr>
          <a:xfrm>
            <a:off x="883800" y="484308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/>
          </a:p>
        </p:txBody>
      </p:sp>
      <p:sp>
        <p:nvSpPr>
          <p:cNvPr id="303" name="Line 18"/>
          <p:cNvSpPr/>
          <p:nvPr/>
        </p:nvSpPr>
        <p:spPr>
          <a:xfrm>
            <a:off x="1371600" y="4297680"/>
            <a:ext cx="0" cy="5454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19"/>
          <p:cNvSpPr/>
          <p:nvPr/>
        </p:nvSpPr>
        <p:spPr>
          <a:xfrm>
            <a:off x="6126480" y="484776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</a:t>
            </a:r>
            <a:endParaRPr/>
          </a:p>
        </p:txBody>
      </p:sp>
      <p:sp>
        <p:nvSpPr>
          <p:cNvPr id="305" name="Line 20"/>
          <p:cNvSpPr/>
          <p:nvPr/>
        </p:nvSpPr>
        <p:spPr>
          <a:xfrm>
            <a:off x="6583680" y="4297680"/>
            <a:ext cx="0" cy="5486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CustomShape 21"/>
          <p:cNvSpPr/>
          <p:nvPr/>
        </p:nvSpPr>
        <p:spPr>
          <a:xfrm>
            <a:off x="0" y="1005840"/>
            <a:ext cx="4480200" cy="188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Sacamos el último elemento de la pila (10) (pop) y verificamos si es solución.</a:t>
            </a:r>
            <a:endParaRPr/>
          </a:p>
          <a:p>
            <a:endParaRPr/>
          </a:p>
          <a:p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Si no es solución se agregan sus nodos hijos (si los tiene)</a:t>
            </a:r>
            <a:endParaRPr/>
          </a:p>
          <a:p>
            <a:endParaRPr/>
          </a:p>
          <a:p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[ ] ← Pila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ustomShape 1"/>
          <p:cNvSpPr/>
          <p:nvPr/>
        </p:nvSpPr>
        <p:spPr>
          <a:xfrm>
            <a:off x="504000" y="216000"/>
            <a:ext cx="907128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BFS (Breadth-First Search)</a:t>
            </a:r>
            <a:endParaRPr/>
          </a:p>
        </p:txBody>
      </p:sp>
      <p:sp>
        <p:nvSpPr>
          <p:cNvPr id="308" name="CustomShape 2"/>
          <p:cNvSpPr/>
          <p:nvPr/>
        </p:nvSpPr>
        <p:spPr>
          <a:xfrm>
            <a:off x="4638240" y="109728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/>
          </a:p>
        </p:txBody>
      </p:sp>
      <p:sp>
        <p:nvSpPr>
          <p:cNvPr id="309" name="CustomShape 3"/>
          <p:cNvSpPr/>
          <p:nvPr/>
        </p:nvSpPr>
        <p:spPr>
          <a:xfrm>
            <a:off x="2443680" y="221112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310" name="CustomShape 4"/>
          <p:cNvSpPr/>
          <p:nvPr/>
        </p:nvSpPr>
        <p:spPr>
          <a:xfrm>
            <a:off x="6741360" y="224712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</a:t>
            </a:r>
            <a:endParaRPr/>
          </a:p>
        </p:txBody>
      </p:sp>
      <p:sp>
        <p:nvSpPr>
          <p:cNvPr id="311" name="CustomShape 5"/>
          <p:cNvSpPr/>
          <p:nvPr/>
        </p:nvSpPr>
        <p:spPr>
          <a:xfrm>
            <a:off x="883440" y="347472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/>
          </a:p>
        </p:txBody>
      </p:sp>
      <p:sp>
        <p:nvSpPr>
          <p:cNvPr id="312" name="CustomShape 6"/>
          <p:cNvSpPr/>
          <p:nvPr/>
        </p:nvSpPr>
        <p:spPr>
          <a:xfrm>
            <a:off x="2443680" y="345816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</a:t>
            </a:r>
            <a:endParaRPr/>
          </a:p>
        </p:txBody>
      </p:sp>
      <p:sp>
        <p:nvSpPr>
          <p:cNvPr id="313" name="CustomShape 7"/>
          <p:cNvSpPr/>
          <p:nvPr/>
        </p:nvSpPr>
        <p:spPr>
          <a:xfrm>
            <a:off x="4075920" y="342216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314" name="CustomShape 8"/>
          <p:cNvSpPr/>
          <p:nvPr/>
        </p:nvSpPr>
        <p:spPr>
          <a:xfrm>
            <a:off x="6101280" y="347472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</a:t>
            </a:r>
            <a:endParaRPr/>
          </a:p>
        </p:txBody>
      </p:sp>
      <p:sp>
        <p:nvSpPr>
          <p:cNvPr id="315" name="CustomShape 9"/>
          <p:cNvSpPr/>
          <p:nvPr/>
        </p:nvSpPr>
        <p:spPr>
          <a:xfrm>
            <a:off x="7608960" y="340272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8</a:t>
            </a:r>
            <a:endParaRPr/>
          </a:p>
        </p:txBody>
      </p:sp>
      <p:sp>
        <p:nvSpPr>
          <p:cNvPr id="316" name="Line 10"/>
          <p:cNvSpPr/>
          <p:nvPr/>
        </p:nvSpPr>
        <p:spPr>
          <a:xfrm flipH="1">
            <a:off x="3291840" y="1737360"/>
            <a:ext cx="1463040" cy="640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Line 11"/>
          <p:cNvSpPr/>
          <p:nvPr/>
        </p:nvSpPr>
        <p:spPr>
          <a:xfrm>
            <a:off x="5486400" y="1737360"/>
            <a:ext cx="1371600" cy="640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Line 12"/>
          <p:cNvSpPr/>
          <p:nvPr/>
        </p:nvSpPr>
        <p:spPr>
          <a:xfrm flipH="1">
            <a:off x="1645920" y="2926080"/>
            <a:ext cx="914400" cy="640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Line 13"/>
          <p:cNvSpPr/>
          <p:nvPr/>
        </p:nvSpPr>
        <p:spPr>
          <a:xfrm>
            <a:off x="2926080" y="3034080"/>
            <a:ext cx="0" cy="424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Line 14"/>
          <p:cNvSpPr/>
          <p:nvPr/>
        </p:nvSpPr>
        <p:spPr>
          <a:xfrm>
            <a:off x="3291840" y="2834640"/>
            <a:ext cx="1005840" cy="640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Line 15"/>
          <p:cNvSpPr/>
          <p:nvPr/>
        </p:nvSpPr>
        <p:spPr>
          <a:xfrm flipH="1">
            <a:off x="6675120" y="3017520"/>
            <a:ext cx="27432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Line 16"/>
          <p:cNvSpPr/>
          <p:nvPr/>
        </p:nvSpPr>
        <p:spPr>
          <a:xfrm>
            <a:off x="7498080" y="2926080"/>
            <a:ext cx="457200" cy="4766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CustomShape 17"/>
          <p:cNvSpPr/>
          <p:nvPr/>
        </p:nvSpPr>
        <p:spPr>
          <a:xfrm>
            <a:off x="883800" y="484308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</a:t>
            </a:r>
            <a:endParaRPr/>
          </a:p>
        </p:txBody>
      </p:sp>
      <p:sp>
        <p:nvSpPr>
          <p:cNvPr id="324" name="Line 18"/>
          <p:cNvSpPr/>
          <p:nvPr/>
        </p:nvSpPr>
        <p:spPr>
          <a:xfrm>
            <a:off x="1371600" y="4297680"/>
            <a:ext cx="0" cy="5454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CustomShape 19"/>
          <p:cNvSpPr/>
          <p:nvPr/>
        </p:nvSpPr>
        <p:spPr>
          <a:xfrm>
            <a:off x="6126480" y="484776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10</a:t>
            </a:r>
            <a:endParaRPr/>
          </a:p>
        </p:txBody>
      </p:sp>
      <p:sp>
        <p:nvSpPr>
          <p:cNvPr id="326" name="Line 20"/>
          <p:cNvSpPr/>
          <p:nvPr/>
        </p:nvSpPr>
        <p:spPr>
          <a:xfrm>
            <a:off x="6583680" y="4297680"/>
            <a:ext cx="0" cy="5486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CustomShape 21"/>
          <p:cNvSpPr/>
          <p:nvPr/>
        </p:nvSpPr>
        <p:spPr>
          <a:xfrm>
            <a:off x="0" y="1005840"/>
            <a:ext cx="402300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[ 1 ] Cola (Queue) </a:t>
            </a:r>
            <a:endParaRPr/>
          </a:p>
          <a:p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(First In First Out - FIFO)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/>
          <p:nvPr/>
        </p:nvSpPr>
        <p:spPr>
          <a:xfrm>
            <a:off x="504000" y="216000"/>
            <a:ext cx="907128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BFS</a:t>
            </a:r>
            <a:endParaRPr/>
          </a:p>
        </p:txBody>
      </p:sp>
      <p:sp>
        <p:nvSpPr>
          <p:cNvPr id="329" name="CustomShape 2"/>
          <p:cNvSpPr/>
          <p:nvPr/>
        </p:nvSpPr>
        <p:spPr>
          <a:xfrm>
            <a:off x="4638240" y="1097280"/>
            <a:ext cx="914040" cy="822600"/>
          </a:xfrm>
          <a:prstGeom prst="ellipse">
            <a:avLst/>
          </a:prstGeom>
          <a:solidFill>
            <a:srgbClr val="ffd32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/>
          </a:p>
        </p:txBody>
      </p:sp>
      <p:sp>
        <p:nvSpPr>
          <p:cNvPr id="330" name="CustomShape 3"/>
          <p:cNvSpPr/>
          <p:nvPr/>
        </p:nvSpPr>
        <p:spPr>
          <a:xfrm>
            <a:off x="2443680" y="221112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331" name="CustomShape 4"/>
          <p:cNvSpPr/>
          <p:nvPr/>
        </p:nvSpPr>
        <p:spPr>
          <a:xfrm>
            <a:off x="6741360" y="224712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</a:t>
            </a:r>
            <a:endParaRPr/>
          </a:p>
        </p:txBody>
      </p:sp>
      <p:sp>
        <p:nvSpPr>
          <p:cNvPr id="332" name="CustomShape 5"/>
          <p:cNvSpPr/>
          <p:nvPr/>
        </p:nvSpPr>
        <p:spPr>
          <a:xfrm>
            <a:off x="883440" y="347472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/>
          </a:p>
        </p:txBody>
      </p:sp>
      <p:sp>
        <p:nvSpPr>
          <p:cNvPr id="333" name="CustomShape 6"/>
          <p:cNvSpPr/>
          <p:nvPr/>
        </p:nvSpPr>
        <p:spPr>
          <a:xfrm>
            <a:off x="2443680" y="345816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</a:t>
            </a:r>
            <a:endParaRPr/>
          </a:p>
        </p:txBody>
      </p:sp>
      <p:sp>
        <p:nvSpPr>
          <p:cNvPr id="334" name="CustomShape 7"/>
          <p:cNvSpPr/>
          <p:nvPr/>
        </p:nvSpPr>
        <p:spPr>
          <a:xfrm>
            <a:off x="4075920" y="342216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335" name="CustomShape 8"/>
          <p:cNvSpPr/>
          <p:nvPr/>
        </p:nvSpPr>
        <p:spPr>
          <a:xfrm>
            <a:off x="6101280" y="347472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</a:t>
            </a:r>
            <a:endParaRPr/>
          </a:p>
        </p:txBody>
      </p:sp>
      <p:sp>
        <p:nvSpPr>
          <p:cNvPr id="336" name="CustomShape 9"/>
          <p:cNvSpPr/>
          <p:nvPr/>
        </p:nvSpPr>
        <p:spPr>
          <a:xfrm>
            <a:off x="7608960" y="340272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8</a:t>
            </a:r>
            <a:endParaRPr/>
          </a:p>
        </p:txBody>
      </p:sp>
      <p:sp>
        <p:nvSpPr>
          <p:cNvPr id="337" name="Line 10"/>
          <p:cNvSpPr/>
          <p:nvPr/>
        </p:nvSpPr>
        <p:spPr>
          <a:xfrm flipH="1">
            <a:off x="3291840" y="1737360"/>
            <a:ext cx="1463040" cy="640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Line 11"/>
          <p:cNvSpPr/>
          <p:nvPr/>
        </p:nvSpPr>
        <p:spPr>
          <a:xfrm>
            <a:off x="5486400" y="1737360"/>
            <a:ext cx="1371600" cy="640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Line 12"/>
          <p:cNvSpPr/>
          <p:nvPr/>
        </p:nvSpPr>
        <p:spPr>
          <a:xfrm flipH="1">
            <a:off x="1645920" y="2926080"/>
            <a:ext cx="914400" cy="640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Line 13"/>
          <p:cNvSpPr/>
          <p:nvPr/>
        </p:nvSpPr>
        <p:spPr>
          <a:xfrm>
            <a:off x="2926080" y="3034080"/>
            <a:ext cx="0" cy="424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Line 14"/>
          <p:cNvSpPr/>
          <p:nvPr/>
        </p:nvSpPr>
        <p:spPr>
          <a:xfrm>
            <a:off x="3291840" y="2834640"/>
            <a:ext cx="1005840" cy="640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Line 15"/>
          <p:cNvSpPr/>
          <p:nvPr/>
        </p:nvSpPr>
        <p:spPr>
          <a:xfrm flipH="1">
            <a:off x="6675120" y="3017520"/>
            <a:ext cx="27432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Line 16"/>
          <p:cNvSpPr/>
          <p:nvPr/>
        </p:nvSpPr>
        <p:spPr>
          <a:xfrm>
            <a:off x="7498080" y="2926080"/>
            <a:ext cx="457200" cy="4766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CustomShape 17"/>
          <p:cNvSpPr/>
          <p:nvPr/>
        </p:nvSpPr>
        <p:spPr>
          <a:xfrm>
            <a:off x="883800" y="484308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</a:t>
            </a:r>
            <a:endParaRPr/>
          </a:p>
        </p:txBody>
      </p:sp>
      <p:sp>
        <p:nvSpPr>
          <p:cNvPr id="345" name="Line 18"/>
          <p:cNvSpPr/>
          <p:nvPr/>
        </p:nvSpPr>
        <p:spPr>
          <a:xfrm>
            <a:off x="1371600" y="4297680"/>
            <a:ext cx="0" cy="5454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CustomShape 19"/>
          <p:cNvSpPr/>
          <p:nvPr/>
        </p:nvSpPr>
        <p:spPr>
          <a:xfrm>
            <a:off x="6126480" y="484776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10</a:t>
            </a:r>
            <a:endParaRPr/>
          </a:p>
        </p:txBody>
      </p:sp>
      <p:sp>
        <p:nvSpPr>
          <p:cNvPr id="347" name="Line 20"/>
          <p:cNvSpPr/>
          <p:nvPr/>
        </p:nvSpPr>
        <p:spPr>
          <a:xfrm>
            <a:off x="6583680" y="4297680"/>
            <a:ext cx="0" cy="5486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CustomShape 21"/>
          <p:cNvSpPr/>
          <p:nvPr/>
        </p:nvSpPr>
        <p:spPr>
          <a:xfrm>
            <a:off x="58680" y="1005840"/>
            <a:ext cx="4147200" cy="213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Sacamos el primer elemento de la cola (1) y verificamos si es solución.</a:t>
            </a:r>
            <a:endParaRPr/>
          </a:p>
          <a:p>
            <a:endParaRPr/>
          </a:p>
          <a:p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Si no es solución se agregan sus nodos hijos (si los tiene)</a:t>
            </a:r>
            <a:endParaRPr/>
          </a:p>
          <a:p>
            <a:endParaRPr/>
          </a:p>
          <a:p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[2, 3] ← cola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CustomShape 1"/>
          <p:cNvSpPr/>
          <p:nvPr/>
        </p:nvSpPr>
        <p:spPr>
          <a:xfrm>
            <a:off x="504000" y="216000"/>
            <a:ext cx="907128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BFS</a:t>
            </a:r>
            <a:endParaRPr/>
          </a:p>
        </p:txBody>
      </p:sp>
      <p:sp>
        <p:nvSpPr>
          <p:cNvPr id="350" name="CustomShape 2"/>
          <p:cNvSpPr/>
          <p:nvPr/>
        </p:nvSpPr>
        <p:spPr>
          <a:xfrm>
            <a:off x="4638240" y="109728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/>
          </a:p>
        </p:txBody>
      </p:sp>
      <p:sp>
        <p:nvSpPr>
          <p:cNvPr id="351" name="CustomShape 3"/>
          <p:cNvSpPr/>
          <p:nvPr/>
        </p:nvSpPr>
        <p:spPr>
          <a:xfrm>
            <a:off x="2443680" y="2211120"/>
            <a:ext cx="914040" cy="822600"/>
          </a:xfrm>
          <a:prstGeom prst="ellipse">
            <a:avLst/>
          </a:prstGeom>
          <a:solidFill>
            <a:srgbClr val="ffd32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352" name="CustomShape 4"/>
          <p:cNvSpPr/>
          <p:nvPr/>
        </p:nvSpPr>
        <p:spPr>
          <a:xfrm>
            <a:off x="6741360" y="224712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</a:t>
            </a:r>
            <a:endParaRPr/>
          </a:p>
        </p:txBody>
      </p:sp>
      <p:sp>
        <p:nvSpPr>
          <p:cNvPr id="353" name="CustomShape 5"/>
          <p:cNvSpPr/>
          <p:nvPr/>
        </p:nvSpPr>
        <p:spPr>
          <a:xfrm>
            <a:off x="883440" y="347472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/>
          </a:p>
        </p:txBody>
      </p:sp>
      <p:sp>
        <p:nvSpPr>
          <p:cNvPr id="354" name="CustomShape 6"/>
          <p:cNvSpPr/>
          <p:nvPr/>
        </p:nvSpPr>
        <p:spPr>
          <a:xfrm>
            <a:off x="2443680" y="345816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</a:t>
            </a:r>
            <a:endParaRPr/>
          </a:p>
        </p:txBody>
      </p:sp>
      <p:sp>
        <p:nvSpPr>
          <p:cNvPr id="355" name="CustomShape 7"/>
          <p:cNvSpPr/>
          <p:nvPr/>
        </p:nvSpPr>
        <p:spPr>
          <a:xfrm>
            <a:off x="4075920" y="342216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356" name="CustomShape 8"/>
          <p:cNvSpPr/>
          <p:nvPr/>
        </p:nvSpPr>
        <p:spPr>
          <a:xfrm>
            <a:off x="6101280" y="347472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</a:t>
            </a:r>
            <a:endParaRPr/>
          </a:p>
        </p:txBody>
      </p:sp>
      <p:sp>
        <p:nvSpPr>
          <p:cNvPr id="357" name="CustomShape 9"/>
          <p:cNvSpPr/>
          <p:nvPr/>
        </p:nvSpPr>
        <p:spPr>
          <a:xfrm>
            <a:off x="7608960" y="340272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8</a:t>
            </a:r>
            <a:endParaRPr/>
          </a:p>
        </p:txBody>
      </p:sp>
      <p:sp>
        <p:nvSpPr>
          <p:cNvPr id="358" name="Line 10"/>
          <p:cNvSpPr/>
          <p:nvPr/>
        </p:nvSpPr>
        <p:spPr>
          <a:xfrm flipH="1">
            <a:off x="3291840" y="1737360"/>
            <a:ext cx="1463040" cy="640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Line 11"/>
          <p:cNvSpPr/>
          <p:nvPr/>
        </p:nvSpPr>
        <p:spPr>
          <a:xfrm>
            <a:off x="5486400" y="1737360"/>
            <a:ext cx="1371600" cy="640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Line 12"/>
          <p:cNvSpPr/>
          <p:nvPr/>
        </p:nvSpPr>
        <p:spPr>
          <a:xfrm flipH="1">
            <a:off x="1645920" y="2926080"/>
            <a:ext cx="914400" cy="640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Line 13"/>
          <p:cNvSpPr/>
          <p:nvPr/>
        </p:nvSpPr>
        <p:spPr>
          <a:xfrm>
            <a:off x="2926080" y="3034080"/>
            <a:ext cx="0" cy="424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Line 14"/>
          <p:cNvSpPr/>
          <p:nvPr/>
        </p:nvSpPr>
        <p:spPr>
          <a:xfrm>
            <a:off x="3291840" y="2834640"/>
            <a:ext cx="1005840" cy="640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Line 15"/>
          <p:cNvSpPr/>
          <p:nvPr/>
        </p:nvSpPr>
        <p:spPr>
          <a:xfrm flipH="1">
            <a:off x="6675120" y="3017520"/>
            <a:ext cx="27432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Line 16"/>
          <p:cNvSpPr/>
          <p:nvPr/>
        </p:nvSpPr>
        <p:spPr>
          <a:xfrm>
            <a:off x="7498080" y="2926080"/>
            <a:ext cx="457200" cy="4766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CustomShape 17"/>
          <p:cNvSpPr/>
          <p:nvPr/>
        </p:nvSpPr>
        <p:spPr>
          <a:xfrm>
            <a:off x="883800" y="484308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</a:t>
            </a:r>
            <a:endParaRPr/>
          </a:p>
        </p:txBody>
      </p:sp>
      <p:sp>
        <p:nvSpPr>
          <p:cNvPr id="366" name="Line 18"/>
          <p:cNvSpPr/>
          <p:nvPr/>
        </p:nvSpPr>
        <p:spPr>
          <a:xfrm>
            <a:off x="1371600" y="4297680"/>
            <a:ext cx="0" cy="5454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CustomShape 19"/>
          <p:cNvSpPr/>
          <p:nvPr/>
        </p:nvSpPr>
        <p:spPr>
          <a:xfrm>
            <a:off x="6126480" y="484776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10</a:t>
            </a:r>
            <a:endParaRPr/>
          </a:p>
        </p:txBody>
      </p:sp>
      <p:sp>
        <p:nvSpPr>
          <p:cNvPr id="368" name="Line 20"/>
          <p:cNvSpPr/>
          <p:nvPr/>
        </p:nvSpPr>
        <p:spPr>
          <a:xfrm>
            <a:off x="6583680" y="4297680"/>
            <a:ext cx="0" cy="5486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CustomShape 21"/>
          <p:cNvSpPr/>
          <p:nvPr/>
        </p:nvSpPr>
        <p:spPr>
          <a:xfrm>
            <a:off x="58680" y="1005840"/>
            <a:ext cx="4147200" cy="213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Sacamos el primer elemento de la cola (2) y verificamos si es solución.</a:t>
            </a:r>
            <a:endParaRPr/>
          </a:p>
          <a:p>
            <a:endParaRPr/>
          </a:p>
          <a:p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Si no es solución se agregan sus nodos hijos (si los tiene)</a:t>
            </a:r>
            <a:endParaRPr/>
          </a:p>
          <a:p>
            <a:endParaRPr/>
          </a:p>
          <a:p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[3, 4, 5, 6] ← cola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CustomShape 1"/>
          <p:cNvSpPr/>
          <p:nvPr/>
        </p:nvSpPr>
        <p:spPr>
          <a:xfrm>
            <a:off x="504000" y="216000"/>
            <a:ext cx="907128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BFS</a:t>
            </a:r>
            <a:endParaRPr/>
          </a:p>
        </p:txBody>
      </p:sp>
      <p:sp>
        <p:nvSpPr>
          <p:cNvPr id="371" name="CustomShape 2"/>
          <p:cNvSpPr/>
          <p:nvPr/>
        </p:nvSpPr>
        <p:spPr>
          <a:xfrm>
            <a:off x="4638240" y="109728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/>
          </a:p>
        </p:txBody>
      </p:sp>
      <p:sp>
        <p:nvSpPr>
          <p:cNvPr id="372" name="CustomShape 3"/>
          <p:cNvSpPr/>
          <p:nvPr/>
        </p:nvSpPr>
        <p:spPr>
          <a:xfrm>
            <a:off x="2443680" y="221112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373" name="CustomShape 4"/>
          <p:cNvSpPr/>
          <p:nvPr/>
        </p:nvSpPr>
        <p:spPr>
          <a:xfrm>
            <a:off x="6741360" y="2247120"/>
            <a:ext cx="914040" cy="822600"/>
          </a:xfrm>
          <a:prstGeom prst="ellipse">
            <a:avLst/>
          </a:prstGeom>
          <a:solidFill>
            <a:srgbClr val="ffd32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</a:t>
            </a:r>
            <a:endParaRPr/>
          </a:p>
        </p:txBody>
      </p:sp>
      <p:sp>
        <p:nvSpPr>
          <p:cNvPr id="374" name="CustomShape 5"/>
          <p:cNvSpPr/>
          <p:nvPr/>
        </p:nvSpPr>
        <p:spPr>
          <a:xfrm>
            <a:off x="883440" y="347472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/>
          </a:p>
        </p:txBody>
      </p:sp>
      <p:sp>
        <p:nvSpPr>
          <p:cNvPr id="375" name="CustomShape 6"/>
          <p:cNvSpPr/>
          <p:nvPr/>
        </p:nvSpPr>
        <p:spPr>
          <a:xfrm>
            <a:off x="2443680" y="345816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</a:t>
            </a:r>
            <a:endParaRPr/>
          </a:p>
        </p:txBody>
      </p:sp>
      <p:sp>
        <p:nvSpPr>
          <p:cNvPr id="376" name="CustomShape 7"/>
          <p:cNvSpPr/>
          <p:nvPr/>
        </p:nvSpPr>
        <p:spPr>
          <a:xfrm>
            <a:off x="4075920" y="342216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377" name="CustomShape 8"/>
          <p:cNvSpPr/>
          <p:nvPr/>
        </p:nvSpPr>
        <p:spPr>
          <a:xfrm>
            <a:off x="6101280" y="347472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</a:t>
            </a:r>
            <a:endParaRPr/>
          </a:p>
        </p:txBody>
      </p:sp>
      <p:sp>
        <p:nvSpPr>
          <p:cNvPr id="378" name="CustomShape 9"/>
          <p:cNvSpPr/>
          <p:nvPr/>
        </p:nvSpPr>
        <p:spPr>
          <a:xfrm>
            <a:off x="7608960" y="340272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8</a:t>
            </a:r>
            <a:endParaRPr/>
          </a:p>
        </p:txBody>
      </p:sp>
      <p:sp>
        <p:nvSpPr>
          <p:cNvPr id="379" name="Line 10"/>
          <p:cNvSpPr/>
          <p:nvPr/>
        </p:nvSpPr>
        <p:spPr>
          <a:xfrm flipH="1">
            <a:off x="3291840" y="1737360"/>
            <a:ext cx="1463040" cy="640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Line 11"/>
          <p:cNvSpPr/>
          <p:nvPr/>
        </p:nvSpPr>
        <p:spPr>
          <a:xfrm>
            <a:off x="5486400" y="1737360"/>
            <a:ext cx="1371600" cy="640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Line 12"/>
          <p:cNvSpPr/>
          <p:nvPr/>
        </p:nvSpPr>
        <p:spPr>
          <a:xfrm flipH="1">
            <a:off x="1645920" y="2926080"/>
            <a:ext cx="914400" cy="640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2" name="Line 13"/>
          <p:cNvSpPr/>
          <p:nvPr/>
        </p:nvSpPr>
        <p:spPr>
          <a:xfrm>
            <a:off x="2926080" y="3034080"/>
            <a:ext cx="0" cy="424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Line 14"/>
          <p:cNvSpPr/>
          <p:nvPr/>
        </p:nvSpPr>
        <p:spPr>
          <a:xfrm>
            <a:off x="3291840" y="2834640"/>
            <a:ext cx="1005840" cy="640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Line 15"/>
          <p:cNvSpPr/>
          <p:nvPr/>
        </p:nvSpPr>
        <p:spPr>
          <a:xfrm flipH="1">
            <a:off x="6675120" y="3017520"/>
            <a:ext cx="27432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Line 16"/>
          <p:cNvSpPr/>
          <p:nvPr/>
        </p:nvSpPr>
        <p:spPr>
          <a:xfrm>
            <a:off x="7498080" y="2926080"/>
            <a:ext cx="457200" cy="4766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CustomShape 17"/>
          <p:cNvSpPr/>
          <p:nvPr/>
        </p:nvSpPr>
        <p:spPr>
          <a:xfrm>
            <a:off x="883800" y="484308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</a:t>
            </a:r>
            <a:endParaRPr/>
          </a:p>
        </p:txBody>
      </p:sp>
      <p:sp>
        <p:nvSpPr>
          <p:cNvPr id="387" name="Line 18"/>
          <p:cNvSpPr/>
          <p:nvPr/>
        </p:nvSpPr>
        <p:spPr>
          <a:xfrm>
            <a:off x="1371600" y="4297680"/>
            <a:ext cx="0" cy="5454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CustomShape 19"/>
          <p:cNvSpPr/>
          <p:nvPr/>
        </p:nvSpPr>
        <p:spPr>
          <a:xfrm>
            <a:off x="6126480" y="484776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10</a:t>
            </a:r>
            <a:endParaRPr/>
          </a:p>
        </p:txBody>
      </p:sp>
      <p:sp>
        <p:nvSpPr>
          <p:cNvPr id="389" name="Line 20"/>
          <p:cNvSpPr/>
          <p:nvPr/>
        </p:nvSpPr>
        <p:spPr>
          <a:xfrm>
            <a:off x="6583680" y="4297680"/>
            <a:ext cx="0" cy="5486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CustomShape 21"/>
          <p:cNvSpPr/>
          <p:nvPr/>
        </p:nvSpPr>
        <p:spPr>
          <a:xfrm>
            <a:off x="58680" y="1005840"/>
            <a:ext cx="4147200" cy="213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Sacamos el primer elemento de la cola (3) y verificamos si es solución.</a:t>
            </a:r>
            <a:endParaRPr/>
          </a:p>
          <a:p>
            <a:endParaRPr/>
          </a:p>
          <a:p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Si no es solución se agregan sus nodos hijos (si los tiene)</a:t>
            </a:r>
            <a:endParaRPr/>
          </a:p>
          <a:p>
            <a:endParaRPr/>
          </a:p>
          <a:p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[4, 5, 6, 7, 8] ← cola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CustomShape 1"/>
          <p:cNvSpPr/>
          <p:nvPr/>
        </p:nvSpPr>
        <p:spPr>
          <a:xfrm>
            <a:off x="504000" y="216000"/>
            <a:ext cx="907128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BFS</a:t>
            </a:r>
            <a:endParaRPr/>
          </a:p>
        </p:txBody>
      </p:sp>
      <p:sp>
        <p:nvSpPr>
          <p:cNvPr id="392" name="CustomShape 2"/>
          <p:cNvSpPr/>
          <p:nvPr/>
        </p:nvSpPr>
        <p:spPr>
          <a:xfrm>
            <a:off x="4638240" y="109728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/>
          </a:p>
        </p:txBody>
      </p:sp>
      <p:sp>
        <p:nvSpPr>
          <p:cNvPr id="393" name="CustomShape 3"/>
          <p:cNvSpPr/>
          <p:nvPr/>
        </p:nvSpPr>
        <p:spPr>
          <a:xfrm>
            <a:off x="2443680" y="221112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394" name="CustomShape 4"/>
          <p:cNvSpPr/>
          <p:nvPr/>
        </p:nvSpPr>
        <p:spPr>
          <a:xfrm>
            <a:off x="6741360" y="224712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</a:t>
            </a:r>
            <a:endParaRPr/>
          </a:p>
        </p:txBody>
      </p:sp>
      <p:sp>
        <p:nvSpPr>
          <p:cNvPr id="395" name="CustomShape 5"/>
          <p:cNvSpPr/>
          <p:nvPr/>
        </p:nvSpPr>
        <p:spPr>
          <a:xfrm>
            <a:off x="883440" y="3474720"/>
            <a:ext cx="914040" cy="822600"/>
          </a:xfrm>
          <a:prstGeom prst="ellipse">
            <a:avLst/>
          </a:prstGeom>
          <a:solidFill>
            <a:srgbClr val="ffd32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/>
          </a:p>
        </p:txBody>
      </p:sp>
      <p:sp>
        <p:nvSpPr>
          <p:cNvPr id="396" name="CustomShape 6"/>
          <p:cNvSpPr/>
          <p:nvPr/>
        </p:nvSpPr>
        <p:spPr>
          <a:xfrm>
            <a:off x="2443680" y="345816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</a:t>
            </a:r>
            <a:endParaRPr/>
          </a:p>
        </p:txBody>
      </p:sp>
      <p:sp>
        <p:nvSpPr>
          <p:cNvPr id="397" name="CustomShape 7"/>
          <p:cNvSpPr/>
          <p:nvPr/>
        </p:nvSpPr>
        <p:spPr>
          <a:xfrm>
            <a:off x="4075920" y="342216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398" name="CustomShape 8"/>
          <p:cNvSpPr/>
          <p:nvPr/>
        </p:nvSpPr>
        <p:spPr>
          <a:xfrm>
            <a:off x="6101280" y="347472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</a:t>
            </a:r>
            <a:endParaRPr/>
          </a:p>
        </p:txBody>
      </p:sp>
      <p:sp>
        <p:nvSpPr>
          <p:cNvPr id="399" name="CustomShape 9"/>
          <p:cNvSpPr/>
          <p:nvPr/>
        </p:nvSpPr>
        <p:spPr>
          <a:xfrm>
            <a:off x="7608960" y="340272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8</a:t>
            </a:r>
            <a:endParaRPr/>
          </a:p>
        </p:txBody>
      </p:sp>
      <p:sp>
        <p:nvSpPr>
          <p:cNvPr id="400" name="Line 10"/>
          <p:cNvSpPr/>
          <p:nvPr/>
        </p:nvSpPr>
        <p:spPr>
          <a:xfrm flipH="1">
            <a:off x="3291840" y="1737360"/>
            <a:ext cx="1463040" cy="640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Line 11"/>
          <p:cNvSpPr/>
          <p:nvPr/>
        </p:nvSpPr>
        <p:spPr>
          <a:xfrm>
            <a:off x="5486400" y="1737360"/>
            <a:ext cx="1371600" cy="640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Line 12"/>
          <p:cNvSpPr/>
          <p:nvPr/>
        </p:nvSpPr>
        <p:spPr>
          <a:xfrm flipH="1">
            <a:off x="1645920" y="2926080"/>
            <a:ext cx="914400" cy="640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Line 13"/>
          <p:cNvSpPr/>
          <p:nvPr/>
        </p:nvSpPr>
        <p:spPr>
          <a:xfrm>
            <a:off x="2926080" y="3034080"/>
            <a:ext cx="0" cy="424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4" name="Line 14"/>
          <p:cNvSpPr/>
          <p:nvPr/>
        </p:nvSpPr>
        <p:spPr>
          <a:xfrm>
            <a:off x="3291840" y="2834640"/>
            <a:ext cx="1005840" cy="640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Line 15"/>
          <p:cNvSpPr/>
          <p:nvPr/>
        </p:nvSpPr>
        <p:spPr>
          <a:xfrm flipH="1">
            <a:off x="6675120" y="3017520"/>
            <a:ext cx="27432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Line 16"/>
          <p:cNvSpPr/>
          <p:nvPr/>
        </p:nvSpPr>
        <p:spPr>
          <a:xfrm>
            <a:off x="7498080" y="2926080"/>
            <a:ext cx="457200" cy="4766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CustomShape 17"/>
          <p:cNvSpPr/>
          <p:nvPr/>
        </p:nvSpPr>
        <p:spPr>
          <a:xfrm>
            <a:off x="883800" y="484308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</a:t>
            </a:r>
            <a:endParaRPr/>
          </a:p>
        </p:txBody>
      </p:sp>
      <p:sp>
        <p:nvSpPr>
          <p:cNvPr id="408" name="Line 18"/>
          <p:cNvSpPr/>
          <p:nvPr/>
        </p:nvSpPr>
        <p:spPr>
          <a:xfrm>
            <a:off x="1371600" y="4297680"/>
            <a:ext cx="0" cy="5454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9" name="CustomShape 19"/>
          <p:cNvSpPr/>
          <p:nvPr/>
        </p:nvSpPr>
        <p:spPr>
          <a:xfrm>
            <a:off x="6126480" y="484776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10</a:t>
            </a:r>
            <a:endParaRPr/>
          </a:p>
        </p:txBody>
      </p:sp>
      <p:sp>
        <p:nvSpPr>
          <p:cNvPr id="410" name="Line 20"/>
          <p:cNvSpPr/>
          <p:nvPr/>
        </p:nvSpPr>
        <p:spPr>
          <a:xfrm>
            <a:off x="6583680" y="4297680"/>
            <a:ext cx="0" cy="5486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CustomShape 21"/>
          <p:cNvSpPr/>
          <p:nvPr/>
        </p:nvSpPr>
        <p:spPr>
          <a:xfrm>
            <a:off x="58680" y="1005840"/>
            <a:ext cx="4147200" cy="213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Sacamos el primer elemento de la cola (4) y verificamos si es solución.</a:t>
            </a:r>
            <a:endParaRPr/>
          </a:p>
          <a:p>
            <a:endParaRPr/>
          </a:p>
          <a:p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Si no es solución se agregan sus nodos hijos (si los tiene)</a:t>
            </a:r>
            <a:endParaRPr/>
          </a:p>
          <a:p>
            <a:endParaRPr/>
          </a:p>
          <a:p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[5, 6, 7, 8, 9] ← cola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CustomShape 1"/>
          <p:cNvSpPr/>
          <p:nvPr/>
        </p:nvSpPr>
        <p:spPr>
          <a:xfrm>
            <a:off x="504000" y="216000"/>
            <a:ext cx="907128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BFS</a:t>
            </a:r>
            <a:endParaRPr/>
          </a:p>
        </p:txBody>
      </p:sp>
      <p:sp>
        <p:nvSpPr>
          <p:cNvPr id="413" name="CustomShape 2"/>
          <p:cNvSpPr/>
          <p:nvPr/>
        </p:nvSpPr>
        <p:spPr>
          <a:xfrm>
            <a:off x="4638240" y="109728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/>
          </a:p>
        </p:txBody>
      </p:sp>
      <p:sp>
        <p:nvSpPr>
          <p:cNvPr id="414" name="CustomShape 3"/>
          <p:cNvSpPr/>
          <p:nvPr/>
        </p:nvSpPr>
        <p:spPr>
          <a:xfrm>
            <a:off x="2443680" y="221112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415" name="CustomShape 4"/>
          <p:cNvSpPr/>
          <p:nvPr/>
        </p:nvSpPr>
        <p:spPr>
          <a:xfrm>
            <a:off x="6741360" y="224712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</a:t>
            </a:r>
            <a:endParaRPr/>
          </a:p>
        </p:txBody>
      </p:sp>
      <p:sp>
        <p:nvSpPr>
          <p:cNvPr id="416" name="CustomShape 5"/>
          <p:cNvSpPr/>
          <p:nvPr/>
        </p:nvSpPr>
        <p:spPr>
          <a:xfrm>
            <a:off x="883440" y="347472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/>
          </a:p>
        </p:txBody>
      </p:sp>
      <p:sp>
        <p:nvSpPr>
          <p:cNvPr id="417" name="CustomShape 6"/>
          <p:cNvSpPr/>
          <p:nvPr/>
        </p:nvSpPr>
        <p:spPr>
          <a:xfrm>
            <a:off x="2443680" y="3458160"/>
            <a:ext cx="914040" cy="822600"/>
          </a:xfrm>
          <a:prstGeom prst="ellipse">
            <a:avLst/>
          </a:prstGeom>
          <a:solidFill>
            <a:srgbClr val="ffd32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</a:t>
            </a:r>
            <a:endParaRPr/>
          </a:p>
        </p:txBody>
      </p:sp>
      <p:sp>
        <p:nvSpPr>
          <p:cNvPr id="418" name="CustomShape 7"/>
          <p:cNvSpPr/>
          <p:nvPr/>
        </p:nvSpPr>
        <p:spPr>
          <a:xfrm>
            <a:off x="4075920" y="342216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419" name="CustomShape 8"/>
          <p:cNvSpPr/>
          <p:nvPr/>
        </p:nvSpPr>
        <p:spPr>
          <a:xfrm>
            <a:off x="6101280" y="347472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</a:t>
            </a:r>
            <a:endParaRPr/>
          </a:p>
        </p:txBody>
      </p:sp>
      <p:sp>
        <p:nvSpPr>
          <p:cNvPr id="420" name="CustomShape 9"/>
          <p:cNvSpPr/>
          <p:nvPr/>
        </p:nvSpPr>
        <p:spPr>
          <a:xfrm>
            <a:off x="7608960" y="340272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8</a:t>
            </a:r>
            <a:endParaRPr/>
          </a:p>
        </p:txBody>
      </p:sp>
      <p:sp>
        <p:nvSpPr>
          <p:cNvPr id="421" name="Line 10"/>
          <p:cNvSpPr/>
          <p:nvPr/>
        </p:nvSpPr>
        <p:spPr>
          <a:xfrm flipH="1">
            <a:off x="3291840" y="1737360"/>
            <a:ext cx="1463040" cy="640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Line 11"/>
          <p:cNvSpPr/>
          <p:nvPr/>
        </p:nvSpPr>
        <p:spPr>
          <a:xfrm>
            <a:off x="5486400" y="1737360"/>
            <a:ext cx="1371600" cy="640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3" name="Line 12"/>
          <p:cNvSpPr/>
          <p:nvPr/>
        </p:nvSpPr>
        <p:spPr>
          <a:xfrm flipH="1">
            <a:off x="1645920" y="2926080"/>
            <a:ext cx="914400" cy="640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4" name="Line 13"/>
          <p:cNvSpPr/>
          <p:nvPr/>
        </p:nvSpPr>
        <p:spPr>
          <a:xfrm>
            <a:off x="2926080" y="3034080"/>
            <a:ext cx="0" cy="424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5" name="Line 14"/>
          <p:cNvSpPr/>
          <p:nvPr/>
        </p:nvSpPr>
        <p:spPr>
          <a:xfrm>
            <a:off x="3291840" y="2834640"/>
            <a:ext cx="1005840" cy="640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6" name="Line 15"/>
          <p:cNvSpPr/>
          <p:nvPr/>
        </p:nvSpPr>
        <p:spPr>
          <a:xfrm flipH="1">
            <a:off x="6675120" y="3017520"/>
            <a:ext cx="27432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7" name="Line 16"/>
          <p:cNvSpPr/>
          <p:nvPr/>
        </p:nvSpPr>
        <p:spPr>
          <a:xfrm>
            <a:off x="7498080" y="2926080"/>
            <a:ext cx="457200" cy="4766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8" name="CustomShape 17"/>
          <p:cNvSpPr/>
          <p:nvPr/>
        </p:nvSpPr>
        <p:spPr>
          <a:xfrm>
            <a:off x="883800" y="484308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</a:t>
            </a:r>
            <a:endParaRPr/>
          </a:p>
        </p:txBody>
      </p:sp>
      <p:sp>
        <p:nvSpPr>
          <p:cNvPr id="429" name="Line 18"/>
          <p:cNvSpPr/>
          <p:nvPr/>
        </p:nvSpPr>
        <p:spPr>
          <a:xfrm>
            <a:off x="1371600" y="4297680"/>
            <a:ext cx="0" cy="5454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0" name="CustomShape 19"/>
          <p:cNvSpPr/>
          <p:nvPr/>
        </p:nvSpPr>
        <p:spPr>
          <a:xfrm>
            <a:off x="6126480" y="484776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10</a:t>
            </a:r>
            <a:endParaRPr/>
          </a:p>
        </p:txBody>
      </p:sp>
      <p:sp>
        <p:nvSpPr>
          <p:cNvPr id="431" name="Line 20"/>
          <p:cNvSpPr/>
          <p:nvPr/>
        </p:nvSpPr>
        <p:spPr>
          <a:xfrm>
            <a:off x="6583680" y="4297680"/>
            <a:ext cx="0" cy="5486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2" name="CustomShape 21"/>
          <p:cNvSpPr/>
          <p:nvPr/>
        </p:nvSpPr>
        <p:spPr>
          <a:xfrm>
            <a:off x="58680" y="1005840"/>
            <a:ext cx="4147200" cy="213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Sacamos el primer elemento de la cola (5) y verificamos si es solución.</a:t>
            </a:r>
            <a:endParaRPr/>
          </a:p>
          <a:p>
            <a:endParaRPr/>
          </a:p>
          <a:p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Si no es solución se agregan sus nodos hijos (si los tiene)</a:t>
            </a:r>
            <a:endParaRPr/>
          </a:p>
          <a:p>
            <a:endParaRPr/>
          </a:p>
          <a:p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[6, 7, 8, 9] ← cola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CustomShape 1"/>
          <p:cNvSpPr/>
          <p:nvPr/>
        </p:nvSpPr>
        <p:spPr>
          <a:xfrm>
            <a:off x="504000" y="216000"/>
            <a:ext cx="907128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BFS</a:t>
            </a:r>
            <a:endParaRPr/>
          </a:p>
        </p:txBody>
      </p:sp>
      <p:sp>
        <p:nvSpPr>
          <p:cNvPr id="434" name="CustomShape 2"/>
          <p:cNvSpPr/>
          <p:nvPr/>
        </p:nvSpPr>
        <p:spPr>
          <a:xfrm>
            <a:off x="4638240" y="109728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/>
          </a:p>
        </p:txBody>
      </p:sp>
      <p:sp>
        <p:nvSpPr>
          <p:cNvPr id="435" name="CustomShape 3"/>
          <p:cNvSpPr/>
          <p:nvPr/>
        </p:nvSpPr>
        <p:spPr>
          <a:xfrm>
            <a:off x="2443680" y="221112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436" name="CustomShape 4"/>
          <p:cNvSpPr/>
          <p:nvPr/>
        </p:nvSpPr>
        <p:spPr>
          <a:xfrm>
            <a:off x="6741360" y="224712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</a:t>
            </a:r>
            <a:endParaRPr/>
          </a:p>
        </p:txBody>
      </p:sp>
      <p:sp>
        <p:nvSpPr>
          <p:cNvPr id="437" name="CustomShape 5"/>
          <p:cNvSpPr/>
          <p:nvPr/>
        </p:nvSpPr>
        <p:spPr>
          <a:xfrm>
            <a:off x="883440" y="347472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/>
          </a:p>
        </p:txBody>
      </p:sp>
      <p:sp>
        <p:nvSpPr>
          <p:cNvPr id="438" name="CustomShape 6"/>
          <p:cNvSpPr/>
          <p:nvPr/>
        </p:nvSpPr>
        <p:spPr>
          <a:xfrm>
            <a:off x="2443680" y="345816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</a:t>
            </a:r>
            <a:endParaRPr/>
          </a:p>
        </p:txBody>
      </p:sp>
      <p:sp>
        <p:nvSpPr>
          <p:cNvPr id="439" name="CustomShape 7"/>
          <p:cNvSpPr/>
          <p:nvPr/>
        </p:nvSpPr>
        <p:spPr>
          <a:xfrm>
            <a:off x="4075920" y="3422160"/>
            <a:ext cx="914040" cy="822600"/>
          </a:xfrm>
          <a:prstGeom prst="ellipse">
            <a:avLst/>
          </a:prstGeom>
          <a:solidFill>
            <a:srgbClr val="ffd32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440" name="CustomShape 8"/>
          <p:cNvSpPr/>
          <p:nvPr/>
        </p:nvSpPr>
        <p:spPr>
          <a:xfrm>
            <a:off x="6101280" y="347472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</a:t>
            </a:r>
            <a:endParaRPr/>
          </a:p>
        </p:txBody>
      </p:sp>
      <p:sp>
        <p:nvSpPr>
          <p:cNvPr id="441" name="CustomShape 9"/>
          <p:cNvSpPr/>
          <p:nvPr/>
        </p:nvSpPr>
        <p:spPr>
          <a:xfrm>
            <a:off x="7608960" y="340272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8</a:t>
            </a:r>
            <a:endParaRPr/>
          </a:p>
        </p:txBody>
      </p:sp>
      <p:sp>
        <p:nvSpPr>
          <p:cNvPr id="442" name="Line 10"/>
          <p:cNvSpPr/>
          <p:nvPr/>
        </p:nvSpPr>
        <p:spPr>
          <a:xfrm flipH="1">
            <a:off x="3291840" y="1737360"/>
            <a:ext cx="1463040" cy="640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Line 11"/>
          <p:cNvSpPr/>
          <p:nvPr/>
        </p:nvSpPr>
        <p:spPr>
          <a:xfrm>
            <a:off x="5486400" y="1737360"/>
            <a:ext cx="1371600" cy="640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4" name="Line 12"/>
          <p:cNvSpPr/>
          <p:nvPr/>
        </p:nvSpPr>
        <p:spPr>
          <a:xfrm flipH="1">
            <a:off x="1645920" y="2926080"/>
            <a:ext cx="914400" cy="640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5" name="Line 13"/>
          <p:cNvSpPr/>
          <p:nvPr/>
        </p:nvSpPr>
        <p:spPr>
          <a:xfrm>
            <a:off x="2926080" y="3034080"/>
            <a:ext cx="0" cy="424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Line 14"/>
          <p:cNvSpPr/>
          <p:nvPr/>
        </p:nvSpPr>
        <p:spPr>
          <a:xfrm>
            <a:off x="3291840" y="2834640"/>
            <a:ext cx="1005840" cy="640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7" name="Line 15"/>
          <p:cNvSpPr/>
          <p:nvPr/>
        </p:nvSpPr>
        <p:spPr>
          <a:xfrm flipH="1">
            <a:off x="6675120" y="3017520"/>
            <a:ext cx="27432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Line 16"/>
          <p:cNvSpPr/>
          <p:nvPr/>
        </p:nvSpPr>
        <p:spPr>
          <a:xfrm>
            <a:off x="7498080" y="2926080"/>
            <a:ext cx="457200" cy="4766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9" name="CustomShape 17"/>
          <p:cNvSpPr/>
          <p:nvPr/>
        </p:nvSpPr>
        <p:spPr>
          <a:xfrm>
            <a:off x="883800" y="484308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</a:t>
            </a:r>
            <a:endParaRPr/>
          </a:p>
        </p:txBody>
      </p:sp>
      <p:sp>
        <p:nvSpPr>
          <p:cNvPr id="450" name="Line 18"/>
          <p:cNvSpPr/>
          <p:nvPr/>
        </p:nvSpPr>
        <p:spPr>
          <a:xfrm>
            <a:off x="1371600" y="4297680"/>
            <a:ext cx="0" cy="5454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1" name="CustomShape 19"/>
          <p:cNvSpPr/>
          <p:nvPr/>
        </p:nvSpPr>
        <p:spPr>
          <a:xfrm>
            <a:off x="6126480" y="484776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10</a:t>
            </a:r>
            <a:endParaRPr/>
          </a:p>
        </p:txBody>
      </p:sp>
      <p:sp>
        <p:nvSpPr>
          <p:cNvPr id="452" name="Line 20"/>
          <p:cNvSpPr/>
          <p:nvPr/>
        </p:nvSpPr>
        <p:spPr>
          <a:xfrm>
            <a:off x="6583680" y="4297680"/>
            <a:ext cx="0" cy="5486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3" name="CustomShape 21"/>
          <p:cNvSpPr/>
          <p:nvPr/>
        </p:nvSpPr>
        <p:spPr>
          <a:xfrm>
            <a:off x="58680" y="1005840"/>
            <a:ext cx="4147200" cy="213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Sacamos el primer elemento de la cola (6) y verificamos si es solución.</a:t>
            </a:r>
            <a:endParaRPr/>
          </a:p>
          <a:p>
            <a:endParaRPr/>
          </a:p>
          <a:p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Si no es solución se agregan sus nodos hijos (si los tiene)</a:t>
            </a:r>
            <a:endParaRPr/>
          </a:p>
          <a:p>
            <a:endParaRPr/>
          </a:p>
          <a:p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[7, 8, 9] ← cola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216000"/>
            <a:ext cx="907128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DFS (Depth-First Search)</a:t>
            </a:r>
            <a:endParaRPr/>
          </a:p>
        </p:txBody>
      </p:sp>
      <p:sp>
        <p:nvSpPr>
          <p:cNvPr id="77" name="CustomShape 2"/>
          <p:cNvSpPr/>
          <p:nvPr/>
        </p:nvSpPr>
        <p:spPr>
          <a:xfrm>
            <a:off x="4638240" y="109728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/>
          </a:p>
        </p:txBody>
      </p:sp>
      <p:sp>
        <p:nvSpPr>
          <p:cNvPr id="78" name="CustomShape 3"/>
          <p:cNvSpPr/>
          <p:nvPr/>
        </p:nvSpPr>
        <p:spPr>
          <a:xfrm>
            <a:off x="2443680" y="221112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79" name="CustomShape 4"/>
          <p:cNvSpPr/>
          <p:nvPr/>
        </p:nvSpPr>
        <p:spPr>
          <a:xfrm>
            <a:off x="6741360" y="224712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</a:t>
            </a:r>
            <a:endParaRPr/>
          </a:p>
        </p:txBody>
      </p:sp>
      <p:sp>
        <p:nvSpPr>
          <p:cNvPr id="80" name="CustomShape 5"/>
          <p:cNvSpPr/>
          <p:nvPr/>
        </p:nvSpPr>
        <p:spPr>
          <a:xfrm>
            <a:off x="883440" y="347472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</a:t>
            </a:r>
            <a:endParaRPr/>
          </a:p>
        </p:txBody>
      </p:sp>
      <p:sp>
        <p:nvSpPr>
          <p:cNvPr id="81" name="CustomShape 6"/>
          <p:cNvSpPr/>
          <p:nvPr/>
        </p:nvSpPr>
        <p:spPr>
          <a:xfrm>
            <a:off x="2443680" y="345816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</a:t>
            </a:r>
            <a:endParaRPr/>
          </a:p>
        </p:txBody>
      </p:sp>
      <p:sp>
        <p:nvSpPr>
          <p:cNvPr id="82" name="CustomShape 7"/>
          <p:cNvSpPr/>
          <p:nvPr/>
        </p:nvSpPr>
        <p:spPr>
          <a:xfrm>
            <a:off x="4075920" y="342216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83" name="CustomShape 8"/>
          <p:cNvSpPr/>
          <p:nvPr/>
        </p:nvSpPr>
        <p:spPr>
          <a:xfrm>
            <a:off x="6101280" y="347472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8</a:t>
            </a:r>
            <a:endParaRPr/>
          </a:p>
        </p:txBody>
      </p:sp>
      <p:sp>
        <p:nvSpPr>
          <p:cNvPr id="84" name="CustomShape 9"/>
          <p:cNvSpPr/>
          <p:nvPr/>
        </p:nvSpPr>
        <p:spPr>
          <a:xfrm>
            <a:off x="7608960" y="340272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10</a:t>
            </a:r>
            <a:endParaRPr/>
          </a:p>
        </p:txBody>
      </p:sp>
      <p:sp>
        <p:nvSpPr>
          <p:cNvPr id="85" name="Line 10"/>
          <p:cNvSpPr/>
          <p:nvPr/>
        </p:nvSpPr>
        <p:spPr>
          <a:xfrm flipH="1">
            <a:off x="3291840" y="1737360"/>
            <a:ext cx="1463040" cy="640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Line 11"/>
          <p:cNvSpPr/>
          <p:nvPr/>
        </p:nvSpPr>
        <p:spPr>
          <a:xfrm>
            <a:off x="5486400" y="1737360"/>
            <a:ext cx="1371600" cy="640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Line 12"/>
          <p:cNvSpPr/>
          <p:nvPr/>
        </p:nvSpPr>
        <p:spPr>
          <a:xfrm flipH="1">
            <a:off x="1645920" y="2926080"/>
            <a:ext cx="914400" cy="640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Line 13"/>
          <p:cNvSpPr/>
          <p:nvPr/>
        </p:nvSpPr>
        <p:spPr>
          <a:xfrm>
            <a:off x="2926080" y="3034080"/>
            <a:ext cx="0" cy="424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Line 14"/>
          <p:cNvSpPr/>
          <p:nvPr/>
        </p:nvSpPr>
        <p:spPr>
          <a:xfrm>
            <a:off x="3291840" y="2834640"/>
            <a:ext cx="1005840" cy="640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Line 15"/>
          <p:cNvSpPr/>
          <p:nvPr/>
        </p:nvSpPr>
        <p:spPr>
          <a:xfrm flipH="1">
            <a:off x="6675120" y="3017520"/>
            <a:ext cx="27432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Line 16"/>
          <p:cNvSpPr/>
          <p:nvPr/>
        </p:nvSpPr>
        <p:spPr>
          <a:xfrm>
            <a:off x="7498080" y="2926080"/>
            <a:ext cx="457200" cy="4766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17"/>
          <p:cNvSpPr/>
          <p:nvPr/>
        </p:nvSpPr>
        <p:spPr>
          <a:xfrm>
            <a:off x="883800" y="484308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/>
          </a:p>
        </p:txBody>
      </p:sp>
      <p:sp>
        <p:nvSpPr>
          <p:cNvPr id="93" name="Line 18"/>
          <p:cNvSpPr/>
          <p:nvPr/>
        </p:nvSpPr>
        <p:spPr>
          <a:xfrm>
            <a:off x="1371600" y="4297680"/>
            <a:ext cx="0" cy="5454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19"/>
          <p:cNvSpPr/>
          <p:nvPr/>
        </p:nvSpPr>
        <p:spPr>
          <a:xfrm>
            <a:off x="6126480" y="484776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</a:t>
            </a:r>
            <a:endParaRPr/>
          </a:p>
        </p:txBody>
      </p:sp>
      <p:sp>
        <p:nvSpPr>
          <p:cNvPr id="95" name="Line 20"/>
          <p:cNvSpPr/>
          <p:nvPr/>
        </p:nvSpPr>
        <p:spPr>
          <a:xfrm>
            <a:off x="6583680" y="4297680"/>
            <a:ext cx="0" cy="5486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21"/>
          <p:cNvSpPr/>
          <p:nvPr/>
        </p:nvSpPr>
        <p:spPr>
          <a:xfrm>
            <a:off x="0" y="1005840"/>
            <a:ext cx="402300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[ 1 ] Pila (Stack) </a:t>
            </a:r>
            <a:endParaRPr/>
          </a:p>
          <a:p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(Last In First Out - LIFO)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CustomShape 1"/>
          <p:cNvSpPr/>
          <p:nvPr/>
        </p:nvSpPr>
        <p:spPr>
          <a:xfrm>
            <a:off x="504000" y="216000"/>
            <a:ext cx="907128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BFS</a:t>
            </a:r>
            <a:endParaRPr/>
          </a:p>
        </p:txBody>
      </p:sp>
      <p:sp>
        <p:nvSpPr>
          <p:cNvPr id="455" name="CustomShape 2"/>
          <p:cNvSpPr/>
          <p:nvPr/>
        </p:nvSpPr>
        <p:spPr>
          <a:xfrm>
            <a:off x="4638240" y="109728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/>
          </a:p>
        </p:txBody>
      </p:sp>
      <p:sp>
        <p:nvSpPr>
          <p:cNvPr id="456" name="CustomShape 3"/>
          <p:cNvSpPr/>
          <p:nvPr/>
        </p:nvSpPr>
        <p:spPr>
          <a:xfrm>
            <a:off x="2443680" y="221112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457" name="CustomShape 4"/>
          <p:cNvSpPr/>
          <p:nvPr/>
        </p:nvSpPr>
        <p:spPr>
          <a:xfrm>
            <a:off x="6741360" y="224712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</a:t>
            </a:r>
            <a:endParaRPr/>
          </a:p>
        </p:txBody>
      </p:sp>
      <p:sp>
        <p:nvSpPr>
          <p:cNvPr id="458" name="CustomShape 5"/>
          <p:cNvSpPr/>
          <p:nvPr/>
        </p:nvSpPr>
        <p:spPr>
          <a:xfrm>
            <a:off x="883440" y="347472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/>
          </a:p>
        </p:txBody>
      </p:sp>
      <p:sp>
        <p:nvSpPr>
          <p:cNvPr id="459" name="CustomShape 6"/>
          <p:cNvSpPr/>
          <p:nvPr/>
        </p:nvSpPr>
        <p:spPr>
          <a:xfrm>
            <a:off x="2443680" y="345816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</a:t>
            </a:r>
            <a:endParaRPr/>
          </a:p>
        </p:txBody>
      </p:sp>
      <p:sp>
        <p:nvSpPr>
          <p:cNvPr id="460" name="CustomShape 7"/>
          <p:cNvSpPr/>
          <p:nvPr/>
        </p:nvSpPr>
        <p:spPr>
          <a:xfrm>
            <a:off x="4075920" y="342216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461" name="CustomShape 8"/>
          <p:cNvSpPr/>
          <p:nvPr/>
        </p:nvSpPr>
        <p:spPr>
          <a:xfrm>
            <a:off x="6101280" y="3474720"/>
            <a:ext cx="914040" cy="822600"/>
          </a:xfrm>
          <a:prstGeom prst="ellipse">
            <a:avLst/>
          </a:prstGeom>
          <a:solidFill>
            <a:srgbClr val="ffd32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</a:t>
            </a:r>
            <a:endParaRPr/>
          </a:p>
        </p:txBody>
      </p:sp>
      <p:sp>
        <p:nvSpPr>
          <p:cNvPr id="462" name="CustomShape 9"/>
          <p:cNvSpPr/>
          <p:nvPr/>
        </p:nvSpPr>
        <p:spPr>
          <a:xfrm>
            <a:off x="7608960" y="340272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8</a:t>
            </a:r>
            <a:endParaRPr/>
          </a:p>
        </p:txBody>
      </p:sp>
      <p:sp>
        <p:nvSpPr>
          <p:cNvPr id="463" name="Line 10"/>
          <p:cNvSpPr/>
          <p:nvPr/>
        </p:nvSpPr>
        <p:spPr>
          <a:xfrm flipH="1">
            <a:off x="3291840" y="1737360"/>
            <a:ext cx="1463040" cy="640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4" name="Line 11"/>
          <p:cNvSpPr/>
          <p:nvPr/>
        </p:nvSpPr>
        <p:spPr>
          <a:xfrm>
            <a:off x="5486400" y="1737360"/>
            <a:ext cx="1371600" cy="640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5" name="Line 12"/>
          <p:cNvSpPr/>
          <p:nvPr/>
        </p:nvSpPr>
        <p:spPr>
          <a:xfrm flipH="1">
            <a:off x="1645920" y="2926080"/>
            <a:ext cx="914400" cy="640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6" name="Line 13"/>
          <p:cNvSpPr/>
          <p:nvPr/>
        </p:nvSpPr>
        <p:spPr>
          <a:xfrm>
            <a:off x="2926080" y="3034080"/>
            <a:ext cx="0" cy="424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Line 14"/>
          <p:cNvSpPr/>
          <p:nvPr/>
        </p:nvSpPr>
        <p:spPr>
          <a:xfrm>
            <a:off x="3291840" y="2834640"/>
            <a:ext cx="1005840" cy="640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Line 15"/>
          <p:cNvSpPr/>
          <p:nvPr/>
        </p:nvSpPr>
        <p:spPr>
          <a:xfrm flipH="1">
            <a:off x="6675120" y="3017520"/>
            <a:ext cx="27432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Line 16"/>
          <p:cNvSpPr/>
          <p:nvPr/>
        </p:nvSpPr>
        <p:spPr>
          <a:xfrm>
            <a:off x="7498080" y="2926080"/>
            <a:ext cx="457200" cy="4766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0" name="CustomShape 17"/>
          <p:cNvSpPr/>
          <p:nvPr/>
        </p:nvSpPr>
        <p:spPr>
          <a:xfrm>
            <a:off x="883800" y="484308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</a:t>
            </a:r>
            <a:endParaRPr/>
          </a:p>
        </p:txBody>
      </p:sp>
      <p:sp>
        <p:nvSpPr>
          <p:cNvPr id="471" name="Line 18"/>
          <p:cNvSpPr/>
          <p:nvPr/>
        </p:nvSpPr>
        <p:spPr>
          <a:xfrm>
            <a:off x="1371600" y="4297680"/>
            <a:ext cx="0" cy="5454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2" name="CustomShape 19"/>
          <p:cNvSpPr/>
          <p:nvPr/>
        </p:nvSpPr>
        <p:spPr>
          <a:xfrm>
            <a:off x="6126480" y="484776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10</a:t>
            </a:r>
            <a:endParaRPr/>
          </a:p>
        </p:txBody>
      </p:sp>
      <p:sp>
        <p:nvSpPr>
          <p:cNvPr id="473" name="Line 20"/>
          <p:cNvSpPr/>
          <p:nvPr/>
        </p:nvSpPr>
        <p:spPr>
          <a:xfrm>
            <a:off x="6583680" y="4297680"/>
            <a:ext cx="0" cy="5486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4" name="CustomShape 21"/>
          <p:cNvSpPr/>
          <p:nvPr/>
        </p:nvSpPr>
        <p:spPr>
          <a:xfrm>
            <a:off x="58680" y="1005840"/>
            <a:ext cx="4147200" cy="213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Sacamos el primer elemento de la cola (7) y verificamos si es solución.</a:t>
            </a:r>
            <a:endParaRPr/>
          </a:p>
          <a:p>
            <a:endParaRPr/>
          </a:p>
          <a:p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Si no es solución se agregan sus nodos hijos (si los tiene)</a:t>
            </a:r>
            <a:endParaRPr/>
          </a:p>
          <a:p>
            <a:endParaRPr/>
          </a:p>
          <a:p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[8, 9, 10] ← cola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CustomShape 1"/>
          <p:cNvSpPr/>
          <p:nvPr/>
        </p:nvSpPr>
        <p:spPr>
          <a:xfrm>
            <a:off x="504000" y="216000"/>
            <a:ext cx="907128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BFS</a:t>
            </a:r>
            <a:endParaRPr/>
          </a:p>
        </p:txBody>
      </p:sp>
      <p:sp>
        <p:nvSpPr>
          <p:cNvPr id="476" name="CustomShape 2"/>
          <p:cNvSpPr/>
          <p:nvPr/>
        </p:nvSpPr>
        <p:spPr>
          <a:xfrm>
            <a:off x="4638240" y="109728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/>
          </a:p>
        </p:txBody>
      </p:sp>
      <p:sp>
        <p:nvSpPr>
          <p:cNvPr id="477" name="CustomShape 3"/>
          <p:cNvSpPr/>
          <p:nvPr/>
        </p:nvSpPr>
        <p:spPr>
          <a:xfrm>
            <a:off x="2443680" y="221112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478" name="CustomShape 4"/>
          <p:cNvSpPr/>
          <p:nvPr/>
        </p:nvSpPr>
        <p:spPr>
          <a:xfrm>
            <a:off x="6741360" y="224712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</a:t>
            </a:r>
            <a:endParaRPr/>
          </a:p>
        </p:txBody>
      </p:sp>
      <p:sp>
        <p:nvSpPr>
          <p:cNvPr id="479" name="CustomShape 5"/>
          <p:cNvSpPr/>
          <p:nvPr/>
        </p:nvSpPr>
        <p:spPr>
          <a:xfrm>
            <a:off x="883440" y="347472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/>
          </a:p>
        </p:txBody>
      </p:sp>
      <p:sp>
        <p:nvSpPr>
          <p:cNvPr id="480" name="CustomShape 6"/>
          <p:cNvSpPr/>
          <p:nvPr/>
        </p:nvSpPr>
        <p:spPr>
          <a:xfrm>
            <a:off x="2443680" y="345816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</a:t>
            </a:r>
            <a:endParaRPr/>
          </a:p>
        </p:txBody>
      </p:sp>
      <p:sp>
        <p:nvSpPr>
          <p:cNvPr id="481" name="CustomShape 7"/>
          <p:cNvSpPr/>
          <p:nvPr/>
        </p:nvSpPr>
        <p:spPr>
          <a:xfrm>
            <a:off x="4075920" y="342216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482" name="CustomShape 8"/>
          <p:cNvSpPr/>
          <p:nvPr/>
        </p:nvSpPr>
        <p:spPr>
          <a:xfrm>
            <a:off x="6101280" y="347472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</a:t>
            </a:r>
            <a:endParaRPr/>
          </a:p>
        </p:txBody>
      </p:sp>
      <p:sp>
        <p:nvSpPr>
          <p:cNvPr id="483" name="CustomShape 9"/>
          <p:cNvSpPr/>
          <p:nvPr/>
        </p:nvSpPr>
        <p:spPr>
          <a:xfrm>
            <a:off x="7608960" y="3402720"/>
            <a:ext cx="914040" cy="822600"/>
          </a:xfrm>
          <a:prstGeom prst="ellipse">
            <a:avLst/>
          </a:prstGeom>
          <a:solidFill>
            <a:srgbClr val="ffd32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8</a:t>
            </a:r>
            <a:endParaRPr/>
          </a:p>
        </p:txBody>
      </p:sp>
      <p:sp>
        <p:nvSpPr>
          <p:cNvPr id="484" name="Line 10"/>
          <p:cNvSpPr/>
          <p:nvPr/>
        </p:nvSpPr>
        <p:spPr>
          <a:xfrm flipH="1">
            <a:off x="3291840" y="1737360"/>
            <a:ext cx="1463040" cy="640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5" name="Line 11"/>
          <p:cNvSpPr/>
          <p:nvPr/>
        </p:nvSpPr>
        <p:spPr>
          <a:xfrm>
            <a:off x="5486400" y="1737360"/>
            <a:ext cx="1371600" cy="640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6" name="Line 12"/>
          <p:cNvSpPr/>
          <p:nvPr/>
        </p:nvSpPr>
        <p:spPr>
          <a:xfrm flipH="1">
            <a:off x="1645920" y="2926080"/>
            <a:ext cx="914400" cy="640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7" name="Line 13"/>
          <p:cNvSpPr/>
          <p:nvPr/>
        </p:nvSpPr>
        <p:spPr>
          <a:xfrm>
            <a:off x="2926080" y="3034080"/>
            <a:ext cx="0" cy="424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8" name="Line 14"/>
          <p:cNvSpPr/>
          <p:nvPr/>
        </p:nvSpPr>
        <p:spPr>
          <a:xfrm>
            <a:off x="3291840" y="2834640"/>
            <a:ext cx="1005840" cy="640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9" name="Line 15"/>
          <p:cNvSpPr/>
          <p:nvPr/>
        </p:nvSpPr>
        <p:spPr>
          <a:xfrm flipH="1">
            <a:off x="6675120" y="3017520"/>
            <a:ext cx="27432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0" name="Line 16"/>
          <p:cNvSpPr/>
          <p:nvPr/>
        </p:nvSpPr>
        <p:spPr>
          <a:xfrm>
            <a:off x="7498080" y="2926080"/>
            <a:ext cx="457200" cy="4766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1" name="CustomShape 17"/>
          <p:cNvSpPr/>
          <p:nvPr/>
        </p:nvSpPr>
        <p:spPr>
          <a:xfrm>
            <a:off x="883800" y="484308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</a:t>
            </a:r>
            <a:endParaRPr/>
          </a:p>
        </p:txBody>
      </p:sp>
      <p:sp>
        <p:nvSpPr>
          <p:cNvPr id="492" name="Line 18"/>
          <p:cNvSpPr/>
          <p:nvPr/>
        </p:nvSpPr>
        <p:spPr>
          <a:xfrm>
            <a:off x="1371600" y="4297680"/>
            <a:ext cx="0" cy="5454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3" name="CustomShape 19"/>
          <p:cNvSpPr/>
          <p:nvPr/>
        </p:nvSpPr>
        <p:spPr>
          <a:xfrm>
            <a:off x="6126480" y="484776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10</a:t>
            </a:r>
            <a:endParaRPr/>
          </a:p>
        </p:txBody>
      </p:sp>
      <p:sp>
        <p:nvSpPr>
          <p:cNvPr id="494" name="Line 20"/>
          <p:cNvSpPr/>
          <p:nvPr/>
        </p:nvSpPr>
        <p:spPr>
          <a:xfrm>
            <a:off x="6583680" y="4297680"/>
            <a:ext cx="0" cy="5486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5" name="CustomShape 21"/>
          <p:cNvSpPr/>
          <p:nvPr/>
        </p:nvSpPr>
        <p:spPr>
          <a:xfrm>
            <a:off x="58680" y="1005840"/>
            <a:ext cx="4147200" cy="213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Sacamos el primer elemento de la cola (8) y verificamos si es solución.</a:t>
            </a:r>
            <a:endParaRPr/>
          </a:p>
          <a:p>
            <a:endParaRPr/>
          </a:p>
          <a:p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Si no es solución se agregan sus nodos hijos (si los tiene)</a:t>
            </a:r>
            <a:endParaRPr/>
          </a:p>
          <a:p>
            <a:endParaRPr/>
          </a:p>
          <a:p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[9, 10] ← cola</a:t>
            </a: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CustomShape 1"/>
          <p:cNvSpPr/>
          <p:nvPr/>
        </p:nvSpPr>
        <p:spPr>
          <a:xfrm>
            <a:off x="504000" y="216000"/>
            <a:ext cx="907128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BFS</a:t>
            </a:r>
            <a:endParaRPr/>
          </a:p>
        </p:txBody>
      </p:sp>
      <p:sp>
        <p:nvSpPr>
          <p:cNvPr id="497" name="CustomShape 2"/>
          <p:cNvSpPr/>
          <p:nvPr/>
        </p:nvSpPr>
        <p:spPr>
          <a:xfrm>
            <a:off x="4638240" y="109728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/>
          </a:p>
        </p:txBody>
      </p:sp>
      <p:sp>
        <p:nvSpPr>
          <p:cNvPr id="498" name="CustomShape 3"/>
          <p:cNvSpPr/>
          <p:nvPr/>
        </p:nvSpPr>
        <p:spPr>
          <a:xfrm>
            <a:off x="2443680" y="221112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499" name="CustomShape 4"/>
          <p:cNvSpPr/>
          <p:nvPr/>
        </p:nvSpPr>
        <p:spPr>
          <a:xfrm>
            <a:off x="6741360" y="224712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</a:t>
            </a:r>
            <a:endParaRPr/>
          </a:p>
        </p:txBody>
      </p:sp>
      <p:sp>
        <p:nvSpPr>
          <p:cNvPr id="500" name="CustomShape 5"/>
          <p:cNvSpPr/>
          <p:nvPr/>
        </p:nvSpPr>
        <p:spPr>
          <a:xfrm>
            <a:off x="883440" y="347472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/>
          </a:p>
        </p:txBody>
      </p:sp>
      <p:sp>
        <p:nvSpPr>
          <p:cNvPr id="501" name="CustomShape 6"/>
          <p:cNvSpPr/>
          <p:nvPr/>
        </p:nvSpPr>
        <p:spPr>
          <a:xfrm>
            <a:off x="2443680" y="345816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</a:t>
            </a:r>
            <a:endParaRPr/>
          </a:p>
        </p:txBody>
      </p:sp>
      <p:sp>
        <p:nvSpPr>
          <p:cNvPr id="502" name="CustomShape 7"/>
          <p:cNvSpPr/>
          <p:nvPr/>
        </p:nvSpPr>
        <p:spPr>
          <a:xfrm>
            <a:off x="4075920" y="342216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503" name="CustomShape 8"/>
          <p:cNvSpPr/>
          <p:nvPr/>
        </p:nvSpPr>
        <p:spPr>
          <a:xfrm>
            <a:off x="6101280" y="347472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</a:t>
            </a:r>
            <a:endParaRPr/>
          </a:p>
        </p:txBody>
      </p:sp>
      <p:sp>
        <p:nvSpPr>
          <p:cNvPr id="504" name="CustomShape 9"/>
          <p:cNvSpPr/>
          <p:nvPr/>
        </p:nvSpPr>
        <p:spPr>
          <a:xfrm>
            <a:off x="7608960" y="340272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8</a:t>
            </a:r>
            <a:endParaRPr/>
          </a:p>
        </p:txBody>
      </p:sp>
      <p:sp>
        <p:nvSpPr>
          <p:cNvPr id="505" name="Line 10"/>
          <p:cNvSpPr/>
          <p:nvPr/>
        </p:nvSpPr>
        <p:spPr>
          <a:xfrm flipH="1">
            <a:off x="3291840" y="1737360"/>
            <a:ext cx="1463040" cy="640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6" name="Line 11"/>
          <p:cNvSpPr/>
          <p:nvPr/>
        </p:nvSpPr>
        <p:spPr>
          <a:xfrm>
            <a:off x="5486400" y="1737360"/>
            <a:ext cx="1371600" cy="640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7" name="Line 12"/>
          <p:cNvSpPr/>
          <p:nvPr/>
        </p:nvSpPr>
        <p:spPr>
          <a:xfrm flipH="1">
            <a:off x="1645920" y="2926080"/>
            <a:ext cx="914400" cy="640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8" name="Line 13"/>
          <p:cNvSpPr/>
          <p:nvPr/>
        </p:nvSpPr>
        <p:spPr>
          <a:xfrm>
            <a:off x="2926080" y="3034080"/>
            <a:ext cx="0" cy="424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9" name="Line 14"/>
          <p:cNvSpPr/>
          <p:nvPr/>
        </p:nvSpPr>
        <p:spPr>
          <a:xfrm>
            <a:off x="3291840" y="2834640"/>
            <a:ext cx="1005840" cy="640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0" name="Line 15"/>
          <p:cNvSpPr/>
          <p:nvPr/>
        </p:nvSpPr>
        <p:spPr>
          <a:xfrm flipH="1">
            <a:off x="6675120" y="3017520"/>
            <a:ext cx="27432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1" name="Line 16"/>
          <p:cNvSpPr/>
          <p:nvPr/>
        </p:nvSpPr>
        <p:spPr>
          <a:xfrm>
            <a:off x="7498080" y="2926080"/>
            <a:ext cx="457200" cy="4766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2" name="CustomShape 17"/>
          <p:cNvSpPr/>
          <p:nvPr/>
        </p:nvSpPr>
        <p:spPr>
          <a:xfrm>
            <a:off x="883800" y="4843080"/>
            <a:ext cx="914040" cy="822600"/>
          </a:xfrm>
          <a:prstGeom prst="ellipse">
            <a:avLst/>
          </a:prstGeom>
          <a:solidFill>
            <a:srgbClr val="ffd32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</a:t>
            </a:r>
            <a:endParaRPr/>
          </a:p>
        </p:txBody>
      </p:sp>
      <p:sp>
        <p:nvSpPr>
          <p:cNvPr id="513" name="Line 18"/>
          <p:cNvSpPr/>
          <p:nvPr/>
        </p:nvSpPr>
        <p:spPr>
          <a:xfrm>
            <a:off x="1371600" y="4297680"/>
            <a:ext cx="0" cy="5454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4" name="CustomShape 19"/>
          <p:cNvSpPr/>
          <p:nvPr/>
        </p:nvSpPr>
        <p:spPr>
          <a:xfrm>
            <a:off x="6126480" y="484776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10</a:t>
            </a:r>
            <a:endParaRPr/>
          </a:p>
        </p:txBody>
      </p:sp>
      <p:sp>
        <p:nvSpPr>
          <p:cNvPr id="515" name="Line 20"/>
          <p:cNvSpPr/>
          <p:nvPr/>
        </p:nvSpPr>
        <p:spPr>
          <a:xfrm>
            <a:off x="6583680" y="4297680"/>
            <a:ext cx="0" cy="5486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6" name="CustomShape 21"/>
          <p:cNvSpPr/>
          <p:nvPr/>
        </p:nvSpPr>
        <p:spPr>
          <a:xfrm>
            <a:off x="58680" y="1005840"/>
            <a:ext cx="4147200" cy="213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Sacamos el primer elemento de la cola (9) y verificamos si es solución.</a:t>
            </a:r>
            <a:endParaRPr/>
          </a:p>
          <a:p>
            <a:endParaRPr/>
          </a:p>
          <a:p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Si no es solución se agregan sus nodos hijos (si los tiene)</a:t>
            </a:r>
            <a:endParaRPr/>
          </a:p>
          <a:p>
            <a:endParaRPr/>
          </a:p>
          <a:p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[10] ← cola</a:t>
            </a:r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CustomShape 1"/>
          <p:cNvSpPr/>
          <p:nvPr/>
        </p:nvSpPr>
        <p:spPr>
          <a:xfrm>
            <a:off x="504000" y="216000"/>
            <a:ext cx="907128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BFS</a:t>
            </a:r>
            <a:endParaRPr/>
          </a:p>
        </p:txBody>
      </p:sp>
      <p:sp>
        <p:nvSpPr>
          <p:cNvPr id="518" name="CustomShape 2"/>
          <p:cNvSpPr/>
          <p:nvPr/>
        </p:nvSpPr>
        <p:spPr>
          <a:xfrm>
            <a:off x="4638240" y="109728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/>
          </a:p>
        </p:txBody>
      </p:sp>
      <p:sp>
        <p:nvSpPr>
          <p:cNvPr id="519" name="CustomShape 3"/>
          <p:cNvSpPr/>
          <p:nvPr/>
        </p:nvSpPr>
        <p:spPr>
          <a:xfrm>
            <a:off x="2443680" y="221112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520" name="CustomShape 4"/>
          <p:cNvSpPr/>
          <p:nvPr/>
        </p:nvSpPr>
        <p:spPr>
          <a:xfrm>
            <a:off x="6741360" y="224712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</a:t>
            </a:r>
            <a:endParaRPr/>
          </a:p>
        </p:txBody>
      </p:sp>
      <p:sp>
        <p:nvSpPr>
          <p:cNvPr id="521" name="CustomShape 5"/>
          <p:cNvSpPr/>
          <p:nvPr/>
        </p:nvSpPr>
        <p:spPr>
          <a:xfrm>
            <a:off x="883440" y="347472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/>
          </a:p>
        </p:txBody>
      </p:sp>
      <p:sp>
        <p:nvSpPr>
          <p:cNvPr id="522" name="CustomShape 6"/>
          <p:cNvSpPr/>
          <p:nvPr/>
        </p:nvSpPr>
        <p:spPr>
          <a:xfrm>
            <a:off x="2443680" y="345816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</a:t>
            </a:r>
            <a:endParaRPr/>
          </a:p>
        </p:txBody>
      </p:sp>
      <p:sp>
        <p:nvSpPr>
          <p:cNvPr id="523" name="CustomShape 7"/>
          <p:cNvSpPr/>
          <p:nvPr/>
        </p:nvSpPr>
        <p:spPr>
          <a:xfrm>
            <a:off x="4075920" y="342216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524" name="CustomShape 8"/>
          <p:cNvSpPr/>
          <p:nvPr/>
        </p:nvSpPr>
        <p:spPr>
          <a:xfrm>
            <a:off x="6101280" y="347472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</a:t>
            </a:r>
            <a:endParaRPr/>
          </a:p>
        </p:txBody>
      </p:sp>
      <p:sp>
        <p:nvSpPr>
          <p:cNvPr id="525" name="CustomShape 9"/>
          <p:cNvSpPr/>
          <p:nvPr/>
        </p:nvSpPr>
        <p:spPr>
          <a:xfrm>
            <a:off x="7608960" y="340272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8</a:t>
            </a:r>
            <a:endParaRPr/>
          </a:p>
        </p:txBody>
      </p:sp>
      <p:sp>
        <p:nvSpPr>
          <p:cNvPr id="526" name="Line 10"/>
          <p:cNvSpPr/>
          <p:nvPr/>
        </p:nvSpPr>
        <p:spPr>
          <a:xfrm flipH="1">
            <a:off x="3291840" y="1737360"/>
            <a:ext cx="1463040" cy="640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7" name="Line 11"/>
          <p:cNvSpPr/>
          <p:nvPr/>
        </p:nvSpPr>
        <p:spPr>
          <a:xfrm>
            <a:off x="5486400" y="1737360"/>
            <a:ext cx="1371600" cy="640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8" name="Line 12"/>
          <p:cNvSpPr/>
          <p:nvPr/>
        </p:nvSpPr>
        <p:spPr>
          <a:xfrm flipH="1">
            <a:off x="1645920" y="2926080"/>
            <a:ext cx="914400" cy="640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9" name="Line 13"/>
          <p:cNvSpPr/>
          <p:nvPr/>
        </p:nvSpPr>
        <p:spPr>
          <a:xfrm>
            <a:off x="2926080" y="3034080"/>
            <a:ext cx="0" cy="424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0" name="Line 14"/>
          <p:cNvSpPr/>
          <p:nvPr/>
        </p:nvSpPr>
        <p:spPr>
          <a:xfrm>
            <a:off x="3291840" y="2834640"/>
            <a:ext cx="1005840" cy="640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1" name="Line 15"/>
          <p:cNvSpPr/>
          <p:nvPr/>
        </p:nvSpPr>
        <p:spPr>
          <a:xfrm flipH="1">
            <a:off x="6675120" y="3017520"/>
            <a:ext cx="27432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2" name="Line 16"/>
          <p:cNvSpPr/>
          <p:nvPr/>
        </p:nvSpPr>
        <p:spPr>
          <a:xfrm>
            <a:off x="7498080" y="2926080"/>
            <a:ext cx="457200" cy="4766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3" name="CustomShape 17"/>
          <p:cNvSpPr/>
          <p:nvPr/>
        </p:nvSpPr>
        <p:spPr>
          <a:xfrm>
            <a:off x="883800" y="484308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</a:t>
            </a:r>
            <a:endParaRPr/>
          </a:p>
        </p:txBody>
      </p:sp>
      <p:sp>
        <p:nvSpPr>
          <p:cNvPr id="534" name="Line 18"/>
          <p:cNvSpPr/>
          <p:nvPr/>
        </p:nvSpPr>
        <p:spPr>
          <a:xfrm>
            <a:off x="1371600" y="4297680"/>
            <a:ext cx="0" cy="5454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5" name="CustomShape 19"/>
          <p:cNvSpPr/>
          <p:nvPr/>
        </p:nvSpPr>
        <p:spPr>
          <a:xfrm>
            <a:off x="6126480" y="4847760"/>
            <a:ext cx="914040" cy="822600"/>
          </a:xfrm>
          <a:prstGeom prst="ellipse">
            <a:avLst/>
          </a:prstGeom>
          <a:solidFill>
            <a:srgbClr val="ffd32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10</a:t>
            </a:r>
            <a:endParaRPr/>
          </a:p>
        </p:txBody>
      </p:sp>
      <p:sp>
        <p:nvSpPr>
          <p:cNvPr id="536" name="Line 20"/>
          <p:cNvSpPr/>
          <p:nvPr/>
        </p:nvSpPr>
        <p:spPr>
          <a:xfrm>
            <a:off x="6583680" y="4297680"/>
            <a:ext cx="0" cy="5486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7" name="CustomShape 21"/>
          <p:cNvSpPr/>
          <p:nvPr/>
        </p:nvSpPr>
        <p:spPr>
          <a:xfrm>
            <a:off x="58680" y="1005840"/>
            <a:ext cx="4147200" cy="213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Sacamos el primer elemento de la cola (10) y verificamos si es solución.</a:t>
            </a:r>
            <a:endParaRPr/>
          </a:p>
          <a:p>
            <a:endParaRPr/>
          </a:p>
          <a:p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Si no es solución se agregan sus nodos hijos (si los tiene)</a:t>
            </a:r>
            <a:endParaRPr/>
          </a:p>
          <a:p>
            <a:endParaRPr/>
          </a:p>
          <a:p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[ ] ← cola</a:t>
            </a:r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504000" y="216000"/>
            <a:ext cx="907128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DFS</a:t>
            </a:r>
            <a:endParaRPr/>
          </a:p>
        </p:txBody>
      </p:sp>
      <p:sp>
        <p:nvSpPr>
          <p:cNvPr id="98" name="CustomShape 2"/>
          <p:cNvSpPr/>
          <p:nvPr/>
        </p:nvSpPr>
        <p:spPr>
          <a:xfrm>
            <a:off x="4638240" y="1097280"/>
            <a:ext cx="914040" cy="822600"/>
          </a:xfrm>
          <a:prstGeom prst="ellipse">
            <a:avLst/>
          </a:prstGeom>
          <a:solidFill>
            <a:srgbClr val="ffd32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/>
          </a:p>
        </p:txBody>
      </p:sp>
      <p:sp>
        <p:nvSpPr>
          <p:cNvPr id="99" name="CustomShape 3"/>
          <p:cNvSpPr/>
          <p:nvPr/>
        </p:nvSpPr>
        <p:spPr>
          <a:xfrm>
            <a:off x="2443680" y="221112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100" name="CustomShape 4"/>
          <p:cNvSpPr/>
          <p:nvPr/>
        </p:nvSpPr>
        <p:spPr>
          <a:xfrm>
            <a:off x="6741360" y="224712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</a:t>
            </a:r>
            <a:endParaRPr/>
          </a:p>
        </p:txBody>
      </p:sp>
      <p:sp>
        <p:nvSpPr>
          <p:cNvPr id="101" name="CustomShape 5"/>
          <p:cNvSpPr/>
          <p:nvPr/>
        </p:nvSpPr>
        <p:spPr>
          <a:xfrm>
            <a:off x="883440" y="347472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</a:t>
            </a:r>
            <a:endParaRPr/>
          </a:p>
        </p:txBody>
      </p:sp>
      <p:sp>
        <p:nvSpPr>
          <p:cNvPr id="102" name="CustomShape 6"/>
          <p:cNvSpPr/>
          <p:nvPr/>
        </p:nvSpPr>
        <p:spPr>
          <a:xfrm>
            <a:off x="2443680" y="345816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</a:t>
            </a:r>
            <a:endParaRPr/>
          </a:p>
        </p:txBody>
      </p:sp>
      <p:sp>
        <p:nvSpPr>
          <p:cNvPr id="103" name="CustomShape 7"/>
          <p:cNvSpPr/>
          <p:nvPr/>
        </p:nvSpPr>
        <p:spPr>
          <a:xfrm>
            <a:off x="4075920" y="342216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104" name="CustomShape 8"/>
          <p:cNvSpPr/>
          <p:nvPr/>
        </p:nvSpPr>
        <p:spPr>
          <a:xfrm>
            <a:off x="6101280" y="347472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8</a:t>
            </a:r>
            <a:endParaRPr/>
          </a:p>
        </p:txBody>
      </p:sp>
      <p:sp>
        <p:nvSpPr>
          <p:cNvPr id="105" name="CustomShape 9"/>
          <p:cNvSpPr/>
          <p:nvPr/>
        </p:nvSpPr>
        <p:spPr>
          <a:xfrm>
            <a:off x="7608960" y="340272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10</a:t>
            </a:r>
            <a:endParaRPr/>
          </a:p>
        </p:txBody>
      </p:sp>
      <p:sp>
        <p:nvSpPr>
          <p:cNvPr id="106" name="Line 10"/>
          <p:cNvSpPr/>
          <p:nvPr/>
        </p:nvSpPr>
        <p:spPr>
          <a:xfrm flipH="1">
            <a:off x="3291840" y="1737360"/>
            <a:ext cx="1463040" cy="640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Line 11"/>
          <p:cNvSpPr/>
          <p:nvPr/>
        </p:nvSpPr>
        <p:spPr>
          <a:xfrm>
            <a:off x="5486400" y="1737360"/>
            <a:ext cx="1371600" cy="640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Line 12"/>
          <p:cNvSpPr/>
          <p:nvPr/>
        </p:nvSpPr>
        <p:spPr>
          <a:xfrm flipH="1">
            <a:off x="1645920" y="2926080"/>
            <a:ext cx="914400" cy="640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Line 13"/>
          <p:cNvSpPr/>
          <p:nvPr/>
        </p:nvSpPr>
        <p:spPr>
          <a:xfrm>
            <a:off x="2926080" y="3034080"/>
            <a:ext cx="0" cy="424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Line 14"/>
          <p:cNvSpPr/>
          <p:nvPr/>
        </p:nvSpPr>
        <p:spPr>
          <a:xfrm>
            <a:off x="3291840" y="2834640"/>
            <a:ext cx="1005840" cy="640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Line 15"/>
          <p:cNvSpPr/>
          <p:nvPr/>
        </p:nvSpPr>
        <p:spPr>
          <a:xfrm flipH="1">
            <a:off x="6675120" y="3017520"/>
            <a:ext cx="27432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Line 16"/>
          <p:cNvSpPr/>
          <p:nvPr/>
        </p:nvSpPr>
        <p:spPr>
          <a:xfrm>
            <a:off x="7498080" y="2926080"/>
            <a:ext cx="457200" cy="4766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17"/>
          <p:cNvSpPr/>
          <p:nvPr/>
        </p:nvSpPr>
        <p:spPr>
          <a:xfrm>
            <a:off x="883800" y="484308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/>
          </a:p>
        </p:txBody>
      </p:sp>
      <p:sp>
        <p:nvSpPr>
          <p:cNvPr id="114" name="Line 18"/>
          <p:cNvSpPr/>
          <p:nvPr/>
        </p:nvSpPr>
        <p:spPr>
          <a:xfrm>
            <a:off x="1371600" y="4297680"/>
            <a:ext cx="0" cy="5454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19"/>
          <p:cNvSpPr/>
          <p:nvPr/>
        </p:nvSpPr>
        <p:spPr>
          <a:xfrm>
            <a:off x="6126480" y="484776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</a:t>
            </a:r>
            <a:endParaRPr/>
          </a:p>
        </p:txBody>
      </p:sp>
      <p:sp>
        <p:nvSpPr>
          <p:cNvPr id="116" name="Line 20"/>
          <p:cNvSpPr/>
          <p:nvPr/>
        </p:nvSpPr>
        <p:spPr>
          <a:xfrm>
            <a:off x="6583680" y="4297680"/>
            <a:ext cx="0" cy="5486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21"/>
          <p:cNvSpPr/>
          <p:nvPr/>
        </p:nvSpPr>
        <p:spPr>
          <a:xfrm>
            <a:off x="0" y="897840"/>
            <a:ext cx="4480200" cy="188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Sacamos el último elemento de la pila (1) y verificamos si es solución.</a:t>
            </a:r>
            <a:endParaRPr/>
          </a:p>
          <a:p>
            <a:endParaRPr/>
          </a:p>
          <a:p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Si no es solución se agregan sus nodos hijos (si los tiene)</a:t>
            </a:r>
            <a:endParaRPr/>
          </a:p>
          <a:p>
            <a:endParaRPr/>
          </a:p>
          <a:p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[7 2] ← Pila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04000" y="216000"/>
            <a:ext cx="907128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DFS</a:t>
            </a:r>
            <a:endParaRPr/>
          </a:p>
        </p:txBody>
      </p:sp>
      <p:sp>
        <p:nvSpPr>
          <p:cNvPr id="119" name="CustomShape 2"/>
          <p:cNvSpPr/>
          <p:nvPr/>
        </p:nvSpPr>
        <p:spPr>
          <a:xfrm>
            <a:off x="4638240" y="109728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/>
          </a:p>
        </p:txBody>
      </p:sp>
      <p:sp>
        <p:nvSpPr>
          <p:cNvPr id="120" name="CustomShape 3"/>
          <p:cNvSpPr/>
          <p:nvPr/>
        </p:nvSpPr>
        <p:spPr>
          <a:xfrm>
            <a:off x="2443680" y="2211120"/>
            <a:ext cx="914040" cy="822600"/>
          </a:xfrm>
          <a:prstGeom prst="ellipse">
            <a:avLst/>
          </a:prstGeom>
          <a:solidFill>
            <a:srgbClr val="ffd32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121" name="CustomShape 4"/>
          <p:cNvSpPr/>
          <p:nvPr/>
        </p:nvSpPr>
        <p:spPr>
          <a:xfrm>
            <a:off x="6741360" y="224712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</a:t>
            </a:r>
            <a:endParaRPr/>
          </a:p>
        </p:txBody>
      </p:sp>
      <p:sp>
        <p:nvSpPr>
          <p:cNvPr id="122" name="CustomShape 5"/>
          <p:cNvSpPr/>
          <p:nvPr/>
        </p:nvSpPr>
        <p:spPr>
          <a:xfrm>
            <a:off x="883440" y="347472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</a:t>
            </a:r>
            <a:endParaRPr/>
          </a:p>
        </p:txBody>
      </p:sp>
      <p:sp>
        <p:nvSpPr>
          <p:cNvPr id="123" name="CustomShape 6"/>
          <p:cNvSpPr/>
          <p:nvPr/>
        </p:nvSpPr>
        <p:spPr>
          <a:xfrm>
            <a:off x="2443680" y="345816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</a:t>
            </a:r>
            <a:endParaRPr/>
          </a:p>
        </p:txBody>
      </p:sp>
      <p:sp>
        <p:nvSpPr>
          <p:cNvPr id="124" name="CustomShape 7"/>
          <p:cNvSpPr/>
          <p:nvPr/>
        </p:nvSpPr>
        <p:spPr>
          <a:xfrm>
            <a:off x="4075920" y="342216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125" name="CustomShape 8"/>
          <p:cNvSpPr/>
          <p:nvPr/>
        </p:nvSpPr>
        <p:spPr>
          <a:xfrm>
            <a:off x="6101280" y="347472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8</a:t>
            </a:r>
            <a:endParaRPr/>
          </a:p>
        </p:txBody>
      </p:sp>
      <p:sp>
        <p:nvSpPr>
          <p:cNvPr id="126" name="CustomShape 9"/>
          <p:cNvSpPr/>
          <p:nvPr/>
        </p:nvSpPr>
        <p:spPr>
          <a:xfrm>
            <a:off x="7608960" y="340272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10</a:t>
            </a:r>
            <a:endParaRPr/>
          </a:p>
        </p:txBody>
      </p:sp>
      <p:sp>
        <p:nvSpPr>
          <p:cNvPr id="127" name="Line 10"/>
          <p:cNvSpPr/>
          <p:nvPr/>
        </p:nvSpPr>
        <p:spPr>
          <a:xfrm flipH="1">
            <a:off x="3291840" y="1737360"/>
            <a:ext cx="1463040" cy="640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Line 11"/>
          <p:cNvSpPr/>
          <p:nvPr/>
        </p:nvSpPr>
        <p:spPr>
          <a:xfrm>
            <a:off x="5486400" y="1737360"/>
            <a:ext cx="1371600" cy="640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Line 12"/>
          <p:cNvSpPr/>
          <p:nvPr/>
        </p:nvSpPr>
        <p:spPr>
          <a:xfrm flipH="1">
            <a:off x="1645920" y="2926080"/>
            <a:ext cx="914400" cy="640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Line 13"/>
          <p:cNvSpPr/>
          <p:nvPr/>
        </p:nvSpPr>
        <p:spPr>
          <a:xfrm>
            <a:off x="2926080" y="3034080"/>
            <a:ext cx="0" cy="424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Line 14"/>
          <p:cNvSpPr/>
          <p:nvPr/>
        </p:nvSpPr>
        <p:spPr>
          <a:xfrm>
            <a:off x="3291840" y="2834640"/>
            <a:ext cx="1005840" cy="640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Line 15"/>
          <p:cNvSpPr/>
          <p:nvPr/>
        </p:nvSpPr>
        <p:spPr>
          <a:xfrm flipH="1">
            <a:off x="6675120" y="3017520"/>
            <a:ext cx="27432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Line 16"/>
          <p:cNvSpPr/>
          <p:nvPr/>
        </p:nvSpPr>
        <p:spPr>
          <a:xfrm>
            <a:off x="7498080" y="2926080"/>
            <a:ext cx="457200" cy="4766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17"/>
          <p:cNvSpPr/>
          <p:nvPr/>
        </p:nvSpPr>
        <p:spPr>
          <a:xfrm>
            <a:off x="883800" y="484308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/>
          </a:p>
        </p:txBody>
      </p:sp>
      <p:sp>
        <p:nvSpPr>
          <p:cNvPr id="135" name="Line 18"/>
          <p:cNvSpPr/>
          <p:nvPr/>
        </p:nvSpPr>
        <p:spPr>
          <a:xfrm>
            <a:off x="1371600" y="4297680"/>
            <a:ext cx="0" cy="5454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19"/>
          <p:cNvSpPr/>
          <p:nvPr/>
        </p:nvSpPr>
        <p:spPr>
          <a:xfrm>
            <a:off x="6126480" y="484776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</a:t>
            </a:r>
            <a:endParaRPr/>
          </a:p>
        </p:txBody>
      </p:sp>
      <p:sp>
        <p:nvSpPr>
          <p:cNvPr id="137" name="Line 20"/>
          <p:cNvSpPr/>
          <p:nvPr/>
        </p:nvSpPr>
        <p:spPr>
          <a:xfrm>
            <a:off x="6583680" y="4297680"/>
            <a:ext cx="0" cy="5486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21"/>
          <p:cNvSpPr/>
          <p:nvPr/>
        </p:nvSpPr>
        <p:spPr>
          <a:xfrm>
            <a:off x="0" y="1005840"/>
            <a:ext cx="4480200" cy="188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Sacamos el último elemento de la pila (2) (pop) y verificamos si es solución.</a:t>
            </a:r>
            <a:endParaRPr/>
          </a:p>
          <a:p>
            <a:endParaRPr/>
          </a:p>
          <a:p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Si no es solución se agregan sus nodos hijos (si los tiene)</a:t>
            </a:r>
            <a:endParaRPr/>
          </a:p>
          <a:p>
            <a:endParaRPr/>
          </a:p>
          <a:p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[7 6 5 3] ← Pila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504000" y="216000"/>
            <a:ext cx="907128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DFS</a:t>
            </a:r>
            <a:endParaRPr/>
          </a:p>
        </p:txBody>
      </p:sp>
      <p:sp>
        <p:nvSpPr>
          <p:cNvPr id="140" name="CustomShape 2"/>
          <p:cNvSpPr/>
          <p:nvPr/>
        </p:nvSpPr>
        <p:spPr>
          <a:xfrm>
            <a:off x="4638240" y="109728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/>
          </a:p>
        </p:txBody>
      </p:sp>
      <p:sp>
        <p:nvSpPr>
          <p:cNvPr id="141" name="CustomShape 3"/>
          <p:cNvSpPr/>
          <p:nvPr/>
        </p:nvSpPr>
        <p:spPr>
          <a:xfrm>
            <a:off x="2443680" y="221112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142" name="CustomShape 4"/>
          <p:cNvSpPr/>
          <p:nvPr/>
        </p:nvSpPr>
        <p:spPr>
          <a:xfrm>
            <a:off x="6741360" y="224712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</a:t>
            </a:r>
            <a:endParaRPr/>
          </a:p>
        </p:txBody>
      </p:sp>
      <p:sp>
        <p:nvSpPr>
          <p:cNvPr id="143" name="CustomShape 5"/>
          <p:cNvSpPr/>
          <p:nvPr/>
        </p:nvSpPr>
        <p:spPr>
          <a:xfrm>
            <a:off x="883440" y="3474720"/>
            <a:ext cx="914040" cy="822600"/>
          </a:xfrm>
          <a:prstGeom prst="ellipse">
            <a:avLst/>
          </a:prstGeom>
          <a:solidFill>
            <a:srgbClr val="ffd32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</a:t>
            </a:r>
            <a:endParaRPr/>
          </a:p>
        </p:txBody>
      </p:sp>
      <p:sp>
        <p:nvSpPr>
          <p:cNvPr id="144" name="CustomShape 6"/>
          <p:cNvSpPr/>
          <p:nvPr/>
        </p:nvSpPr>
        <p:spPr>
          <a:xfrm>
            <a:off x="2443680" y="345816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</a:t>
            </a:r>
            <a:endParaRPr/>
          </a:p>
        </p:txBody>
      </p:sp>
      <p:sp>
        <p:nvSpPr>
          <p:cNvPr id="145" name="CustomShape 7"/>
          <p:cNvSpPr/>
          <p:nvPr/>
        </p:nvSpPr>
        <p:spPr>
          <a:xfrm>
            <a:off x="4075920" y="342216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146" name="CustomShape 8"/>
          <p:cNvSpPr/>
          <p:nvPr/>
        </p:nvSpPr>
        <p:spPr>
          <a:xfrm>
            <a:off x="6101280" y="347472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8</a:t>
            </a:r>
            <a:endParaRPr/>
          </a:p>
        </p:txBody>
      </p:sp>
      <p:sp>
        <p:nvSpPr>
          <p:cNvPr id="147" name="CustomShape 9"/>
          <p:cNvSpPr/>
          <p:nvPr/>
        </p:nvSpPr>
        <p:spPr>
          <a:xfrm>
            <a:off x="7608960" y="340272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10</a:t>
            </a:r>
            <a:endParaRPr/>
          </a:p>
        </p:txBody>
      </p:sp>
      <p:sp>
        <p:nvSpPr>
          <p:cNvPr id="148" name="Line 10"/>
          <p:cNvSpPr/>
          <p:nvPr/>
        </p:nvSpPr>
        <p:spPr>
          <a:xfrm flipH="1">
            <a:off x="3291840" y="1737360"/>
            <a:ext cx="1463040" cy="640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Line 11"/>
          <p:cNvSpPr/>
          <p:nvPr/>
        </p:nvSpPr>
        <p:spPr>
          <a:xfrm>
            <a:off x="5486400" y="1737360"/>
            <a:ext cx="1371600" cy="640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Line 12"/>
          <p:cNvSpPr/>
          <p:nvPr/>
        </p:nvSpPr>
        <p:spPr>
          <a:xfrm flipH="1">
            <a:off x="1645920" y="2926080"/>
            <a:ext cx="914400" cy="640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Line 13"/>
          <p:cNvSpPr/>
          <p:nvPr/>
        </p:nvSpPr>
        <p:spPr>
          <a:xfrm>
            <a:off x="2926080" y="3034080"/>
            <a:ext cx="0" cy="424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Line 14"/>
          <p:cNvSpPr/>
          <p:nvPr/>
        </p:nvSpPr>
        <p:spPr>
          <a:xfrm>
            <a:off x="3291840" y="2834640"/>
            <a:ext cx="1005840" cy="640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Line 15"/>
          <p:cNvSpPr/>
          <p:nvPr/>
        </p:nvSpPr>
        <p:spPr>
          <a:xfrm flipH="1">
            <a:off x="6675120" y="3017520"/>
            <a:ext cx="27432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Line 16"/>
          <p:cNvSpPr/>
          <p:nvPr/>
        </p:nvSpPr>
        <p:spPr>
          <a:xfrm>
            <a:off x="7498080" y="2926080"/>
            <a:ext cx="457200" cy="4766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17"/>
          <p:cNvSpPr/>
          <p:nvPr/>
        </p:nvSpPr>
        <p:spPr>
          <a:xfrm>
            <a:off x="883800" y="484308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/>
          </a:p>
        </p:txBody>
      </p:sp>
      <p:sp>
        <p:nvSpPr>
          <p:cNvPr id="156" name="Line 18"/>
          <p:cNvSpPr/>
          <p:nvPr/>
        </p:nvSpPr>
        <p:spPr>
          <a:xfrm>
            <a:off x="1371600" y="4297680"/>
            <a:ext cx="0" cy="5454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19"/>
          <p:cNvSpPr/>
          <p:nvPr/>
        </p:nvSpPr>
        <p:spPr>
          <a:xfrm>
            <a:off x="6126480" y="484776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</a:t>
            </a:r>
            <a:endParaRPr/>
          </a:p>
        </p:txBody>
      </p:sp>
      <p:sp>
        <p:nvSpPr>
          <p:cNvPr id="158" name="Line 20"/>
          <p:cNvSpPr/>
          <p:nvPr/>
        </p:nvSpPr>
        <p:spPr>
          <a:xfrm>
            <a:off x="6583680" y="4297680"/>
            <a:ext cx="0" cy="5486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21"/>
          <p:cNvSpPr/>
          <p:nvPr/>
        </p:nvSpPr>
        <p:spPr>
          <a:xfrm>
            <a:off x="0" y="1005840"/>
            <a:ext cx="4480200" cy="188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Sacamos el último elemento de la pila (3) (pop) y verificamos si es solución.</a:t>
            </a:r>
            <a:endParaRPr/>
          </a:p>
          <a:p>
            <a:endParaRPr/>
          </a:p>
          <a:p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Si no es solución se agregan sus nodos hijos (si los tiene)</a:t>
            </a:r>
            <a:endParaRPr/>
          </a:p>
          <a:p>
            <a:endParaRPr/>
          </a:p>
          <a:p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[7 6 5 4] ← Pila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504000" y="216000"/>
            <a:ext cx="907128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DFS</a:t>
            </a:r>
            <a:endParaRPr/>
          </a:p>
        </p:txBody>
      </p:sp>
      <p:sp>
        <p:nvSpPr>
          <p:cNvPr id="161" name="CustomShape 2"/>
          <p:cNvSpPr/>
          <p:nvPr/>
        </p:nvSpPr>
        <p:spPr>
          <a:xfrm>
            <a:off x="4638240" y="109728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/>
          </a:p>
        </p:txBody>
      </p:sp>
      <p:sp>
        <p:nvSpPr>
          <p:cNvPr id="162" name="CustomShape 3"/>
          <p:cNvSpPr/>
          <p:nvPr/>
        </p:nvSpPr>
        <p:spPr>
          <a:xfrm>
            <a:off x="2443680" y="221112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163" name="CustomShape 4"/>
          <p:cNvSpPr/>
          <p:nvPr/>
        </p:nvSpPr>
        <p:spPr>
          <a:xfrm>
            <a:off x="6741360" y="224712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</a:t>
            </a:r>
            <a:endParaRPr/>
          </a:p>
        </p:txBody>
      </p:sp>
      <p:sp>
        <p:nvSpPr>
          <p:cNvPr id="164" name="CustomShape 5"/>
          <p:cNvSpPr/>
          <p:nvPr/>
        </p:nvSpPr>
        <p:spPr>
          <a:xfrm>
            <a:off x="883440" y="347472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</a:t>
            </a:r>
            <a:endParaRPr/>
          </a:p>
        </p:txBody>
      </p:sp>
      <p:sp>
        <p:nvSpPr>
          <p:cNvPr id="165" name="CustomShape 6"/>
          <p:cNvSpPr/>
          <p:nvPr/>
        </p:nvSpPr>
        <p:spPr>
          <a:xfrm>
            <a:off x="2443680" y="345816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</a:t>
            </a:r>
            <a:endParaRPr/>
          </a:p>
        </p:txBody>
      </p:sp>
      <p:sp>
        <p:nvSpPr>
          <p:cNvPr id="166" name="CustomShape 7"/>
          <p:cNvSpPr/>
          <p:nvPr/>
        </p:nvSpPr>
        <p:spPr>
          <a:xfrm>
            <a:off x="4075920" y="342216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167" name="CustomShape 8"/>
          <p:cNvSpPr/>
          <p:nvPr/>
        </p:nvSpPr>
        <p:spPr>
          <a:xfrm>
            <a:off x="6101280" y="347472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8</a:t>
            </a:r>
            <a:endParaRPr/>
          </a:p>
        </p:txBody>
      </p:sp>
      <p:sp>
        <p:nvSpPr>
          <p:cNvPr id="168" name="CustomShape 9"/>
          <p:cNvSpPr/>
          <p:nvPr/>
        </p:nvSpPr>
        <p:spPr>
          <a:xfrm>
            <a:off x="7608960" y="340272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10</a:t>
            </a:r>
            <a:endParaRPr/>
          </a:p>
        </p:txBody>
      </p:sp>
      <p:sp>
        <p:nvSpPr>
          <p:cNvPr id="169" name="Line 10"/>
          <p:cNvSpPr/>
          <p:nvPr/>
        </p:nvSpPr>
        <p:spPr>
          <a:xfrm flipH="1">
            <a:off x="3291840" y="1737360"/>
            <a:ext cx="1463040" cy="640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Line 11"/>
          <p:cNvSpPr/>
          <p:nvPr/>
        </p:nvSpPr>
        <p:spPr>
          <a:xfrm>
            <a:off x="5486400" y="1737360"/>
            <a:ext cx="1371600" cy="640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Line 12"/>
          <p:cNvSpPr/>
          <p:nvPr/>
        </p:nvSpPr>
        <p:spPr>
          <a:xfrm flipH="1">
            <a:off x="1645920" y="2926080"/>
            <a:ext cx="914400" cy="640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Line 13"/>
          <p:cNvSpPr/>
          <p:nvPr/>
        </p:nvSpPr>
        <p:spPr>
          <a:xfrm>
            <a:off x="2926080" y="3034080"/>
            <a:ext cx="0" cy="424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Line 14"/>
          <p:cNvSpPr/>
          <p:nvPr/>
        </p:nvSpPr>
        <p:spPr>
          <a:xfrm>
            <a:off x="3291840" y="2834640"/>
            <a:ext cx="1005840" cy="640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Line 15"/>
          <p:cNvSpPr/>
          <p:nvPr/>
        </p:nvSpPr>
        <p:spPr>
          <a:xfrm flipH="1">
            <a:off x="6675120" y="3017520"/>
            <a:ext cx="27432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Line 16"/>
          <p:cNvSpPr/>
          <p:nvPr/>
        </p:nvSpPr>
        <p:spPr>
          <a:xfrm>
            <a:off x="7498080" y="2926080"/>
            <a:ext cx="457200" cy="4766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17"/>
          <p:cNvSpPr/>
          <p:nvPr/>
        </p:nvSpPr>
        <p:spPr>
          <a:xfrm>
            <a:off x="883800" y="4843080"/>
            <a:ext cx="914040" cy="822600"/>
          </a:xfrm>
          <a:prstGeom prst="ellipse">
            <a:avLst/>
          </a:prstGeom>
          <a:solidFill>
            <a:srgbClr val="ffd32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/>
          </a:p>
        </p:txBody>
      </p:sp>
      <p:sp>
        <p:nvSpPr>
          <p:cNvPr id="177" name="Line 18"/>
          <p:cNvSpPr/>
          <p:nvPr/>
        </p:nvSpPr>
        <p:spPr>
          <a:xfrm>
            <a:off x="1371600" y="4297680"/>
            <a:ext cx="0" cy="5454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19"/>
          <p:cNvSpPr/>
          <p:nvPr/>
        </p:nvSpPr>
        <p:spPr>
          <a:xfrm>
            <a:off x="6126480" y="484776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</a:t>
            </a:r>
            <a:endParaRPr/>
          </a:p>
        </p:txBody>
      </p:sp>
      <p:sp>
        <p:nvSpPr>
          <p:cNvPr id="179" name="Line 20"/>
          <p:cNvSpPr/>
          <p:nvPr/>
        </p:nvSpPr>
        <p:spPr>
          <a:xfrm>
            <a:off x="6583680" y="4297680"/>
            <a:ext cx="0" cy="5486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21"/>
          <p:cNvSpPr/>
          <p:nvPr/>
        </p:nvSpPr>
        <p:spPr>
          <a:xfrm>
            <a:off x="0" y="1005840"/>
            <a:ext cx="4480200" cy="188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Sacamos el último elemento de la pila (4) (pop) y verificamos si es solución.</a:t>
            </a:r>
            <a:endParaRPr/>
          </a:p>
          <a:p>
            <a:endParaRPr/>
          </a:p>
          <a:p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Si no es solución se agregan sus nodos hijos (si los tiene)</a:t>
            </a:r>
            <a:endParaRPr/>
          </a:p>
          <a:p>
            <a:endParaRPr/>
          </a:p>
          <a:p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[7 6 5] ← Pila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504000" y="216000"/>
            <a:ext cx="907128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DFS</a:t>
            </a:r>
            <a:endParaRPr/>
          </a:p>
        </p:txBody>
      </p:sp>
      <p:sp>
        <p:nvSpPr>
          <p:cNvPr id="182" name="CustomShape 2"/>
          <p:cNvSpPr/>
          <p:nvPr/>
        </p:nvSpPr>
        <p:spPr>
          <a:xfrm>
            <a:off x="4638240" y="109728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/>
          </a:p>
        </p:txBody>
      </p:sp>
      <p:sp>
        <p:nvSpPr>
          <p:cNvPr id="183" name="CustomShape 3"/>
          <p:cNvSpPr/>
          <p:nvPr/>
        </p:nvSpPr>
        <p:spPr>
          <a:xfrm>
            <a:off x="2443680" y="221112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184" name="CustomShape 4"/>
          <p:cNvSpPr/>
          <p:nvPr/>
        </p:nvSpPr>
        <p:spPr>
          <a:xfrm>
            <a:off x="6741360" y="224712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</a:t>
            </a:r>
            <a:endParaRPr/>
          </a:p>
        </p:txBody>
      </p:sp>
      <p:sp>
        <p:nvSpPr>
          <p:cNvPr id="185" name="CustomShape 5"/>
          <p:cNvSpPr/>
          <p:nvPr/>
        </p:nvSpPr>
        <p:spPr>
          <a:xfrm>
            <a:off x="883440" y="347472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</a:t>
            </a:r>
            <a:endParaRPr/>
          </a:p>
        </p:txBody>
      </p:sp>
      <p:sp>
        <p:nvSpPr>
          <p:cNvPr id="186" name="CustomShape 6"/>
          <p:cNvSpPr/>
          <p:nvPr/>
        </p:nvSpPr>
        <p:spPr>
          <a:xfrm>
            <a:off x="2443680" y="3458160"/>
            <a:ext cx="914040" cy="822600"/>
          </a:xfrm>
          <a:prstGeom prst="ellipse">
            <a:avLst/>
          </a:prstGeom>
          <a:solidFill>
            <a:srgbClr val="ffd32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</a:t>
            </a:r>
            <a:endParaRPr/>
          </a:p>
        </p:txBody>
      </p:sp>
      <p:sp>
        <p:nvSpPr>
          <p:cNvPr id="187" name="CustomShape 7"/>
          <p:cNvSpPr/>
          <p:nvPr/>
        </p:nvSpPr>
        <p:spPr>
          <a:xfrm>
            <a:off x="4075920" y="342216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188" name="CustomShape 8"/>
          <p:cNvSpPr/>
          <p:nvPr/>
        </p:nvSpPr>
        <p:spPr>
          <a:xfrm>
            <a:off x="6101280" y="347472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8</a:t>
            </a:r>
            <a:endParaRPr/>
          </a:p>
        </p:txBody>
      </p:sp>
      <p:sp>
        <p:nvSpPr>
          <p:cNvPr id="189" name="CustomShape 9"/>
          <p:cNvSpPr/>
          <p:nvPr/>
        </p:nvSpPr>
        <p:spPr>
          <a:xfrm>
            <a:off x="7608960" y="340272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10</a:t>
            </a:r>
            <a:endParaRPr/>
          </a:p>
        </p:txBody>
      </p:sp>
      <p:sp>
        <p:nvSpPr>
          <p:cNvPr id="190" name="Line 10"/>
          <p:cNvSpPr/>
          <p:nvPr/>
        </p:nvSpPr>
        <p:spPr>
          <a:xfrm flipH="1">
            <a:off x="3291840" y="1737360"/>
            <a:ext cx="1463040" cy="640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Line 11"/>
          <p:cNvSpPr/>
          <p:nvPr/>
        </p:nvSpPr>
        <p:spPr>
          <a:xfrm>
            <a:off x="5486400" y="1737360"/>
            <a:ext cx="1371600" cy="640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Line 12"/>
          <p:cNvSpPr/>
          <p:nvPr/>
        </p:nvSpPr>
        <p:spPr>
          <a:xfrm flipH="1">
            <a:off x="1645920" y="2926080"/>
            <a:ext cx="914400" cy="640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Line 13"/>
          <p:cNvSpPr/>
          <p:nvPr/>
        </p:nvSpPr>
        <p:spPr>
          <a:xfrm>
            <a:off x="2926080" y="3034080"/>
            <a:ext cx="0" cy="424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Line 14"/>
          <p:cNvSpPr/>
          <p:nvPr/>
        </p:nvSpPr>
        <p:spPr>
          <a:xfrm>
            <a:off x="3291840" y="2834640"/>
            <a:ext cx="1005840" cy="640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Line 15"/>
          <p:cNvSpPr/>
          <p:nvPr/>
        </p:nvSpPr>
        <p:spPr>
          <a:xfrm flipH="1">
            <a:off x="6675120" y="3017520"/>
            <a:ext cx="27432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Line 16"/>
          <p:cNvSpPr/>
          <p:nvPr/>
        </p:nvSpPr>
        <p:spPr>
          <a:xfrm>
            <a:off x="7498080" y="2926080"/>
            <a:ext cx="457200" cy="4766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17"/>
          <p:cNvSpPr/>
          <p:nvPr/>
        </p:nvSpPr>
        <p:spPr>
          <a:xfrm>
            <a:off x="883800" y="484308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/>
          </a:p>
        </p:txBody>
      </p:sp>
      <p:sp>
        <p:nvSpPr>
          <p:cNvPr id="198" name="Line 18"/>
          <p:cNvSpPr/>
          <p:nvPr/>
        </p:nvSpPr>
        <p:spPr>
          <a:xfrm>
            <a:off x="1371600" y="4297680"/>
            <a:ext cx="0" cy="5454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19"/>
          <p:cNvSpPr/>
          <p:nvPr/>
        </p:nvSpPr>
        <p:spPr>
          <a:xfrm>
            <a:off x="6126480" y="484776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</a:t>
            </a:r>
            <a:endParaRPr/>
          </a:p>
        </p:txBody>
      </p:sp>
      <p:sp>
        <p:nvSpPr>
          <p:cNvPr id="200" name="Line 20"/>
          <p:cNvSpPr/>
          <p:nvPr/>
        </p:nvSpPr>
        <p:spPr>
          <a:xfrm>
            <a:off x="6583680" y="4297680"/>
            <a:ext cx="0" cy="5486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21"/>
          <p:cNvSpPr/>
          <p:nvPr/>
        </p:nvSpPr>
        <p:spPr>
          <a:xfrm>
            <a:off x="0" y="1005840"/>
            <a:ext cx="4480200" cy="188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Sacamos el último elemento de la pila (5) (pop) y verificamos si es solución.</a:t>
            </a:r>
            <a:endParaRPr/>
          </a:p>
          <a:p>
            <a:endParaRPr/>
          </a:p>
          <a:p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Si no es solución se agregan sus nodos hijos (si los tiene)</a:t>
            </a:r>
            <a:endParaRPr/>
          </a:p>
          <a:p>
            <a:endParaRPr/>
          </a:p>
          <a:p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[7 6] ← Pila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504000" y="216000"/>
            <a:ext cx="907128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DFS</a:t>
            </a:r>
            <a:endParaRPr/>
          </a:p>
        </p:txBody>
      </p:sp>
      <p:sp>
        <p:nvSpPr>
          <p:cNvPr id="203" name="CustomShape 2"/>
          <p:cNvSpPr/>
          <p:nvPr/>
        </p:nvSpPr>
        <p:spPr>
          <a:xfrm>
            <a:off x="4638240" y="109728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/>
          </a:p>
        </p:txBody>
      </p:sp>
      <p:sp>
        <p:nvSpPr>
          <p:cNvPr id="204" name="CustomShape 3"/>
          <p:cNvSpPr/>
          <p:nvPr/>
        </p:nvSpPr>
        <p:spPr>
          <a:xfrm>
            <a:off x="2443680" y="221112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205" name="CustomShape 4"/>
          <p:cNvSpPr/>
          <p:nvPr/>
        </p:nvSpPr>
        <p:spPr>
          <a:xfrm>
            <a:off x="6741360" y="224712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</a:t>
            </a:r>
            <a:endParaRPr/>
          </a:p>
        </p:txBody>
      </p:sp>
      <p:sp>
        <p:nvSpPr>
          <p:cNvPr id="206" name="CustomShape 5"/>
          <p:cNvSpPr/>
          <p:nvPr/>
        </p:nvSpPr>
        <p:spPr>
          <a:xfrm>
            <a:off x="883440" y="347472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</a:t>
            </a:r>
            <a:endParaRPr/>
          </a:p>
        </p:txBody>
      </p:sp>
      <p:sp>
        <p:nvSpPr>
          <p:cNvPr id="207" name="CustomShape 6"/>
          <p:cNvSpPr/>
          <p:nvPr/>
        </p:nvSpPr>
        <p:spPr>
          <a:xfrm>
            <a:off x="2443680" y="345816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</a:t>
            </a:r>
            <a:endParaRPr/>
          </a:p>
        </p:txBody>
      </p:sp>
      <p:sp>
        <p:nvSpPr>
          <p:cNvPr id="208" name="CustomShape 7"/>
          <p:cNvSpPr/>
          <p:nvPr/>
        </p:nvSpPr>
        <p:spPr>
          <a:xfrm>
            <a:off x="4075920" y="3422160"/>
            <a:ext cx="914040" cy="822600"/>
          </a:xfrm>
          <a:prstGeom prst="ellipse">
            <a:avLst/>
          </a:prstGeom>
          <a:solidFill>
            <a:srgbClr val="ffd32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209" name="CustomShape 8"/>
          <p:cNvSpPr/>
          <p:nvPr/>
        </p:nvSpPr>
        <p:spPr>
          <a:xfrm>
            <a:off x="6101280" y="347472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8</a:t>
            </a:r>
            <a:endParaRPr/>
          </a:p>
        </p:txBody>
      </p:sp>
      <p:sp>
        <p:nvSpPr>
          <p:cNvPr id="210" name="CustomShape 9"/>
          <p:cNvSpPr/>
          <p:nvPr/>
        </p:nvSpPr>
        <p:spPr>
          <a:xfrm>
            <a:off x="7608960" y="340272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10</a:t>
            </a:r>
            <a:endParaRPr/>
          </a:p>
        </p:txBody>
      </p:sp>
      <p:sp>
        <p:nvSpPr>
          <p:cNvPr id="211" name="Line 10"/>
          <p:cNvSpPr/>
          <p:nvPr/>
        </p:nvSpPr>
        <p:spPr>
          <a:xfrm flipH="1">
            <a:off x="3291840" y="1737360"/>
            <a:ext cx="1463040" cy="640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Line 11"/>
          <p:cNvSpPr/>
          <p:nvPr/>
        </p:nvSpPr>
        <p:spPr>
          <a:xfrm>
            <a:off x="5486400" y="1737360"/>
            <a:ext cx="1371600" cy="640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Line 12"/>
          <p:cNvSpPr/>
          <p:nvPr/>
        </p:nvSpPr>
        <p:spPr>
          <a:xfrm flipH="1">
            <a:off x="1645920" y="2926080"/>
            <a:ext cx="914400" cy="640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Line 13"/>
          <p:cNvSpPr/>
          <p:nvPr/>
        </p:nvSpPr>
        <p:spPr>
          <a:xfrm>
            <a:off x="2926080" y="3034080"/>
            <a:ext cx="0" cy="424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Line 14"/>
          <p:cNvSpPr/>
          <p:nvPr/>
        </p:nvSpPr>
        <p:spPr>
          <a:xfrm>
            <a:off x="3291840" y="2834640"/>
            <a:ext cx="1005840" cy="640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Line 15"/>
          <p:cNvSpPr/>
          <p:nvPr/>
        </p:nvSpPr>
        <p:spPr>
          <a:xfrm flipH="1">
            <a:off x="6675120" y="3017520"/>
            <a:ext cx="27432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Line 16"/>
          <p:cNvSpPr/>
          <p:nvPr/>
        </p:nvSpPr>
        <p:spPr>
          <a:xfrm>
            <a:off x="7498080" y="2926080"/>
            <a:ext cx="457200" cy="4766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17"/>
          <p:cNvSpPr/>
          <p:nvPr/>
        </p:nvSpPr>
        <p:spPr>
          <a:xfrm>
            <a:off x="883800" y="484308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/>
          </a:p>
        </p:txBody>
      </p:sp>
      <p:sp>
        <p:nvSpPr>
          <p:cNvPr id="219" name="Line 18"/>
          <p:cNvSpPr/>
          <p:nvPr/>
        </p:nvSpPr>
        <p:spPr>
          <a:xfrm>
            <a:off x="1371600" y="4297680"/>
            <a:ext cx="0" cy="5454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19"/>
          <p:cNvSpPr/>
          <p:nvPr/>
        </p:nvSpPr>
        <p:spPr>
          <a:xfrm>
            <a:off x="6126480" y="484776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</a:t>
            </a:r>
            <a:endParaRPr/>
          </a:p>
        </p:txBody>
      </p:sp>
      <p:sp>
        <p:nvSpPr>
          <p:cNvPr id="221" name="Line 20"/>
          <p:cNvSpPr/>
          <p:nvPr/>
        </p:nvSpPr>
        <p:spPr>
          <a:xfrm>
            <a:off x="6583680" y="4297680"/>
            <a:ext cx="0" cy="5486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21"/>
          <p:cNvSpPr/>
          <p:nvPr/>
        </p:nvSpPr>
        <p:spPr>
          <a:xfrm>
            <a:off x="0" y="1005840"/>
            <a:ext cx="4480200" cy="188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Sacamos el último elemento de la pila (6) (pop) y verificamos si es solución.</a:t>
            </a:r>
            <a:endParaRPr/>
          </a:p>
          <a:p>
            <a:endParaRPr/>
          </a:p>
          <a:p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Si no es solución se agregan sus nodos hijos (si los tiene)</a:t>
            </a:r>
            <a:endParaRPr/>
          </a:p>
          <a:p>
            <a:endParaRPr/>
          </a:p>
          <a:p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[7] ← Pila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504000" y="216000"/>
            <a:ext cx="907128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DFS</a:t>
            </a:r>
            <a:endParaRPr/>
          </a:p>
        </p:txBody>
      </p:sp>
      <p:sp>
        <p:nvSpPr>
          <p:cNvPr id="224" name="CustomShape 2"/>
          <p:cNvSpPr/>
          <p:nvPr/>
        </p:nvSpPr>
        <p:spPr>
          <a:xfrm>
            <a:off x="4638240" y="109728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/>
          </a:p>
        </p:txBody>
      </p:sp>
      <p:sp>
        <p:nvSpPr>
          <p:cNvPr id="225" name="CustomShape 3"/>
          <p:cNvSpPr/>
          <p:nvPr/>
        </p:nvSpPr>
        <p:spPr>
          <a:xfrm>
            <a:off x="2443680" y="221112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226" name="CustomShape 4"/>
          <p:cNvSpPr/>
          <p:nvPr/>
        </p:nvSpPr>
        <p:spPr>
          <a:xfrm>
            <a:off x="6741360" y="2247120"/>
            <a:ext cx="914040" cy="822600"/>
          </a:xfrm>
          <a:prstGeom prst="ellipse">
            <a:avLst/>
          </a:prstGeom>
          <a:solidFill>
            <a:srgbClr val="ffd32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</a:t>
            </a:r>
            <a:endParaRPr/>
          </a:p>
        </p:txBody>
      </p:sp>
      <p:sp>
        <p:nvSpPr>
          <p:cNvPr id="227" name="CustomShape 5"/>
          <p:cNvSpPr/>
          <p:nvPr/>
        </p:nvSpPr>
        <p:spPr>
          <a:xfrm>
            <a:off x="883440" y="347472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</a:t>
            </a:r>
            <a:endParaRPr/>
          </a:p>
        </p:txBody>
      </p:sp>
      <p:sp>
        <p:nvSpPr>
          <p:cNvPr id="228" name="CustomShape 6"/>
          <p:cNvSpPr/>
          <p:nvPr/>
        </p:nvSpPr>
        <p:spPr>
          <a:xfrm>
            <a:off x="2443680" y="345816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</a:t>
            </a:r>
            <a:endParaRPr/>
          </a:p>
        </p:txBody>
      </p:sp>
      <p:sp>
        <p:nvSpPr>
          <p:cNvPr id="229" name="CustomShape 7"/>
          <p:cNvSpPr/>
          <p:nvPr/>
        </p:nvSpPr>
        <p:spPr>
          <a:xfrm>
            <a:off x="4075920" y="342216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230" name="CustomShape 8"/>
          <p:cNvSpPr/>
          <p:nvPr/>
        </p:nvSpPr>
        <p:spPr>
          <a:xfrm>
            <a:off x="6101280" y="347472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8</a:t>
            </a:r>
            <a:endParaRPr/>
          </a:p>
        </p:txBody>
      </p:sp>
      <p:sp>
        <p:nvSpPr>
          <p:cNvPr id="231" name="CustomShape 9"/>
          <p:cNvSpPr/>
          <p:nvPr/>
        </p:nvSpPr>
        <p:spPr>
          <a:xfrm>
            <a:off x="7608960" y="340272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10</a:t>
            </a:r>
            <a:endParaRPr/>
          </a:p>
        </p:txBody>
      </p:sp>
      <p:sp>
        <p:nvSpPr>
          <p:cNvPr id="232" name="Line 10"/>
          <p:cNvSpPr/>
          <p:nvPr/>
        </p:nvSpPr>
        <p:spPr>
          <a:xfrm flipH="1">
            <a:off x="3291840" y="1737360"/>
            <a:ext cx="1463040" cy="640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Line 11"/>
          <p:cNvSpPr/>
          <p:nvPr/>
        </p:nvSpPr>
        <p:spPr>
          <a:xfrm>
            <a:off x="5486400" y="1737360"/>
            <a:ext cx="1371600" cy="640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Line 12"/>
          <p:cNvSpPr/>
          <p:nvPr/>
        </p:nvSpPr>
        <p:spPr>
          <a:xfrm flipH="1">
            <a:off x="1645920" y="2926080"/>
            <a:ext cx="914400" cy="640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Line 13"/>
          <p:cNvSpPr/>
          <p:nvPr/>
        </p:nvSpPr>
        <p:spPr>
          <a:xfrm>
            <a:off x="2926080" y="3034080"/>
            <a:ext cx="0" cy="424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Line 14"/>
          <p:cNvSpPr/>
          <p:nvPr/>
        </p:nvSpPr>
        <p:spPr>
          <a:xfrm>
            <a:off x="3291840" y="2834640"/>
            <a:ext cx="1005840" cy="640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Line 15"/>
          <p:cNvSpPr/>
          <p:nvPr/>
        </p:nvSpPr>
        <p:spPr>
          <a:xfrm flipH="1">
            <a:off x="6675120" y="3017520"/>
            <a:ext cx="27432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Line 16"/>
          <p:cNvSpPr/>
          <p:nvPr/>
        </p:nvSpPr>
        <p:spPr>
          <a:xfrm>
            <a:off x="7498080" y="2926080"/>
            <a:ext cx="457200" cy="4766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17"/>
          <p:cNvSpPr/>
          <p:nvPr/>
        </p:nvSpPr>
        <p:spPr>
          <a:xfrm>
            <a:off x="883800" y="484308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/>
          </a:p>
        </p:txBody>
      </p:sp>
      <p:sp>
        <p:nvSpPr>
          <p:cNvPr id="240" name="Line 18"/>
          <p:cNvSpPr/>
          <p:nvPr/>
        </p:nvSpPr>
        <p:spPr>
          <a:xfrm>
            <a:off x="1371600" y="4297680"/>
            <a:ext cx="0" cy="5454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19"/>
          <p:cNvSpPr/>
          <p:nvPr/>
        </p:nvSpPr>
        <p:spPr>
          <a:xfrm>
            <a:off x="6126480" y="4847760"/>
            <a:ext cx="91404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</a:t>
            </a:r>
            <a:endParaRPr/>
          </a:p>
        </p:txBody>
      </p:sp>
      <p:sp>
        <p:nvSpPr>
          <p:cNvPr id="242" name="Line 20"/>
          <p:cNvSpPr/>
          <p:nvPr/>
        </p:nvSpPr>
        <p:spPr>
          <a:xfrm>
            <a:off x="6583680" y="4297680"/>
            <a:ext cx="0" cy="5486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21"/>
          <p:cNvSpPr/>
          <p:nvPr/>
        </p:nvSpPr>
        <p:spPr>
          <a:xfrm>
            <a:off x="0" y="1005840"/>
            <a:ext cx="4480200" cy="188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Sacamos el último elemento de la pila (7) (pop) y verificamos si es solución.</a:t>
            </a:r>
            <a:endParaRPr/>
          </a:p>
          <a:p>
            <a:endParaRPr/>
          </a:p>
          <a:p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Si no es solución se agregan sus nodos hijos (si los tiene)</a:t>
            </a:r>
            <a:endParaRPr/>
          </a:p>
          <a:p>
            <a:endParaRPr/>
          </a:p>
          <a:p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[10 8] ← Pila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Lush Green</Template>
  <TotalTime>145</TotalTime>
  <Application>LibreOffice/5.0.3.2$Linux_X86_64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2020-03-16T21:27:45Z</dcterms:created>
  <dc:creator>david </dc:creator>
  <dc:language>en-US</dc:language>
  <cp:lastModifiedBy>david </cp:lastModifiedBy>
  <dcterms:modified xsi:type="dcterms:W3CDTF">2020-03-23T16:03:45Z</dcterms:modified>
  <cp:revision>41</cp:revision>
  <dc:title>Lush Green</dc:title>
</cp:coreProperties>
</file>